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5" r:id="rId6"/>
    <p:sldId id="267" r:id="rId7"/>
    <p:sldId id="259" r:id="rId8"/>
    <p:sldId id="264" r:id="rId9"/>
    <p:sldId id="261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 varScale="1">
        <p:scale>
          <a:sx n="80" d="100"/>
          <a:sy n="80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luglio%20'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luglio%20'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luglio%20'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luglio%20'2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luglio%20'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'trend lazio'!$T$79:$AK$79</c:f>
              <c:strCache>
                <c:ptCount val="18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</c:strCache>
            </c:strRef>
          </c:cat>
          <c:val>
            <c:numRef>
              <c:f>'trend lazio'!$T$80:$AK$80</c:f>
              <c:numCache>
                <c:formatCode>_-* #,##0\ _€_-;\-* #,##0\ _€_-;_-* "-"??\ _€_-;_-@_-</c:formatCode>
                <c:ptCount val="18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E0-4868-9E1F-A79D2D66851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72C-420E-BBCE-9E76A426C1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Foglio1!$A$3:$A$45</c:f>
              <c:strCache>
                <c:ptCount val="4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</c:strCache>
            </c:strRef>
          </c:cat>
          <c:val>
            <c:numRef>
              <c:f>Foglio1!$B$3:$B$45</c:f>
              <c:numCache>
                <c:formatCode>General</c:formatCode>
                <c:ptCount val="43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2C-420E-BBCE-9E76A426C138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Foglio1!$A$3:$A$45</c:f>
              <c:strCache>
                <c:ptCount val="4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</c:strCache>
            </c:strRef>
          </c:cat>
          <c:val>
            <c:numRef>
              <c:f>Foglio1!$C$3:$C$45</c:f>
              <c:numCache>
                <c:formatCode>General</c:formatCode>
                <c:ptCount val="43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2C-420E-BBCE-9E76A426C138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Foglio1!$A$3:$A$45</c:f>
              <c:strCache>
                <c:ptCount val="4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</c:strCache>
            </c:strRef>
          </c:cat>
          <c:val>
            <c:numRef>
              <c:f>Foglio1!$D$3:$D$45</c:f>
              <c:numCache>
                <c:formatCode>General</c:formatCode>
                <c:ptCount val="4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2C-420E-BBCE-9E76A426C138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2C-420E-BBCE-9E76A426C138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2C-420E-BBCE-9E76A426C138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2C-420E-BBCE-9E76A426C138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2C-420E-BBCE-9E76A426C138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2C-420E-BBCE-9E76A426C138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2C-420E-BBCE-9E76A426C138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2C-420E-BBCE-9E76A426C138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2C-420E-BBCE-9E76A426C138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2C-420E-BBCE-9E76A426C138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2C-420E-BBCE-9E76A426C138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72C-420E-BBCE-9E76A426C138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72C-420E-BBCE-9E76A426C138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Foglio1!$A$3:$A$45</c:f>
              <c:strCache>
                <c:ptCount val="4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</c:strCache>
            </c:strRef>
          </c:cat>
          <c:val>
            <c:numRef>
              <c:f>Foglio1!$E$3:$E$45</c:f>
              <c:numCache>
                <c:formatCode>General</c:formatCode>
                <c:ptCount val="43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72C-420E-BBCE-9E76A426C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14.822657490735839</c:v>
                </c:pt>
                <c:pt idx="1">
                  <c:v>15.187542167356542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25-41A8-8FC6-AFD4A6690973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15.669666490206458</c:v>
                </c:pt>
                <c:pt idx="1">
                  <c:v>13.167155959956967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25-41A8-8FC6-AFD4A6690973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69.384153873301571</c:v>
                </c:pt>
                <c:pt idx="1">
                  <c:v>71.039915391768943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25-41A8-8FC6-AFD4A6690973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0.12352214575613199</c:v>
                </c:pt>
                <c:pt idx="1">
                  <c:v>0.60538648091756175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25-41A8-8FC6-AFD4A66909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0617283950612E-3"/>
          <c:y val="1.937900888507443E-2"/>
          <c:w val="0.97878086419753085"/>
          <c:h val="0.87245865522440458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574074074074073E-2"/>
                  <c:y val="-2.5772111490830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C8-445A-81F9-C27792D9973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C8-445A-81F9-C27792D9973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C8-445A-81F9-C27792D99733}"/>
                </c:ext>
              </c:extLst>
            </c:dLbl>
            <c:dLbl>
              <c:idx val="9"/>
              <c:layout>
                <c:manualLayout>
                  <c:x val="-1.4467592592592593E-2"/>
                  <c:y val="-2.878965929843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C8-445A-81F9-C27792D99733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C8-445A-81F9-C27792D99733}"/>
                </c:ext>
              </c:extLst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C8-445A-81F9-C27792D99733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C8-445A-81F9-C27792D99733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C8-445A-81F9-C27792D99733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C8-445A-81F9-C27792D99733}"/>
                </c:ext>
              </c:extLst>
            </c:dLbl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C8-445A-81F9-C27792D99733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trend'!$A$26:$A$53</c:f>
              <c:strCache>
                <c:ptCount val="28"/>
                <c:pt idx="0">
                  <c:v>giu. 22</c:v>
                </c:pt>
                <c:pt idx="3">
                  <c:v>mar. 22</c:v>
                </c:pt>
                <c:pt idx="6">
                  <c:v>dic. 21</c:v>
                </c:pt>
                <c:pt idx="9">
                  <c:v>set. 21</c:v>
                </c:pt>
                <c:pt idx="11">
                  <c:v>giu 21</c:v>
                </c:pt>
                <c:pt idx="13">
                  <c:v>mar 21</c:v>
                </c:pt>
                <c:pt idx="15">
                  <c:v>dic 20</c:v>
                </c:pt>
                <c:pt idx="17">
                  <c:v>giu 20</c:v>
                </c:pt>
                <c:pt idx="19">
                  <c:v>dic 19</c:v>
                </c:pt>
                <c:pt idx="23">
                  <c:v>dic 18</c:v>
                </c:pt>
                <c:pt idx="27">
                  <c:v>dic 17</c:v>
                </c:pt>
              </c:strCache>
            </c:strRef>
          </c:cat>
          <c:val>
            <c:numRef>
              <c:f>'in attesa di giudizio trend'!$B$26:$B$53</c:f>
              <c:numCache>
                <c:formatCode>0.0%</c:formatCode>
                <c:ptCount val="28"/>
                <c:pt idx="0">
                  <c:v>0.152</c:v>
                </c:pt>
                <c:pt idx="1">
                  <c:v>0.153</c:v>
                </c:pt>
                <c:pt idx="2">
                  <c:v>0.152</c:v>
                </c:pt>
                <c:pt idx="3">
                  <c:v>0.156</c:v>
                </c:pt>
                <c:pt idx="4">
                  <c:v>0.16</c:v>
                </c:pt>
                <c:pt idx="5">
                  <c:v>0.16</c:v>
                </c:pt>
                <c:pt idx="6">
                  <c:v>0.157</c:v>
                </c:pt>
                <c:pt idx="7">
                  <c:v>0.16200000000000001</c:v>
                </c:pt>
                <c:pt idx="8">
                  <c:v>0.16200000000000001</c:v>
                </c:pt>
                <c:pt idx="9">
                  <c:v>0.16200000000000001</c:v>
                </c:pt>
                <c:pt idx="10">
                  <c:v>0.156</c:v>
                </c:pt>
                <c:pt idx="11">
                  <c:v>0.154</c:v>
                </c:pt>
                <c:pt idx="12">
                  <c:v>0.159</c:v>
                </c:pt>
                <c:pt idx="13">
                  <c:v>0.159</c:v>
                </c:pt>
                <c:pt idx="14">
                  <c:v>0.16500000000000001</c:v>
                </c:pt>
                <c:pt idx="15">
                  <c:v>0.16200000000000001</c:v>
                </c:pt>
                <c:pt idx="16">
                  <c:v>0.17</c:v>
                </c:pt>
                <c:pt idx="17">
                  <c:v>0.16924541331491816</c:v>
                </c:pt>
                <c:pt idx="18">
                  <c:v>0.15335546105175812</c:v>
                </c:pt>
                <c:pt idx="19">
                  <c:v>0.15996643025226678</c:v>
                </c:pt>
                <c:pt idx="20">
                  <c:v>0.16410592768713619</c:v>
                </c:pt>
                <c:pt idx="21">
                  <c:v>0.15843825385810117</c:v>
                </c:pt>
                <c:pt idx="22">
                  <c:v>0.16492055897444358</c:v>
                </c:pt>
                <c:pt idx="23">
                  <c:v>0.16491492749979045</c:v>
                </c:pt>
                <c:pt idx="24">
                  <c:v>0.16955671120177918</c:v>
                </c:pt>
                <c:pt idx="25">
                  <c:v>0.16479177657890706</c:v>
                </c:pt>
                <c:pt idx="26">
                  <c:v>0.16680693196846608</c:v>
                </c:pt>
                <c:pt idx="27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FC8-445A-81F9-C27792D99733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3964712744240303E-3"/>
                  <c:y val="2.0180664521057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C8-445A-81F9-C27792D9973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C8-445A-81F9-C27792D9973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C8-445A-81F9-C27792D9973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C8-445A-81F9-C27792D9973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C8-445A-81F9-C27792D9973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FC8-445A-81F9-C27792D9973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C8-445A-81F9-C27792D9973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FC8-445A-81F9-C27792D9973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FC8-445A-81F9-C27792D9973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FC8-445A-81F9-C27792D9973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C8-445A-81F9-C27792D99733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FC8-445A-81F9-C27792D99733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FC8-445A-81F9-C27792D99733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FC8-445A-81F9-C27792D99733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FC8-445A-81F9-C27792D99733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FC8-445A-81F9-C27792D99733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FC8-445A-81F9-C27792D99733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FC8-445A-81F9-C27792D99733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FC8-445A-81F9-C27792D99733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FC8-445A-81F9-C27792D99733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FC8-445A-81F9-C27792D99733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FC8-445A-81F9-C27792D99733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trend'!$A$26:$A$53</c:f>
              <c:strCache>
                <c:ptCount val="28"/>
                <c:pt idx="0">
                  <c:v>giu. 22</c:v>
                </c:pt>
                <c:pt idx="3">
                  <c:v>mar. 22</c:v>
                </c:pt>
                <c:pt idx="6">
                  <c:v>dic. 21</c:v>
                </c:pt>
                <c:pt idx="9">
                  <c:v>set. 21</c:v>
                </c:pt>
                <c:pt idx="11">
                  <c:v>giu 21</c:v>
                </c:pt>
                <c:pt idx="13">
                  <c:v>mar 21</c:v>
                </c:pt>
                <c:pt idx="15">
                  <c:v>dic 20</c:v>
                </c:pt>
                <c:pt idx="17">
                  <c:v>giu 20</c:v>
                </c:pt>
                <c:pt idx="19">
                  <c:v>dic 19</c:v>
                </c:pt>
                <c:pt idx="23">
                  <c:v>dic 18</c:v>
                </c:pt>
                <c:pt idx="27">
                  <c:v>dic 17</c:v>
                </c:pt>
              </c:strCache>
            </c:strRef>
          </c:cat>
          <c:val>
            <c:numRef>
              <c:f>'in attesa di giudizio trend'!$C$26:$C$53</c:f>
              <c:numCache>
                <c:formatCode>0.0%</c:formatCode>
                <c:ptCount val="28"/>
                <c:pt idx="0">
                  <c:v>0.14799999999999999</c:v>
                </c:pt>
                <c:pt idx="1">
                  <c:v>0.153</c:v>
                </c:pt>
                <c:pt idx="2">
                  <c:v>0.14799999999999999</c:v>
                </c:pt>
                <c:pt idx="3">
                  <c:v>0.14599999999999999</c:v>
                </c:pt>
                <c:pt idx="4">
                  <c:v>0.15</c:v>
                </c:pt>
                <c:pt idx="5">
                  <c:v>0.15</c:v>
                </c:pt>
                <c:pt idx="6">
                  <c:v>0.14599999999999999</c:v>
                </c:pt>
                <c:pt idx="7">
                  <c:v>0.14899999999999999</c:v>
                </c:pt>
                <c:pt idx="8">
                  <c:v>0.151</c:v>
                </c:pt>
                <c:pt idx="9">
                  <c:v>0.14799999999999999</c:v>
                </c:pt>
                <c:pt idx="10">
                  <c:v>0.14899999999999999</c:v>
                </c:pt>
                <c:pt idx="11">
                  <c:v>0.155</c:v>
                </c:pt>
                <c:pt idx="12">
                  <c:v>0.157</c:v>
                </c:pt>
                <c:pt idx="13">
                  <c:v>0.16200000000000001</c:v>
                </c:pt>
                <c:pt idx="14">
                  <c:v>0.16700000000000001</c:v>
                </c:pt>
                <c:pt idx="15">
                  <c:v>0.17399999999999999</c:v>
                </c:pt>
                <c:pt idx="16">
                  <c:v>0.18099999999999999</c:v>
                </c:pt>
                <c:pt idx="17">
                  <c:v>0.20340159666782368</c:v>
                </c:pt>
                <c:pt idx="18">
                  <c:v>0.17827208252740168</c:v>
                </c:pt>
                <c:pt idx="19">
                  <c:v>0.18413036856533657</c:v>
                </c:pt>
                <c:pt idx="20">
                  <c:v>0.17952612393681652</c:v>
                </c:pt>
                <c:pt idx="21">
                  <c:v>0.16918568784700802</c:v>
                </c:pt>
                <c:pt idx="22">
                  <c:v>0.169612922889363</c:v>
                </c:pt>
                <c:pt idx="23">
                  <c:v>0.16467707376798285</c:v>
                </c:pt>
                <c:pt idx="24">
                  <c:v>0.17067159581022798</c:v>
                </c:pt>
                <c:pt idx="25">
                  <c:v>0.16739606126914661</c:v>
                </c:pt>
                <c:pt idx="26">
                  <c:v>0.16277962874821514</c:v>
                </c:pt>
                <c:pt idx="27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1FC8-445A-81F9-C27792D99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62.925710252338099</c:v>
                </c:pt>
                <c:pt idx="1">
                  <c:v>68.669426159260411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EE-43EB-A6D2-8D9931387E0D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37.074289747661901</c:v>
                </c:pt>
                <c:pt idx="1">
                  <c:v>31.330573840739596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EE-43EB-A6D2-8D9931387E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92.853361566966655</c:v>
                </c:pt>
                <c:pt idx="1">
                  <c:v>96.168924709615069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8-4560-8527-0FDA98B1EE92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7.1466384330333508</c:v>
                </c:pt>
                <c:pt idx="1">
                  <c:v>3.831075290384931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D8-4560-8527-0FDA98B1EE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86757"/>
            <a:ext cx="8313097" cy="5706539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30 giugno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725303"/>
              </p:ext>
            </p:extLst>
          </p:nvPr>
        </p:nvGraphicFramePr>
        <p:xfrm>
          <a:off x="395536" y="1556792"/>
          <a:ext cx="8388424" cy="4405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giugno 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179912"/>
              </p:ext>
            </p:extLst>
          </p:nvPr>
        </p:nvGraphicFramePr>
        <p:xfrm>
          <a:off x="179512" y="1100122"/>
          <a:ext cx="873851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30/06/2022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470040"/>
              </p:ext>
            </p:extLst>
          </p:nvPr>
        </p:nvGraphicFramePr>
        <p:xfrm>
          <a:off x="467544" y="513158"/>
          <a:ext cx="7920880" cy="57939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301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30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giugno</a:t>
                      </a:r>
                      <a:r>
                        <a:rPr lang="it-IT" sz="1400" u="none" strike="noStrike" dirty="0" smtClean="0">
                          <a:effectLst/>
                        </a:rPr>
                        <a:t> 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349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1.155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1.154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1.349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456  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207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647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409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42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5.158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4.706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5.667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405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2.101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31 maggio 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05360"/>
            <a:ext cx="9023448" cy="427361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834" y="1340767"/>
            <a:ext cx="5185678" cy="486000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330 giugno 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136133"/>
              </p:ext>
            </p:extLst>
          </p:nvPr>
        </p:nvGraphicFramePr>
        <p:xfrm>
          <a:off x="251520" y="548680"/>
          <a:ext cx="889248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95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30 giugno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658758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6016512"/>
              </p:ext>
            </p:extLst>
          </p:nvPr>
        </p:nvGraphicFramePr>
        <p:xfrm>
          <a:off x="77374" y="1077360"/>
          <a:ext cx="9051386" cy="5442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30 giugno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789755"/>
              </p:ext>
            </p:extLst>
          </p:nvPr>
        </p:nvGraphicFramePr>
        <p:xfrm>
          <a:off x="251520" y="1187624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3477</TotalTime>
  <Words>449</Words>
  <Application>Microsoft Office PowerPoint</Application>
  <PresentationFormat>Presentazione su schermo (4:3)</PresentationFormat>
  <Paragraphs>139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330 giugno 2022</vt:lpstr>
      <vt:lpstr>Presentazione standard di PowerPoint</vt:lpstr>
      <vt:lpstr>Detenuti per Posizione Giuridica  In Italia e nel Lazio al 30 giugno 2022</vt:lpstr>
      <vt:lpstr>Percentuali di detenuti in attesa di primo giudizio  in Italia e nel Lazio da dicembre 2017 a giugno 2022 </vt:lpstr>
      <vt:lpstr>Detenuti per Nazionalità In Italia e nel Lazio al 30 giugno 2022</vt:lpstr>
      <vt:lpstr>Detenuti per Genere in Italia e nel Lazio al 30 giugno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240</cp:revision>
  <dcterms:created xsi:type="dcterms:W3CDTF">2020-06-03T15:49:37Z</dcterms:created>
  <dcterms:modified xsi:type="dcterms:W3CDTF">2022-07-05T14:50:31Z</dcterms:modified>
</cp:coreProperties>
</file>