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6" r:id="rId3"/>
    <p:sldId id="257" r:id="rId4"/>
    <p:sldId id="258" r:id="rId5"/>
    <p:sldId id="259" r:id="rId6"/>
    <p:sldId id="264" r:id="rId7"/>
    <p:sldId id="261" r:id="rId8"/>
    <p:sldId id="260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>
      <p:cViewPr varScale="1">
        <p:scale>
          <a:sx n="80" d="100"/>
          <a:sy n="80" d="100"/>
        </p:scale>
        <p:origin x="1253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Elaborazioni\tabelle%20e%20grafici%20AGOSTO%20'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AGOSTO%20'22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Foglio_di_lavoro_di_Microsoft_Excel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AGOSTO%20'2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AGOSTO%20'2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solidFill>
                <a:schemeClr val="lt1"/>
              </a:solidFill>
              <a:ln w="25400" cap="flat" cmpd="sng" algn="ctr">
                <a:solidFill>
                  <a:schemeClr val="dk1"/>
                </a:solidFill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'trend lazio'!$T$79:$AL$79</c:f>
              <c:strCache>
                <c:ptCount val="19"/>
                <c:pt idx="0">
                  <c:v>gen. 21</c:v>
                </c:pt>
                <c:pt idx="1">
                  <c:v>feb. 21</c:v>
                </c:pt>
                <c:pt idx="2">
                  <c:v>mar. 21</c:v>
                </c:pt>
                <c:pt idx="3">
                  <c:v>apr. 21</c:v>
                </c:pt>
                <c:pt idx="4">
                  <c:v>mag. 21</c:v>
                </c:pt>
                <c:pt idx="5">
                  <c:v>giu. 21</c:v>
                </c:pt>
                <c:pt idx="6">
                  <c:v>lug. 21</c:v>
                </c:pt>
                <c:pt idx="7">
                  <c:v>ago. 21</c:v>
                </c:pt>
                <c:pt idx="8">
                  <c:v>sett. 21</c:v>
                </c:pt>
                <c:pt idx="9">
                  <c:v>ott. 21</c:v>
                </c:pt>
                <c:pt idx="10">
                  <c:v>nov. 21</c:v>
                </c:pt>
                <c:pt idx="11">
                  <c:v>dic. 21</c:v>
                </c:pt>
                <c:pt idx="12">
                  <c:v>gen 22</c:v>
                </c:pt>
                <c:pt idx="13">
                  <c:v>feb. 22</c:v>
                </c:pt>
                <c:pt idx="14">
                  <c:v>mar. 22</c:v>
                </c:pt>
                <c:pt idx="15">
                  <c:v>apr. 22</c:v>
                </c:pt>
                <c:pt idx="16">
                  <c:v>mag. 22</c:v>
                </c:pt>
                <c:pt idx="17">
                  <c:v>giu 22</c:v>
                </c:pt>
                <c:pt idx="18">
                  <c:v>lug. 22</c:v>
                </c:pt>
              </c:strCache>
            </c:strRef>
          </c:cat>
          <c:val>
            <c:numRef>
              <c:f>'trend lazio'!$T$80:$AL$80</c:f>
              <c:numCache>
                <c:formatCode>_-* #,##0\ _€_-;\-* #,##0\ _€_-;_-* "-"??\ _€_-;_-@_-</c:formatCode>
                <c:ptCount val="19"/>
                <c:pt idx="0">
                  <c:v>53329</c:v>
                </c:pt>
                <c:pt idx="1">
                  <c:v>53697</c:v>
                </c:pt>
                <c:pt idx="2">
                  <c:v>53509</c:v>
                </c:pt>
                <c:pt idx="3">
                  <c:v>53608</c:v>
                </c:pt>
                <c:pt idx="4">
                  <c:v>53660</c:v>
                </c:pt>
                <c:pt idx="5">
                  <c:v>53637</c:v>
                </c:pt>
                <c:pt idx="6">
                  <c:v>53129</c:v>
                </c:pt>
                <c:pt idx="7">
                  <c:v>53557</c:v>
                </c:pt>
                <c:pt idx="8">
                  <c:v>53930</c:v>
                </c:pt>
                <c:pt idx="9">
                  <c:v>54307</c:v>
                </c:pt>
                <c:pt idx="10">
                  <c:v>54593</c:v>
                </c:pt>
                <c:pt idx="11">
                  <c:v>54134</c:v>
                </c:pt>
                <c:pt idx="12">
                  <c:v>54372</c:v>
                </c:pt>
                <c:pt idx="13">
                  <c:v>54635</c:v>
                </c:pt>
                <c:pt idx="14">
                  <c:v>54609</c:v>
                </c:pt>
                <c:pt idx="15">
                  <c:v>54595</c:v>
                </c:pt>
                <c:pt idx="16">
                  <c:v>54771</c:v>
                </c:pt>
                <c:pt idx="17">
                  <c:v>54841</c:v>
                </c:pt>
                <c:pt idx="18">
                  <c:v>54979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06-46CF-9609-50D7A5F366D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190169952"/>
        <c:axId val="1190171200"/>
      </c:barChart>
      <c:catAx>
        <c:axId val="119016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90171200"/>
        <c:crosses val="autoZero"/>
        <c:auto val="1"/>
        <c:lblAlgn val="ctr"/>
        <c:lblOffset val="100"/>
        <c:noMultiLvlLbl val="0"/>
      </c:catAx>
      <c:valAx>
        <c:axId val="1190171200"/>
        <c:scaling>
          <c:orientation val="minMax"/>
        </c:scaling>
        <c:delete val="1"/>
        <c:axPos val="l"/>
        <c:numFmt formatCode="_-* #,##0\ _€_-;\-* #,##0\ _€_-;_-* &quot;-&quot;??\ _€_-;_-@_-" sourceLinked="1"/>
        <c:majorTickMark val="none"/>
        <c:minorTickMark val="none"/>
        <c:tickLblPos val="nextTo"/>
        <c:crossAx val="119016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dk1"/>
      </a:solidFill>
      <a:prstDash val="solid"/>
      <a:round/>
    </a:ln>
    <a:effectLst/>
  </c:spPr>
  <c:txPr>
    <a:bodyPr/>
    <a:lstStyle/>
    <a:p>
      <a:pPr>
        <a:defRPr sz="1200">
          <a:solidFill>
            <a:schemeClr val="dk1"/>
          </a:solidFill>
          <a:latin typeface="+mn-lt"/>
          <a:ea typeface="+mn-ea"/>
          <a:cs typeface="+mn-cs"/>
        </a:defRPr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posizione giuridic'!$O$19</c:f>
              <c:strCache>
                <c:ptCount val="1"/>
                <c:pt idx="0">
                  <c:v>In attesa di primo giudizio</c:v>
                </c:pt>
              </c:strCache>
            </c:strRef>
          </c:tx>
          <c:invertIfNegative val="0"/>
          <c:dLbls>
            <c:spPr>
              <a:solidFill>
                <a:schemeClr val="bg1">
                  <a:lumMod val="95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giuridic'!$P$19:$Q$19</c:f>
              <c:numCache>
                <c:formatCode>_-* #,##0.0\ _€_-;\-* #,##0.0\ _€_-;_-* "-"??\ _€_-;_-@_-</c:formatCode>
                <c:ptCount val="2"/>
                <c:pt idx="0" formatCode="0.0">
                  <c:v>15.169417897480454</c:v>
                </c:pt>
                <c:pt idx="1">
                  <c:v>14.574655777660562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5D-4FD3-9CEA-2F850718E485}"/>
            </c:ext>
          </c:extLst>
        </c:ser>
        <c:ser>
          <c:idx val="1"/>
          <c:order val="1"/>
          <c:tx>
            <c:strRef>
              <c:f>'detenuti per posizione giuridic'!$O$20</c:f>
              <c:strCache>
                <c:ptCount val="1"/>
                <c:pt idx="0">
                  <c:v>Condannati non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giuridic'!$P$20:$Q$20</c:f>
              <c:numCache>
                <c:formatCode>_-* #,##0.0\ _€_-;\-* #,##0.0\ _€_-;_-* "-"??\ _€_-;_-@_-</c:formatCode>
                <c:ptCount val="2"/>
                <c:pt idx="0" formatCode="0.0">
                  <c:v>15.047784535186794</c:v>
                </c:pt>
                <c:pt idx="1">
                  <c:v>13.181396533221776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5D-4FD3-9CEA-2F850718E485}"/>
            </c:ext>
          </c:extLst>
        </c:ser>
        <c:ser>
          <c:idx val="2"/>
          <c:order val="2"/>
          <c:tx>
            <c:strRef>
              <c:f>'detenuti per posizione giuridic'!$O$21</c:f>
              <c:strCache>
                <c:ptCount val="1"/>
                <c:pt idx="0">
                  <c:v>Condannati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giuridic'!$P$21:$Q$21</c:f>
              <c:numCache>
                <c:formatCode>_-* #,##0.0\ _€_-;\-* #,##0.0\ _€_-;_-* "-"??\ _€_-;_-@_-</c:formatCode>
                <c:ptCount val="2"/>
                <c:pt idx="0" formatCode="0.0">
                  <c:v>69.487402258905291</c:v>
                </c:pt>
                <c:pt idx="1">
                  <c:v>71.638261881809413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95D-4FD3-9CEA-2F850718E485}"/>
            </c:ext>
          </c:extLst>
        </c:ser>
        <c:ser>
          <c:idx val="3"/>
          <c:order val="3"/>
          <c:tx>
            <c:strRef>
              <c:f>'detenuti per posizione giuridic'!$O$22</c:f>
              <c:strCache>
                <c:ptCount val="1"/>
                <c:pt idx="0">
                  <c:v>altra posizione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giuridic'!$P$22:$Q$22</c:f>
              <c:numCache>
                <c:formatCode>_-* #,##0.0\ _€_-;\-* #,##0.0\ _€_-;_-* "-"??\ _€_-;_-@_-</c:formatCode>
                <c:ptCount val="2"/>
                <c:pt idx="0" formatCode="0.0">
                  <c:v>0.29539530842745437</c:v>
                </c:pt>
                <c:pt idx="1">
                  <c:v>0.60568580730824495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95D-4FD3-9CEA-2F850718E48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4141184"/>
        <c:axId val="104142720"/>
      </c:barChart>
      <c:catAx>
        <c:axId val="104141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04142720"/>
        <c:crosses val="autoZero"/>
        <c:auto val="1"/>
        <c:lblAlgn val="ctr"/>
        <c:lblOffset val="100"/>
        <c:noMultiLvlLbl val="0"/>
      </c:catAx>
      <c:valAx>
        <c:axId val="10414272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1041411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5704317736753046E-2"/>
          <c:y val="1.6751681540131874E-2"/>
          <c:w val="0.97878086419753085"/>
          <c:h val="0.7568527725551466"/>
        </c:manualLayout>
      </c:layout>
      <c:lineChart>
        <c:grouping val="standard"/>
        <c:varyColors val="0"/>
        <c:ser>
          <c:idx val="0"/>
          <c:order val="0"/>
          <c:tx>
            <c:strRef>
              <c:f>'in attesa di giudizio trend'!$B$25</c:f>
              <c:strCache>
                <c:ptCount val="1"/>
                <c:pt idx="0">
                  <c:v>Italia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1574074074074073E-2"/>
                  <c:y val="-2.5772111490830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4CE-4D6E-ACC1-47DFBFEBC4D9}"/>
                </c:ext>
              </c:extLst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4CE-4D6E-ACC1-47DFBFEBC4D9}"/>
                </c:ext>
              </c:extLst>
            </c:dLbl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4CE-4D6E-ACC1-47DFBFEBC4D9}"/>
                </c:ext>
              </c:extLst>
            </c:dLbl>
            <c:dLbl>
              <c:idx val="9"/>
              <c:layout>
                <c:manualLayout>
                  <c:x val="-1.4467592592592593E-2"/>
                  <c:y val="-2.87896592984365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4CE-4D6E-ACC1-47DFBFEBC4D9}"/>
                </c:ext>
              </c:extLst>
            </c:dLbl>
            <c:dLbl>
              <c:idx val="13"/>
              <c:layout>
                <c:manualLayout>
                  <c:x val="-5.1741136784009954E-2"/>
                  <c:y val="7.88221936816460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4CE-4D6E-ACC1-47DFBFEBC4D9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>
                  <c15:layout>
                    <c:manualLayout>
                      <c:w val="5.8625582483882381E-2"/>
                      <c:h val="5.278459570214230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4CE-4D6E-ACC1-47DFBFEBC4D9}"/>
                </c:ext>
              </c:extLst>
            </c:dLbl>
            <c:dLbl>
              <c:idx val="1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34CE-4D6E-ACC1-47DFBFEBC4D9}"/>
                </c:ext>
              </c:extLst>
            </c:dLbl>
            <c:dLbl>
              <c:idx val="19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34CE-4D6E-ACC1-47DFBFEBC4D9}"/>
                </c:ext>
              </c:extLst>
            </c:dLbl>
            <c:dLbl>
              <c:idx val="22"/>
              <c:layout>
                <c:manualLayout>
                  <c:x val="-2.3148148148148147E-2"/>
                  <c:y val="-3.0926533788996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34CE-4D6E-ACC1-47DFBFEBC4D9}"/>
                </c:ext>
              </c:extLst>
            </c:dLbl>
            <c:dLbl>
              <c:idx val="2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34CE-4D6E-ACC1-47DFBFEBC4D9}"/>
                </c:ext>
              </c:extLst>
            </c:dLbl>
            <c:spPr>
              <a:solidFill>
                <a:schemeClr val="accent1">
                  <a:lumMod val="20000"/>
                  <a:lumOff val="80000"/>
                </a:schemeClr>
              </a:solidFill>
              <a:ln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attesa di giudizio trend'!$A$26:$A$54</c:f>
              <c:strCache>
                <c:ptCount val="29"/>
                <c:pt idx="0">
                  <c:v>LUG.22</c:v>
                </c:pt>
                <c:pt idx="4">
                  <c:v>mar. 22</c:v>
                </c:pt>
                <c:pt idx="7">
                  <c:v>dic. 21</c:v>
                </c:pt>
                <c:pt idx="10">
                  <c:v>set. 21</c:v>
                </c:pt>
                <c:pt idx="12">
                  <c:v>giu 21</c:v>
                </c:pt>
                <c:pt idx="14">
                  <c:v>mar 21</c:v>
                </c:pt>
                <c:pt idx="16">
                  <c:v>dic 20</c:v>
                </c:pt>
                <c:pt idx="18">
                  <c:v>giu 20</c:v>
                </c:pt>
                <c:pt idx="20">
                  <c:v>dic 19</c:v>
                </c:pt>
                <c:pt idx="24">
                  <c:v>dic 18</c:v>
                </c:pt>
                <c:pt idx="28">
                  <c:v>dic 17</c:v>
                </c:pt>
              </c:strCache>
            </c:strRef>
          </c:cat>
          <c:val>
            <c:numRef>
              <c:f>'in attesa di giudizio trend'!$B$26:$B$54</c:f>
              <c:numCache>
                <c:formatCode>0.0%</c:formatCode>
                <c:ptCount val="29"/>
                <c:pt idx="0">
                  <c:v>0.152</c:v>
                </c:pt>
                <c:pt idx="1">
                  <c:v>0.152</c:v>
                </c:pt>
                <c:pt idx="2">
                  <c:v>0.153</c:v>
                </c:pt>
                <c:pt idx="3">
                  <c:v>0.152</c:v>
                </c:pt>
                <c:pt idx="4">
                  <c:v>0.156</c:v>
                </c:pt>
                <c:pt idx="5">
                  <c:v>0.16</c:v>
                </c:pt>
                <c:pt idx="6">
                  <c:v>0.16</c:v>
                </c:pt>
                <c:pt idx="7">
                  <c:v>0.157</c:v>
                </c:pt>
                <c:pt idx="8">
                  <c:v>0.16200000000000001</c:v>
                </c:pt>
                <c:pt idx="9">
                  <c:v>0.16200000000000001</c:v>
                </c:pt>
                <c:pt idx="10">
                  <c:v>0.16200000000000001</c:v>
                </c:pt>
                <c:pt idx="11">
                  <c:v>0.156</c:v>
                </c:pt>
                <c:pt idx="12">
                  <c:v>0.154</c:v>
                </c:pt>
                <c:pt idx="13">
                  <c:v>0.159</c:v>
                </c:pt>
                <c:pt idx="14">
                  <c:v>0.159</c:v>
                </c:pt>
                <c:pt idx="15">
                  <c:v>0.16500000000000001</c:v>
                </c:pt>
                <c:pt idx="16">
                  <c:v>0.16200000000000001</c:v>
                </c:pt>
                <c:pt idx="17">
                  <c:v>0.17</c:v>
                </c:pt>
                <c:pt idx="18">
                  <c:v>0.16924541331491816</c:v>
                </c:pt>
                <c:pt idx="19">
                  <c:v>0.15335546105175812</c:v>
                </c:pt>
                <c:pt idx="20">
                  <c:v>0.15996643025226678</c:v>
                </c:pt>
                <c:pt idx="21">
                  <c:v>0.16410592768713619</c:v>
                </c:pt>
                <c:pt idx="22">
                  <c:v>0.15843825385810117</c:v>
                </c:pt>
                <c:pt idx="23">
                  <c:v>0.16492055897444358</c:v>
                </c:pt>
                <c:pt idx="24">
                  <c:v>0.16491492749979045</c:v>
                </c:pt>
                <c:pt idx="25">
                  <c:v>0.16955671120177918</c:v>
                </c:pt>
                <c:pt idx="26">
                  <c:v>0.16479177657890706</c:v>
                </c:pt>
                <c:pt idx="27">
                  <c:v>0.16680693196846608</c:v>
                </c:pt>
                <c:pt idx="28">
                  <c:v>0.16723371753923066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34CE-4D6E-ACC1-47DFBFEBC4D9}"/>
            </c:ext>
          </c:extLst>
        </c:ser>
        <c:ser>
          <c:idx val="1"/>
          <c:order val="1"/>
          <c:tx>
            <c:strRef>
              <c:f>'in attesa di giudizio trend'!$C$25</c:f>
              <c:strCache>
                <c:ptCount val="1"/>
                <c:pt idx="0">
                  <c:v>Lazio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7.3964712744240303E-3"/>
                  <c:y val="2.01806645210575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34CE-4D6E-ACC1-47DFBFEBC4D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4CE-4D6E-ACC1-47DFBFEBC4D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4CE-4D6E-ACC1-47DFBFEBC4D9}"/>
                </c:ext>
              </c:extLst>
            </c:dLbl>
            <c:dLbl>
              <c:idx val="3"/>
              <c:layout>
                <c:manualLayout>
                  <c:x val="-2.8745075991116534E-2"/>
                  <c:y val="6.83125678574265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34CE-4D6E-ACC1-47DFBFEBC4D9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4CE-4D6E-ACC1-47DFBFEBC4D9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4CE-4D6E-ACC1-47DFBFEBC4D9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4CE-4D6E-ACC1-47DFBFEBC4D9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4CE-4D6E-ACC1-47DFBFEBC4D9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4CE-4D6E-ACC1-47DFBFEBC4D9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34CE-4D6E-ACC1-47DFBFEBC4D9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34CE-4D6E-ACC1-47DFBFEBC4D9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34CE-4D6E-ACC1-47DFBFEBC4D9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34CE-4D6E-ACC1-47DFBFEBC4D9}"/>
                </c:ext>
              </c:extLst>
            </c:dLbl>
            <c:dLbl>
              <c:idx val="1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34CE-4D6E-ACC1-47DFBFEBC4D9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34CE-4D6E-ACC1-47DFBFEBC4D9}"/>
                </c:ext>
              </c:extLst>
            </c:dLbl>
            <c:dLbl>
              <c:idx val="19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A-34CE-4D6E-ACC1-47DFBFEBC4D9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34CE-4D6E-ACC1-47DFBFEBC4D9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34CE-4D6E-ACC1-47DFBFEBC4D9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34CE-4D6E-ACC1-47DFBFEBC4D9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34CE-4D6E-ACC1-47DFBFEBC4D9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34CE-4D6E-ACC1-47DFBFEBC4D9}"/>
                </c:ext>
              </c:extLst>
            </c:dLbl>
            <c:dLbl>
              <c:idx val="2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34CE-4D6E-ACC1-47DFBFEBC4D9}"/>
                </c:ext>
              </c:extLst>
            </c:dLbl>
            <c:spPr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attesa di giudizio trend'!$A$26:$A$54</c:f>
              <c:strCache>
                <c:ptCount val="29"/>
                <c:pt idx="0">
                  <c:v>LUG.22</c:v>
                </c:pt>
                <c:pt idx="4">
                  <c:v>mar. 22</c:v>
                </c:pt>
                <c:pt idx="7">
                  <c:v>dic. 21</c:v>
                </c:pt>
                <c:pt idx="10">
                  <c:v>set. 21</c:v>
                </c:pt>
                <c:pt idx="12">
                  <c:v>giu 21</c:v>
                </c:pt>
                <c:pt idx="14">
                  <c:v>mar 21</c:v>
                </c:pt>
                <c:pt idx="16">
                  <c:v>dic 20</c:v>
                </c:pt>
                <c:pt idx="18">
                  <c:v>giu 20</c:v>
                </c:pt>
                <c:pt idx="20">
                  <c:v>dic 19</c:v>
                </c:pt>
                <c:pt idx="24">
                  <c:v>dic 18</c:v>
                </c:pt>
                <c:pt idx="28">
                  <c:v>dic 17</c:v>
                </c:pt>
              </c:strCache>
            </c:strRef>
          </c:cat>
          <c:val>
            <c:numRef>
              <c:f>'in attesa di giudizio trend'!$C$26:$C$54</c:f>
              <c:numCache>
                <c:formatCode>0.0%</c:formatCode>
                <c:ptCount val="29"/>
                <c:pt idx="0">
                  <c:v>0.14599999999999999</c:v>
                </c:pt>
                <c:pt idx="1">
                  <c:v>0.14799999999999999</c:v>
                </c:pt>
                <c:pt idx="2">
                  <c:v>0.153</c:v>
                </c:pt>
                <c:pt idx="3">
                  <c:v>0.14799999999999999</c:v>
                </c:pt>
                <c:pt idx="4">
                  <c:v>0.14599999999999999</c:v>
                </c:pt>
                <c:pt idx="5">
                  <c:v>0.15</c:v>
                </c:pt>
                <c:pt idx="6">
                  <c:v>0.15</c:v>
                </c:pt>
                <c:pt idx="7">
                  <c:v>0.14599999999999999</c:v>
                </c:pt>
                <c:pt idx="8">
                  <c:v>0.14899999999999999</c:v>
                </c:pt>
                <c:pt idx="9">
                  <c:v>0.151</c:v>
                </c:pt>
                <c:pt idx="10">
                  <c:v>0.14799999999999999</c:v>
                </c:pt>
                <c:pt idx="11">
                  <c:v>0.14899999999999999</c:v>
                </c:pt>
                <c:pt idx="12">
                  <c:v>0.155</c:v>
                </c:pt>
                <c:pt idx="13">
                  <c:v>0.157</c:v>
                </c:pt>
                <c:pt idx="14">
                  <c:v>0.16200000000000001</c:v>
                </c:pt>
                <c:pt idx="15">
                  <c:v>0.16700000000000001</c:v>
                </c:pt>
                <c:pt idx="16">
                  <c:v>0.17399999999999999</c:v>
                </c:pt>
                <c:pt idx="17">
                  <c:v>0.18099999999999999</c:v>
                </c:pt>
                <c:pt idx="18">
                  <c:v>0.20340159666782368</c:v>
                </c:pt>
                <c:pt idx="19">
                  <c:v>0.17827208252740168</c:v>
                </c:pt>
                <c:pt idx="20">
                  <c:v>0.18413036856533657</c:v>
                </c:pt>
                <c:pt idx="21">
                  <c:v>0.17952612393681652</c:v>
                </c:pt>
                <c:pt idx="22">
                  <c:v>0.16918568784700802</c:v>
                </c:pt>
                <c:pt idx="23">
                  <c:v>0.169612922889363</c:v>
                </c:pt>
                <c:pt idx="24">
                  <c:v>0.16467707376798285</c:v>
                </c:pt>
                <c:pt idx="25">
                  <c:v>0.17067159581022798</c:v>
                </c:pt>
                <c:pt idx="26">
                  <c:v>0.16739606126914661</c:v>
                </c:pt>
                <c:pt idx="27">
                  <c:v>0.16277962874821514</c:v>
                </c:pt>
                <c:pt idx="28">
                  <c:v>0.15167548500881833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1-34CE-4D6E-ACC1-47DFBFEBC4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4392975"/>
        <c:axId val="504390895"/>
      </c:lineChart>
      <c:catAx>
        <c:axId val="504392975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04390895"/>
        <c:crosses val="autoZero"/>
        <c:auto val="1"/>
        <c:lblAlgn val="ctr"/>
        <c:lblOffset val="100"/>
        <c:noMultiLvlLbl val="0"/>
      </c:catAx>
      <c:valAx>
        <c:axId val="504390895"/>
        <c:scaling>
          <c:orientation val="minMax"/>
          <c:min val="0.1"/>
        </c:scaling>
        <c:delete val="1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5043929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>
              <a:lumMod val="95000"/>
              <a:lumOff val="5000"/>
            </a:schemeClr>
          </a:solidFill>
        </a:defRPr>
      </a:pPr>
      <a:endParaRPr lang="it-IT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nazionali'!$A$16</c:f>
              <c:strCache>
                <c:ptCount val="1"/>
                <c:pt idx="0">
                  <c:v>Italiani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nazionali'!$B$16:$C$16</c:f>
              <c:numCache>
                <c:formatCode>_-* #,##0.0\ _€_-;\-* #,##0.0\ _€_-;_-* "-"??\ _€_-;_-@_-</c:formatCode>
                <c:ptCount val="2"/>
                <c:pt idx="0">
                  <c:v>62.867072111207648</c:v>
                </c:pt>
                <c:pt idx="1">
                  <c:v>68.631659360846868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18-42BE-97FB-EE8253D5CB3A}"/>
            </c:ext>
          </c:extLst>
        </c:ser>
        <c:ser>
          <c:idx val="1"/>
          <c:order val="1"/>
          <c:tx>
            <c:strRef>
              <c:f>'detenuti per genere e nazionali'!$A$17</c:f>
              <c:strCache>
                <c:ptCount val="1"/>
                <c:pt idx="0">
                  <c:v>Stranieri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nazionali'!$B$17:$C$17</c:f>
              <c:numCache>
                <c:formatCode>_-* #,##0.0\ _€_-;\-* #,##0.0\ _€_-;_-* "-"??\ _€_-;_-@_-</c:formatCode>
                <c:ptCount val="2"/>
                <c:pt idx="0">
                  <c:v>37.132927888792352</c:v>
                </c:pt>
                <c:pt idx="1">
                  <c:v>31.368340639153132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18-42BE-97FB-EE8253D5CB3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310720"/>
        <c:axId val="129313792"/>
      </c:barChart>
      <c:catAx>
        <c:axId val="129310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9313792"/>
        <c:crosses val="autoZero"/>
        <c:auto val="1"/>
        <c:lblAlgn val="ctr"/>
        <c:lblOffset val="100"/>
        <c:noMultiLvlLbl val="0"/>
      </c:catAx>
      <c:valAx>
        <c:axId val="1293137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9310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nazionali'!$A$19</c:f>
              <c:strCache>
                <c:ptCount val="1"/>
                <c:pt idx="0">
                  <c:v>uomini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nazionali'!$B$19:$C$19</c:f>
              <c:numCache>
                <c:formatCode>_-* #,##0.0\ _€_-;\-* #,##0.0\ _€_-;_-* "-"??\ _€_-;_-@_-</c:formatCode>
                <c:ptCount val="2"/>
                <c:pt idx="0">
                  <c:v>93.136403127715027</c:v>
                </c:pt>
                <c:pt idx="1">
                  <c:v>96.113061350697535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33-45A8-97B4-8AE33096FA80}"/>
            </c:ext>
          </c:extLst>
        </c:ser>
        <c:ser>
          <c:idx val="1"/>
          <c:order val="1"/>
          <c:tx>
            <c:strRef>
              <c:f>'detenuti per genere e nazionali'!$A$20</c:f>
              <c:strCache>
                <c:ptCount val="1"/>
                <c:pt idx="0">
                  <c:v>donne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nazionali'!$B$20:$C$20</c:f>
              <c:numCache>
                <c:formatCode>_-* #,##0.0\ _€_-;\-* #,##0.0\ _€_-;_-* "-"??\ _€_-;_-@_-</c:formatCode>
                <c:ptCount val="2"/>
                <c:pt idx="0">
                  <c:v>6.8635968722849698</c:v>
                </c:pt>
                <c:pt idx="1">
                  <c:v>3.8869386493024605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33-45A8-97B4-8AE33096FA8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249472"/>
        <c:axId val="68251008"/>
      </c:barChart>
      <c:catAx>
        <c:axId val="6824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8251008"/>
        <c:crosses val="autoZero"/>
        <c:auto val="1"/>
        <c:lblAlgn val="ctr"/>
        <c:lblOffset val="100"/>
        <c:noMultiLvlLbl val="0"/>
      </c:catAx>
      <c:valAx>
        <c:axId val="68251008"/>
        <c:scaling>
          <c:orientation val="minMax"/>
          <c:min val="0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8249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04/08/2022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04/08/2022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04/08/2022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04/08/2022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04/08/2022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04/08/2022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04/08/2022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04/08/2022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04/08/2022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04/08/2022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04/08/2022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04/08/2022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3092"/>
            <a:ext cx="9247454" cy="6347930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625892" y="204595"/>
            <a:ext cx="756989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Numero di persone detenute negli Istituti di Pena in Italia </a:t>
            </a:r>
          </a:p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da gennaio 2021 a </a:t>
            </a:r>
            <a:r>
              <a:rPr lang="it-IT" sz="2400" b="1" dirty="0" smtClean="0">
                <a:solidFill>
                  <a:srgbClr val="002060"/>
                </a:solidFill>
              </a:rPr>
              <a:t>luglio</a:t>
            </a:r>
            <a:r>
              <a:rPr lang="it-IT" sz="2400" b="1" dirty="0" smtClean="0">
                <a:solidFill>
                  <a:srgbClr val="002060"/>
                </a:solidFill>
              </a:rPr>
              <a:t> </a:t>
            </a:r>
            <a:r>
              <a:rPr lang="it-IT" sz="2400" b="1" dirty="0" smtClean="0">
                <a:solidFill>
                  <a:srgbClr val="002060"/>
                </a:solidFill>
              </a:rPr>
              <a:t>2022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8549312"/>
              </p:ext>
            </p:extLst>
          </p:nvPr>
        </p:nvGraphicFramePr>
        <p:xfrm>
          <a:off x="0" y="1340768"/>
          <a:ext cx="9092026" cy="4822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591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8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000" b="1" dirty="0" smtClean="0"/>
              <a:t>Dettaglio dei detenuti presenti negli istituti di pena del Lazio al </a:t>
            </a:r>
            <a:r>
              <a:rPr lang="it-IT" sz="2000" b="1" dirty="0" smtClean="0"/>
              <a:t>31/07</a:t>
            </a:r>
          </a:p>
          <a:p>
            <a:r>
              <a:rPr lang="it-IT" sz="2000" b="1" dirty="0" smtClean="0"/>
              <a:t>/2022</a:t>
            </a:r>
            <a:endParaRPr lang="it-IT" sz="2000" b="1" dirty="0"/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314248"/>
              </p:ext>
            </p:extLst>
          </p:nvPr>
        </p:nvGraphicFramePr>
        <p:xfrm>
          <a:off x="467544" y="513158"/>
          <a:ext cx="7920880" cy="582187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47203">
                  <a:extLst>
                    <a:ext uri="{9D8B030D-6E8A-4147-A177-3AD203B41FA5}">
                      <a16:colId xmlns:a16="http://schemas.microsoft.com/office/drawing/2014/main" val="1406207836"/>
                    </a:ext>
                  </a:extLst>
                </a:gridCol>
                <a:gridCol w="732855">
                  <a:extLst>
                    <a:ext uri="{9D8B030D-6E8A-4147-A177-3AD203B41FA5}">
                      <a16:colId xmlns:a16="http://schemas.microsoft.com/office/drawing/2014/main" val="1751016505"/>
                    </a:ext>
                  </a:extLst>
                </a:gridCol>
                <a:gridCol w="1230223">
                  <a:extLst>
                    <a:ext uri="{9D8B030D-6E8A-4147-A177-3AD203B41FA5}">
                      <a16:colId xmlns:a16="http://schemas.microsoft.com/office/drawing/2014/main" val="3942614510"/>
                    </a:ext>
                  </a:extLst>
                </a:gridCol>
                <a:gridCol w="1159684">
                  <a:extLst>
                    <a:ext uri="{9D8B030D-6E8A-4147-A177-3AD203B41FA5}">
                      <a16:colId xmlns:a16="http://schemas.microsoft.com/office/drawing/2014/main" val="2079229812"/>
                    </a:ext>
                  </a:extLst>
                </a:gridCol>
                <a:gridCol w="1023401">
                  <a:extLst>
                    <a:ext uri="{9D8B030D-6E8A-4147-A177-3AD203B41FA5}">
                      <a16:colId xmlns:a16="http://schemas.microsoft.com/office/drawing/2014/main" val="1233130316"/>
                    </a:ext>
                  </a:extLst>
                </a:gridCol>
                <a:gridCol w="963757">
                  <a:extLst>
                    <a:ext uri="{9D8B030D-6E8A-4147-A177-3AD203B41FA5}">
                      <a16:colId xmlns:a16="http://schemas.microsoft.com/office/drawing/2014/main" val="3882217495"/>
                    </a:ext>
                  </a:extLst>
                </a:gridCol>
                <a:gridCol w="963757">
                  <a:extLst>
                    <a:ext uri="{9D8B030D-6E8A-4147-A177-3AD203B41FA5}">
                      <a16:colId xmlns:a16="http://schemas.microsoft.com/office/drawing/2014/main" val="904374269"/>
                    </a:ext>
                  </a:extLst>
                </a:gridCol>
              </a:tblGrid>
              <a:tr h="4301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Tipo 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Capienza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Regolamentare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POSTI  </a:t>
                      </a:r>
                      <a:br>
                        <a:rPr lang="it-IT" sz="1400" u="none" strike="noStrike" dirty="0">
                          <a:effectLst/>
                        </a:rPr>
                      </a:br>
                      <a:r>
                        <a:rPr lang="it-IT" sz="1400" u="none" strike="noStrike" dirty="0">
                          <a:effectLst/>
                        </a:rPr>
                        <a:t>effettivamente disponili (*)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Detenuti presenti al  </a:t>
                      </a:r>
                      <a:r>
                        <a:rPr lang="it-IT" sz="1400" u="none" strike="noStrike" dirty="0" smtClean="0">
                          <a:effectLst/>
                        </a:rPr>
                        <a:t>31</a:t>
                      </a:r>
                      <a:r>
                        <a:rPr lang="it-IT" sz="1400" u="none" strike="noStrike" baseline="0" dirty="0" smtClean="0">
                          <a:effectLst/>
                        </a:rPr>
                        <a:t> Luglio </a:t>
                      </a:r>
                      <a:r>
                        <a:rPr lang="it-IT" sz="1400" u="none" strike="noStrike" dirty="0" smtClean="0">
                          <a:effectLst/>
                        </a:rPr>
                        <a:t> </a:t>
                      </a:r>
                      <a:r>
                        <a:rPr lang="it-IT" sz="1400" u="none" strike="noStrike" dirty="0" smtClean="0">
                          <a:effectLst/>
                        </a:rPr>
                        <a:t>2022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di cui</a:t>
                      </a:r>
                      <a:endParaRPr lang="it-IT" sz="1400" b="1" i="0" u="none" strike="noStrike" dirty="0" smtClean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stranieri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61083"/>
                  </a:ext>
                </a:extLst>
              </a:tr>
              <a:tr h="21692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Totale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D</a:t>
                      </a:r>
                      <a:r>
                        <a:rPr lang="it-IT" sz="1400" b="1" u="none" strike="noStrike" dirty="0" smtClean="0">
                          <a:effectLst/>
                        </a:rPr>
                        <a:t>onne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728588"/>
                  </a:ext>
                </a:extLst>
              </a:tr>
              <a:tr h="24586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CASSINO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130</a:t>
                      </a:r>
                    </a:p>
                  </a:txBody>
                  <a:tcPr marL="7620" marR="7620" marT="762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37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6692806"/>
                  </a:ext>
                </a:extLst>
              </a:tr>
              <a:tr h="4339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FROSINONE "G. PAGLIEI"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174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15077429"/>
                  </a:ext>
                </a:extLst>
              </a:tr>
              <a:tr h="24586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PALIANO-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54973396"/>
                  </a:ext>
                </a:extLst>
              </a:tr>
              <a:tr h="24586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LATINA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5165946"/>
                  </a:ext>
                </a:extLst>
              </a:tr>
              <a:tr h="24586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RIETI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309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71913887"/>
                  </a:ext>
                </a:extLst>
              </a:tr>
              <a:tr h="4339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CIVITAVECCHIA "G. PASSERINI"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51926315"/>
                  </a:ext>
                </a:extLst>
              </a:tr>
              <a:tr h="33498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CIVITAVECCHIA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214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94850624"/>
                  </a:ext>
                </a:extLst>
              </a:tr>
              <a:tr h="4339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"G. STEFANINI" REBIBBIA FEMMINILE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CCF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252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116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85736609"/>
                  </a:ext>
                </a:extLst>
              </a:tr>
              <a:tr h="4339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"R. CINOTTI" REBIBBIA N.C.1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1.155 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1.154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1.389 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461  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13627373"/>
                  </a:ext>
                </a:extLst>
              </a:tr>
              <a:tr h="4339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"REBIBBIA TERZA CASA"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99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80037742"/>
                  </a:ext>
                </a:extLst>
              </a:tr>
              <a:tr h="32073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"REBIBBIA"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01991174"/>
                  </a:ext>
                </a:extLst>
              </a:tr>
              <a:tr h="26470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1003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524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091062"/>
                  </a:ext>
                </a:extLst>
              </a:tr>
              <a:tr h="24586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VELLETRI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484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36216864"/>
                  </a:ext>
                </a:extLst>
              </a:tr>
              <a:tr h="34096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VITERBO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527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57601837"/>
                  </a:ext>
                </a:extLst>
              </a:tr>
              <a:tr h="48428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TOTALE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5.158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4.706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5.755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395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2.137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12646"/>
                  </a:ext>
                </a:extLst>
              </a:tr>
            </a:tbl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0" y="188640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Tasso di affollamento negli istituti di pena del Lazio calcolato sul totale dei posti effettivamente disponibili al </a:t>
            </a:r>
            <a:r>
              <a:rPr lang="it-IT" b="1" dirty="0" smtClean="0"/>
              <a:t>31 luglio </a:t>
            </a:r>
            <a:r>
              <a:rPr lang="it-IT" b="1" dirty="0" smtClean="0"/>
              <a:t>2022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215008" y="5949280"/>
            <a:ext cx="892899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  <a:p>
            <a:r>
              <a:rPr lang="it-IT" sz="1050" dirty="0" smtClean="0"/>
              <a:t>(**) il tasso di affollamento in Italia è calcolato in base alla capienza regolamentare dichiarata dal DAP</a:t>
            </a:r>
            <a:endParaRPr lang="it-IT" sz="105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764705"/>
            <a:ext cx="8424936" cy="494517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Posizione Giuridica  In Italia e nel Lazio al </a:t>
            </a:r>
            <a:r>
              <a:rPr lang="it-IT" sz="2000" b="1" dirty="0" smtClean="0"/>
              <a:t>31 luglio </a:t>
            </a:r>
            <a:r>
              <a:rPr lang="it-IT" sz="2000" b="1" dirty="0" smtClean="0"/>
              <a:t>2022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5867939"/>
              </p:ext>
            </p:extLst>
          </p:nvPr>
        </p:nvGraphicFramePr>
        <p:xfrm>
          <a:off x="254317" y="983932"/>
          <a:ext cx="8635365" cy="4890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err="1"/>
              <a:t>Percentuali</a:t>
            </a:r>
            <a:r>
              <a:rPr lang="en-US" sz="2400" b="1" dirty="0"/>
              <a:t> di </a:t>
            </a:r>
            <a:r>
              <a:rPr lang="en-US" sz="2400" b="1" dirty="0" err="1"/>
              <a:t>detenuti</a:t>
            </a:r>
            <a:r>
              <a:rPr lang="en-US" sz="2400" b="1" dirty="0"/>
              <a:t> in </a:t>
            </a:r>
            <a:r>
              <a:rPr lang="en-US" sz="2400" b="1" dirty="0" err="1"/>
              <a:t>attesa</a:t>
            </a:r>
            <a:r>
              <a:rPr lang="en-US" sz="2400" b="1" dirty="0"/>
              <a:t> di </a:t>
            </a:r>
            <a:r>
              <a:rPr lang="en-US" sz="2400" b="1" dirty="0" smtClean="0"/>
              <a:t>primo </a:t>
            </a:r>
            <a:r>
              <a:rPr lang="en-US" sz="2400" b="1" dirty="0" err="1" smtClean="0"/>
              <a:t>giudizio</a:t>
            </a:r>
            <a:r>
              <a:rPr lang="en-US" sz="2400" b="1" dirty="0" smtClean="0"/>
              <a:t>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in Italia e </a:t>
            </a:r>
            <a:r>
              <a:rPr lang="en-US" sz="2400" b="1" dirty="0" err="1"/>
              <a:t>nel</a:t>
            </a:r>
            <a:r>
              <a:rPr lang="en-US" sz="2400" b="1" dirty="0"/>
              <a:t> Lazio </a:t>
            </a:r>
            <a:r>
              <a:rPr lang="en-US" sz="2400" b="1" dirty="0" smtClean="0"/>
              <a:t>da </a:t>
            </a:r>
            <a:r>
              <a:rPr lang="en-US" sz="2400" b="1" dirty="0" err="1" smtClean="0"/>
              <a:t>dicembre</a:t>
            </a:r>
            <a:r>
              <a:rPr lang="en-US" sz="2400" b="1" dirty="0" smtClean="0"/>
              <a:t> 2017 a </a:t>
            </a:r>
            <a:r>
              <a:rPr lang="en-US" sz="2400" b="1" dirty="0" err="1" smtClean="0"/>
              <a:t>luglio</a:t>
            </a:r>
            <a:r>
              <a:rPr lang="en-US" sz="2400" b="1" dirty="0" smtClean="0"/>
              <a:t> </a:t>
            </a:r>
            <a:r>
              <a:rPr lang="en-US" sz="2400" b="1" dirty="0" smtClean="0"/>
              <a:t>2022</a:t>
            </a:r>
            <a:r>
              <a:rPr lang="en-US" sz="2400" b="1" dirty="0"/>
              <a:t/>
            </a:r>
            <a:br>
              <a:rPr lang="en-US" sz="2400" b="1" dirty="0"/>
            </a:br>
            <a:endParaRPr lang="it-IT" sz="24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1627030"/>
              </p:ext>
            </p:extLst>
          </p:nvPr>
        </p:nvGraphicFramePr>
        <p:xfrm>
          <a:off x="136898" y="1266503"/>
          <a:ext cx="8836296" cy="4833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4100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Nazionalità In Italia e nel Lazio al </a:t>
            </a:r>
            <a:r>
              <a:rPr lang="it-IT" sz="2000" b="1" dirty="0" smtClean="0"/>
              <a:t>31 luglio </a:t>
            </a:r>
            <a:r>
              <a:rPr lang="it-IT" sz="2000" b="1" dirty="0" smtClean="0"/>
              <a:t>2022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6759909"/>
              </p:ext>
            </p:extLst>
          </p:nvPr>
        </p:nvGraphicFramePr>
        <p:xfrm>
          <a:off x="107504" y="1168921"/>
          <a:ext cx="8785859" cy="4850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Detenuti per Genere in Italia e nel Lazio al </a:t>
            </a:r>
            <a:r>
              <a:rPr lang="it-IT" sz="2000" dirty="0" smtClean="0"/>
              <a:t>31 luglio </a:t>
            </a:r>
            <a:r>
              <a:rPr lang="it-IT" sz="2000" dirty="0" smtClean="0"/>
              <a:t>2022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5339106"/>
              </p:ext>
            </p:extLst>
          </p:nvPr>
        </p:nvGraphicFramePr>
        <p:xfrm>
          <a:off x="251520" y="1340768"/>
          <a:ext cx="8640960" cy="4621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3531</TotalTime>
  <Words>425</Words>
  <Application>Microsoft Office PowerPoint</Application>
  <PresentationFormat>Presentazione su schermo (4:3)</PresentationFormat>
  <Paragraphs>148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Detenuti per Posizione Giuridica  In Italia e nel Lazio al 31 luglio 2022</vt:lpstr>
      <vt:lpstr>Percentuali di detenuti in attesa di primo giudizio  in Italia e nel Lazio da dicembre 2017 a luglio 2022 </vt:lpstr>
      <vt:lpstr>Detenuti per Nazionalità In Italia e nel Lazio al 31 luglio 2022</vt:lpstr>
      <vt:lpstr>Detenuti per Genere in Italia e nel Lazio al 31 luglio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</cp:lastModifiedBy>
  <cp:revision>249</cp:revision>
  <dcterms:created xsi:type="dcterms:W3CDTF">2020-06-03T15:49:37Z</dcterms:created>
  <dcterms:modified xsi:type="dcterms:W3CDTF">2022-08-04T12:48:18Z</dcterms:modified>
</cp:coreProperties>
</file>