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57" r:id="rId4"/>
    <p:sldId id="258" r:id="rId5"/>
    <p:sldId id="267" r:id="rId6"/>
    <p:sldId id="259" r:id="rId7"/>
    <p:sldId id="264" r:id="rId8"/>
    <p:sldId id="261" r:id="rId9"/>
    <p:sldId id="260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>
      <p:cViewPr>
        <p:scale>
          <a:sx n="85" d="100"/>
          <a:sy n="85" d="100"/>
        </p:scale>
        <p:origin x="1109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1%20SETTEMBRE%20'22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tabelle%20e%20grafici%201%20SETTEMBRE%20'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1%20SETTEMBRE%20'2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1%20SETTEMBRE%20'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15.931330472103003</c:v>
                </c:pt>
                <c:pt idx="1">
                  <c:v>15.611912935636358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40-40DD-AFBB-05832B046AE5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14.609442060085836</c:v>
                </c:pt>
                <c:pt idx="1">
                  <c:v>12.860147024462137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40-40DD-AFBB-05832B046AE5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69.304721030042913</c:v>
                </c:pt>
                <c:pt idx="1">
                  <c:v>70.949188489674142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40-40DD-AFBB-05832B046AE5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0.15450643776824036</c:v>
                </c:pt>
                <c:pt idx="1">
                  <c:v>0.57875155022736668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40-40DD-AFBB-05832B046AE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450617283950612E-3"/>
          <c:y val="1.937900888507443E-2"/>
          <c:w val="0.97878086419753085"/>
          <c:h val="0.79036801452157091"/>
        </c:manualLayout>
      </c:layout>
      <c:lineChart>
        <c:grouping val="standard"/>
        <c:varyColors val="0"/>
        <c:ser>
          <c:idx val="0"/>
          <c:order val="0"/>
          <c:tx>
            <c:strRef>
              <c:f>'in attesa di giudizio trend'!$B$25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8.62304666702191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8BA-41EF-81B5-DFF808034553}"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8BA-41EF-81B5-DFF808034553}"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8BA-41EF-81B5-DFF808034553}"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8BA-41EF-81B5-DFF808034553}"/>
                </c:ext>
              </c:extLst>
            </c:dLbl>
            <c:dLbl>
              <c:idx val="1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8BA-41EF-81B5-DFF808034553}"/>
                </c:ext>
              </c:extLst>
            </c:dLbl>
            <c:dLbl>
              <c:idx val="1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8BA-41EF-81B5-DFF808034553}"/>
                </c:ext>
              </c:extLst>
            </c:dLbl>
            <c:dLbl>
              <c:idx val="1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8BA-41EF-81B5-DFF808034553}"/>
                </c:ext>
              </c:extLst>
            </c:dLbl>
            <c:dLbl>
              <c:idx val="22"/>
              <c:layout>
                <c:manualLayout>
                  <c:x val="-2.3148148148148147E-2"/>
                  <c:y val="-3.0926533788996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8BA-41EF-81B5-DFF808034553}"/>
                </c:ext>
              </c:extLst>
            </c:dLbl>
            <c:dLbl>
              <c:idx val="2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8BA-41EF-81B5-DFF808034553}"/>
                </c:ext>
              </c:extLst>
            </c:dLbl>
            <c:dLbl>
              <c:idx val="29"/>
              <c:layout>
                <c:manualLayout>
                  <c:x val="-3.413599205823009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4-B8BA-41EF-81B5-DFF808034553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trend'!$A$26:$A$55</c:f>
              <c:strCache>
                <c:ptCount val="30"/>
                <c:pt idx="0">
                  <c:v>ago. 22</c:v>
                </c:pt>
                <c:pt idx="3">
                  <c:v>mag. 22</c:v>
                </c:pt>
                <c:pt idx="5">
                  <c:v>mar. 22</c:v>
                </c:pt>
                <c:pt idx="8">
                  <c:v>dic. 21</c:v>
                </c:pt>
                <c:pt idx="13">
                  <c:v>giu 21</c:v>
                </c:pt>
                <c:pt idx="17">
                  <c:v>dic 20</c:v>
                </c:pt>
                <c:pt idx="19">
                  <c:v>giu 20</c:v>
                </c:pt>
                <c:pt idx="21">
                  <c:v>dic 19</c:v>
                </c:pt>
                <c:pt idx="25">
                  <c:v>dic 18</c:v>
                </c:pt>
                <c:pt idx="29">
                  <c:v>dic 17</c:v>
                </c:pt>
              </c:strCache>
            </c:strRef>
          </c:cat>
          <c:val>
            <c:numRef>
              <c:f>'in attesa di giudizio trend'!$B$26:$B$55</c:f>
              <c:numCache>
                <c:formatCode>0.0%</c:formatCode>
                <c:ptCount val="30"/>
                <c:pt idx="0">
                  <c:v>0.156</c:v>
                </c:pt>
                <c:pt idx="1">
                  <c:v>0.152</c:v>
                </c:pt>
                <c:pt idx="2">
                  <c:v>0.152</c:v>
                </c:pt>
                <c:pt idx="3">
                  <c:v>0.153</c:v>
                </c:pt>
                <c:pt idx="4">
                  <c:v>0.152</c:v>
                </c:pt>
                <c:pt idx="5">
                  <c:v>0.156</c:v>
                </c:pt>
                <c:pt idx="6">
                  <c:v>0.16</c:v>
                </c:pt>
                <c:pt idx="7">
                  <c:v>0.16</c:v>
                </c:pt>
                <c:pt idx="8">
                  <c:v>0.157</c:v>
                </c:pt>
                <c:pt idx="9">
                  <c:v>0.16200000000000001</c:v>
                </c:pt>
                <c:pt idx="10">
                  <c:v>0.16200000000000001</c:v>
                </c:pt>
                <c:pt idx="11">
                  <c:v>0.16200000000000001</c:v>
                </c:pt>
                <c:pt idx="12">
                  <c:v>0.156</c:v>
                </c:pt>
                <c:pt idx="13">
                  <c:v>0.154</c:v>
                </c:pt>
                <c:pt idx="14">
                  <c:v>0.159</c:v>
                </c:pt>
                <c:pt idx="15">
                  <c:v>0.159</c:v>
                </c:pt>
                <c:pt idx="16">
                  <c:v>0.16500000000000001</c:v>
                </c:pt>
                <c:pt idx="17">
                  <c:v>0.16200000000000001</c:v>
                </c:pt>
                <c:pt idx="18">
                  <c:v>0.17</c:v>
                </c:pt>
                <c:pt idx="19">
                  <c:v>0.16924541331491816</c:v>
                </c:pt>
                <c:pt idx="20">
                  <c:v>0.15335546105175812</c:v>
                </c:pt>
                <c:pt idx="21">
                  <c:v>0.15996643025226678</c:v>
                </c:pt>
                <c:pt idx="22">
                  <c:v>0.16410592768713619</c:v>
                </c:pt>
                <c:pt idx="23">
                  <c:v>0.15843825385810117</c:v>
                </c:pt>
                <c:pt idx="24">
                  <c:v>0.16492055897444358</c:v>
                </c:pt>
                <c:pt idx="25">
                  <c:v>0.16491492749979045</c:v>
                </c:pt>
                <c:pt idx="26">
                  <c:v>0.16955671120177918</c:v>
                </c:pt>
                <c:pt idx="27">
                  <c:v>0.16479177657890706</c:v>
                </c:pt>
                <c:pt idx="28">
                  <c:v>0.16680693196846608</c:v>
                </c:pt>
                <c:pt idx="29">
                  <c:v>0.16723371753923066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B8BA-41EF-81B5-DFF808034553}"/>
            </c:ext>
          </c:extLst>
        </c:ser>
        <c:ser>
          <c:idx val="1"/>
          <c:order val="1"/>
          <c:tx>
            <c:strRef>
              <c:f>'in attesa di giudizio trend'!$C$25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5384465830660058E-3"/>
                  <c:y val="-1.4214540987446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B8BA-41EF-81B5-DFF80803455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8BA-41EF-81B5-DFF8080345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8BA-41EF-81B5-DFF808034553}"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B8BA-41EF-81B5-DFF8080345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8BA-41EF-81B5-DFF80803455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8BA-41EF-81B5-DFF80803455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8BA-41EF-81B5-DFF80803455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8BA-41EF-81B5-DFF80803455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8BA-41EF-81B5-DFF80803455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8BA-41EF-81B5-DFF80803455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8BA-41EF-81B5-DFF808034553}"/>
                </c:ext>
              </c:extLst>
            </c:dLbl>
            <c:dLbl>
              <c:idx val="13"/>
              <c:layout>
                <c:manualLayout>
                  <c:x val="-7.716049382716049E-3"/>
                  <c:y val="-2.5014677041684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B8BA-41EF-81B5-DFF808034553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8BA-41EF-81B5-DFF808034553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8BA-41EF-81B5-DFF808034553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8BA-41EF-81B5-DFF808034553}"/>
                </c:ext>
              </c:extLst>
            </c:dLbl>
            <c:dLbl>
              <c:idx val="1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B8BA-41EF-81B5-DFF808034553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8BA-41EF-81B5-DFF808034553}"/>
                </c:ext>
              </c:extLst>
            </c:dLbl>
            <c:dLbl>
              <c:idx val="1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B8BA-41EF-81B5-DFF808034553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8BA-41EF-81B5-DFF808034553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8BA-41EF-81B5-DFF808034553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8BA-41EF-81B5-DFF808034553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B8BA-41EF-81B5-DFF808034553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B8BA-41EF-81B5-DFF808034553}"/>
                </c:ext>
              </c:extLst>
            </c:dLbl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B8BA-41EF-81B5-DFF808034553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3-B8BA-41EF-81B5-DFF808034553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trend'!$A$26:$A$55</c:f>
              <c:strCache>
                <c:ptCount val="30"/>
                <c:pt idx="0">
                  <c:v>ago. 22</c:v>
                </c:pt>
                <c:pt idx="3">
                  <c:v>mag. 22</c:v>
                </c:pt>
                <c:pt idx="5">
                  <c:v>mar. 22</c:v>
                </c:pt>
                <c:pt idx="8">
                  <c:v>dic. 21</c:v>
                </c:pt>
                <c:pt idx="13">
                  <c:v>giu 21</c:v>
                </c:pt>
                <c:pt idx="17">
                  <c:v>dic 20</c:v>
                </c:pt>
                <c:pt idx="19">
                  <c:v>giu 20</c:v>
                </c:pt>
                <c:pt idx="21">
                  <c:v>dic 19</c:v>
                </c:pt>
                <c:pt idx="25">
                  <c:v>dic 18</c:v>
                </c:pt>
                <c:pt idx="29">
                  <c:v>dic 17</c:v>
                </c:pt>
              </c:strCache>
            </c:strRef>
          </c:cat>
          <c:val>
            <c:numRef>
              <c:f>'in attesa di giudizio trend'!$C$26:$C$55</c:f>
              <c:numCache>
                <c:formatCode>0.0%</c:formatCode>
                <c:ptCount val="30"/>
                <c:pt idx="0">
                  <c:v>0.159</c:v>
                </c:pt>
                <c:pt idx="1">
                  <c:v>0.14599999999999999</c:v>
                </c:pt>
                <c:pt idx="2">
                  <c:v>0.14799999999999999</c:v>
                </c:pt>
                <c:pt idx="3">
                  <c:v>0.153</c:v>
                </c:pt>
                <c:pt idx="4">
                  <c:v>0.14799999999999999</c:v>
                </c:pt>
                <c:pt idx="5">
                  <c:v>0.14599999999999999</c:v>
                </c:pt>
                <c:pt idx="6">
                  <c:v>0.15</c:v>
                </c:pt>
                <c:pt idx="7">
                  <c:v>0.15</c:v>
                </c:pt>
                <c:pt idx="8">
                  <c:v>0.14599999999999999</c:v>
                </c:pt>
                <c:pt idx="9">
                  <c:v>0.14899999999999999</c:v>
                </c:pt>
                <c:pt idx="10">
                  <c:v>0.151</c:v>
                </c:pt>
                <c:pt idx="11">
                  <c:v>0.14799999999999999</c:v>
                </c:pt>
                <c:pt idx="12">
                  <c:v>0.14899999999999999</c:v>
                </c:pt>
                <c:pt idx="13">
                  <c:v>0.155</c:v>
                </c:pt>
                <c:pt idx="14">
                  <c:v>0.157</c:v>
                </c:pt>
                <c:pt idx="15">
                  <c:v>0.16200000000000001</c:v>
                </c:pt>
                <c:pt idx="16">
                  <c:v>0.16700000000000001</c:v>
                </c:pt>
                <c:pt idx="17">
                  <c:v>0.17399999999999999</c:v>
                </c:pt>
                <c:pt idx="18">
                  <c:v>0.18099999999999999</c:v>
                </c:pt>
                <c:pt idx="19">
                  <c:v>0.20340159666782368</c:v>
                </c:pt>
                <c:pt idx="20">
                  <c:v>0.17827208252740168</c:v>
                </c:pt>
                <c:pt idx="21">
                  <c:v>0.18413036856533657</c:v>
                </c:pt>
                <c:pt idx="22">
                  <c:v>0.17952612393681652</c:v>
                </c:pt>
                <c:pt idx="23">
                  <c:v>0.16918568784700802</c:v>
                </c:pt>
                <c:pt idx="24">
                  <c:v>0.169612922889363</c:v>
                </c:pt>
                <c:pt idx="25">
                  <c:v>0.16467707376798285</c:v>
                </c:pt>
                <c:pt idx="26">
                  <c:v>0.17067159581022798</c:v>
                </c:pt>
                <c:pt idx="27">
                  <c:v>0.16739606126914661</c:v>
                </c:pt>
                <c:pt idx="28">
                  <c:v>0.16277962874821514</c:v>
                </c:pt>
                <c:pt idx="29">
                  <c:v>0.15167548500881833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B8BA-41EF-81B5-DFF8080345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392975"/>
        <c:axId val="504390895"/>
      </c:lineChart>
      <c:catAx>
        <c:axId val="504392975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04390895"/>
        <c:crosses val="autoZero"/>
        <c:auto val="1"/>
        <c:lblAlgn val="ctr"/>
        <c:lblOffset val="100"/>
        <c:noMultiLvlLbl val="0"/>
      </c:catAx>
      <c:valAx>
        <c:axId val="504390895"/>
        <c:scaling>
          <c:orientation val="minMax"/>
          <c:min val="0.1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04392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>
              <a:lumMod val="95000"/>
              <a:lumOff val="5000"/>
            </a:schemeClr>
          </a:solidFill>
        </a:defRPr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62.660944206008587</c:v>
                </c:pt>
                <c:pt idx="1">
                  <c:v>68.231572514693468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4C-48BE-93A7-5D81230652B3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37.339055793991413</c:v>
                </c:pt>
                <c:pt idx="1">
                  <c:v>31.768427485306539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4C-48BE-93A7-5D81230652B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93.115879828326172</c:v>
                </c:pt>
                <c:pt idx="1">
                  <c:v>96.090730988371035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6F-46C0-9E29-139F2D0BE831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6.8841201716738203</c:v>
                </c:pt>
                <c:pt idx="1">
                  <c:v>3.9092690116289521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6F-46C0-9E29-139F2D0BE83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01/09/2022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01/09/2022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01/09/2022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01/09/2022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48" y="188640"/>
            <a:ext cx="9106107" cy="6331468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25892" y="204595"/>
            <a:ext cx="756989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di Pena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da gennaio 2021 a </a:t>
            </a:r>
            <a:r>
              <a:rPr lang="it-IT" sz="2400" b="1" dirty="0" smtClean="0">
                <a:solidFill>
                  <a:srgbClr val="002060"/>
                </a:solidFill>
              </a:rPr>
              <a:t>agosto</a:t>
            </a:r>
            <a:r>
              <a:rPr lang="it-IT" sz="2400" b="1" dirty="0" smtClean="0">
                <a:solidFill>
                  <a:srgbClr val="002060"/>
                </a:solidFill>
              </a:rPr>
              <a:t> </a:t>
            </a:r>
            <a:r>
              <a:rPr lang="it-IT" sz="2400" b="1" dirty="0" smtClean="0">
                <a:solidFill>
                  <a:srgbClr val="002060"/>
                </a:solidFill>
              </a:rPr>
              <a:t>2022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36" y="1074034"/>
            <a:ext cx="9002968" cy="509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/>
              <a:t>Dettaglio dei detenuti presenti negli istituti di pena del Lazio al </a:t>
            </a:r>
            <a:r>
              <a:rPr lang="it-IT" sz="2000" b="1" dirty="0" smtClean="0"/>
              <a:t>31/08/2022</a:t>
            </a:r>
            <a:endParaRPr lang="it-IT" sz="2000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254052"/>
              </p:ext>
            </p:extLst>
          </p:nvPr>
        </p:nvGraphicFramePr>
        <p:xfrm>
          <a:off x="467544" y="513158"/>
          <a:ext cx="7920880" cy="579390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63757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963757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301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POSTI  </a:t>
                      </a:r>
                      <a:br>
                        <a:rPr lang="it-IT" sz="1400" u="none" strike="noStrike" dirty="0">
                          <a:effectLst/>
                        </a:rPr>
                      </a:br>
                      <a:r>
                        <a:rPr lang="it-IT" sz="1400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Detenuti presenti al  </a:t>
                      </a:r>
                      <a:r>
                        <a:rPr lang="it-IT" sz="1400" u="none" strike="noStrike" dirty="0" smtClean="0">
                          <a:effectLst/>
                        </a:rPr>
                        <a:t>31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Agosto 22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2169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CASSINO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PALIANO-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LATINA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33498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465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228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255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1.155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1.154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1.407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471  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32073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6470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522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34096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48428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5.161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4.709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5.825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401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2.175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6931"/>
            <a:ext cx="9073008" cy="4856505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di pena del Lazio calcolato sul totale dei posti effettivamente disponibili al 31 </a:t>
            </a:r>
            <a:r>
              <a:rPr lang="it-IT" b="1" dirty="0" smtClean="0"/>
              <a:t>agosto </a:t>
            </a:r>
            <a:r>
              <a:rPr lang="it-IT" b="1" dirty="0" smtClean="0"/>
              <a:t>2022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 smtClean="0"/>
              <a:t>(**) il tasso di affollamento in Italia è calcolato in base alla capienza regolamentare dichiarata dal DAP</a:t>
            </a:r>
            <a:endParaRPr lang="it-IT" sz="105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243" y="1127285"/>
            <a:ext cx="5867400" cy="543877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496" y="-2738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per regione e numero di detenuti presenti </a:t>
            </a:r>
            <a:br>
              <a:rPr lang="it-IT" sz="2000" b="1" dirty="0" smtClean="0"/>
            </a:br>
            <a:r>
              <a:rPr lang="it-IT" sz="2000" b="1" dirty="0" smtClean="0"/>
              <a:t>negli Istituti di pena d’Italia al </a:t>
            </a:r>
            <a:r>
              <a:rPr lang="it-IT" sz="2000" b="1" dirty="0" smtClean="0"/>
              <a:t>31 agosto 2022</a:t>
            </a:r>
            <a:endParaRPr lang="it-IT" sz="20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068960"/>
            <a:ext cx="1699700" cy="120169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335334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31 </a:t>
            </a:r>
            <a:r>
              <a:rPr lang="it-IT" sz="2000" b="1" dirty="0" smtClean="0"/>
              <a:t>agosto</a:t>
            </a:r>
            <a:r>
              <a:rPr lang="it-IT" sz="2000" b="1" dirty="0" smtClean="0"/>
              <a:t> </a:t>
            </a:r>
            <a:r>
              <a:rPr lang="it-IT" sz="2000" b="1" dirty="0" smtClean="0"/>
              <a:t>2022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0401514"/>
              </p:ext>
            </p:extLst>
          </p:nvPr>
        </p:nvGraphicFramePr>
        <p:xfrm>
          <a:off x="254317" y="983932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Lazio </a:t>
            </a:r>
            <a:r>
              <a:rPr lang="en-US" sz="2400" b="1" dirty="0" smtClean="0"/>
              <a:t>da </a:t>
            </a:r>
            <a:r>
              <a:rPr lang="en-US" sz="2400" b="1" dirty="0" err="1" smtClean="0"/>
              <a:t>dicembre</a:t>
            </a:r>
            <a:r>
              <a:rPr lang="en-US" sz="2400" b="1" dirty="0" smtClean="0"/>
              <a:t> 2017 a </a:t>
            </a:r>
            <a:r>
              <a:rPr lang="en-US" sz="2400" b="1" dirty="0" smtClean="0"/>
              <a:t>Agosto </a:t>
            </a:r>
            <a:r>
              <a:rPr lang="en-US" sz="2400" b="1" dirty="0" smtClean="0"/>
              <a:t>2022</a:t>
            </a:r>
            <a:r>
              <a:rPr lang="en-US" sz="2400" b="1" dirty="0"/>
              <a:t/>
            </a:r>
            <a:br>
              <a:rPr lang="en-US" sz="2400" b="1" dirty="0"/>
            </a:b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495735"/>
              </p:ext>
            </p:extLst>
          </p:nvPr>
        </p:nvGraphicFramePr>
        <p:xfrm>
          <a:off x="214445" y="1259632"/>
          <a:ext cx="8928992" cy="5260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31 </a:t>
            </a:r>
            <a:r>
              <a:rPr lang="it-IT" sz="2000" b="1" dirty="0" smtClean="0"/>
              <a:t>agosto</a:t>
            </a:r>
            <a:r>
              <a:rPr lang="it-IT" sz="2000" b="1" dirty="0" smtClean="0"/>
              <a:t> </a:t>
            </a:r>
            <a:r>
              <a:rPr lang="it-IT" sz="2000" b="1" dirty="0" smtClean="0"/>
              <a:t>2022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035174"/>
              </p:ext>
            </p:extLst>
          </p:nvPr>
        </p:nvGraphicFramePr>
        <p:xfrm>
          <a:off x="107504" y="1003934"/>
          <a:ext cx="8857425" cy="5089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31 </a:t>
            </a:r>
            <a:r>
              <a:rPr lang="it-IT" sz="2000" dirty="0" smtClean="0"/>
              <a:t>agosto </a:t>
            </a:r>
            <a:r>
              <a:rPr lang="it-IT" sz="2000" dirty="0" smtClean="0"/>
              <a:t>2022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4201958"/>
              </p:ext>
            </p:extLst>
          </p:nvPr>
        </p:nvGraphicFramePr>
        <p:xfrm>
          <a:off x="848272" y="1484784"/>
          <a:ext cx="7488832" cy="4333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3600</TotalTime>
  <Words>450</Words>
  <Application>Microsoft Office PowerPoint</Application>
  <PresentationFormat>Presentazione su schermo (4:3)</PresentationFormat>
  <Paragraphs>151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per regione e numero di detenuti presenti  negli Istituti di pena d’Italia al 31 agosto 2022</vt:lpstr>
      <vt:lpstr>Detenuti per Posizione Giuridica  In Italia e nel Lazio al 31 agosto 2022</vt:lpstr>
      <vt:lpstr>Percentuali di detenuti in attesa di primo giudizio  in Italia e nel Lazio da dicembre 2017 a Agosto 2022 </vt:lpstr>
      <vt:lpstr>Detenuti per Nazionalità In Italia e nel Lazio al 31 agosto 2022</vt:lpstr>
      <vt:lpstr>Detenuti per Genere in Italia e nel Lazio al 31 agosto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</cp:lastModifiedBy>
  <cp:revision>257</cp:revision>
  <dcterms:created xsi:type="dcterms:W3CDTF">2020-06-03T15:49:37Z</dcterms:created>
  <dcterms:modified xsi:type="dcterms:W3CDTF">2022-09-01T14:29:20Z</dcterms:modified>
</cp:coreProperties>
</file>