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anzini%20al%2030%20giugn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anzini%20al%2030%20giugn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Foglio1!$R$19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08A-46EE-9F08-01EC727109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08A-46EE-9F08-01EC727109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08A-46EE-9F08-01EC727109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08A-46EE-9F08-01EC727109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08A-46EE-9F08-01EC727109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08A-46EE-9F08-01EC7271095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Foglio1!$Q$20:$Q$25</c:f>
              <c:strCache>
                <c:ptCount val="6"/>
                <c:pt idx="0">
                  <c:v>da 18 a 24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60 anni</c:v>
                </c:pt>
                <c:pt idx="4">
                  <c:v>da 60 a 70 anni</c:v>
                </c:pt>
                <c:pt idx="5">
                  <c:v>oltre 70 anni</c:v>
                </c:pt>
              </c:strCache>
            </c:strRef>
          </c:cat>
          <c:val>
            <c:numRef>
              <c:f>Foglio1!$R$20:$R$25</c:f>
              <c:numCache>
                <c:formatCode>General</c:formatCode>
                <c:ptCount val="6"/>
                <c:pt idx="0">
                  <c:v>3183</c:v>
                </c:pt>
                <c:pt idx="1">
                  <c:v>13272</c:v>
                </c:pt>
                <c:pt idx="2">
                  <c:v>15530</c:v>
                </c:pt>
                <c:pt idx="3">
                  <c:v>17474</c:v>
                </c:pt>
                <c:pt idx="4">
                  <c:v>4315</c:v>
                </c:pt>
                <c:pt idx="5">
                  <c:v>1065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08A-46EE-9F08-01EC727109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Foglio1!$R$11</c:f>
              <c:strCache>
                <c:ptCount val="1"/>
                <c:pt idx="0">
                  <c:v>Lazio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0AB-4622-8A01-FC1432AAB2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0AB-4622-8A01-FC1432AAB2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0AB-4622-8A01-FC1432AAB2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0AB-4622-8A01-FC1432AAB2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0AB-4622-8A01-FC1432AAB21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0AB-4622-8A01-FC1432AAB214}"/>
              </c:ext>
            </c:extLst>
          </c:dPt>
          <c:dLbls>
            <c:dLbl>
              <c:idx val="5"/>
              <c:layout>
                <c:manualLayout>
                  <c:x val="-1.339791852693671E-2"/>
                  <c:y val="0.1355111623404488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77319587628857E-2"/>
                      <c:h val="7.94993662864385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0AB-4622-8A01-FC1432AAB21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Foglio1!$Q$12:$Q$17</c:f>
              <c:strCache>
                <c:ptCount val="6"/>
                <c:pt idx="0">
                  <c:v>da 18 a 24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60 anni</c:v>
                </c:pt>
                <c:pt idx="4">
                  <c:v>da 60 a 70 anni</c:v>
                </c:pt>
                <c:pt idx="5">
                  <c:v>oltre 70 anni</c:v>
                </c:pt>
              </c:strCache>
            </c:strRef>
          </c:cat>
          <c:val>
            <c:numRef>
              <c:f>Foglio1!$R$12:$R$17</c:f>
              <c:numCache>
                <c:formatCode>General</c:formatCode>
                <c:ptCount val="6"/>
                <c:pt idx="0">
                  <c:v>295</c:v>
                </c:pt>
                <c:pt idx="1">
                  <c:v>1337</c:v>
                </c:pt>
                <c:pt idx="2">
                  <c:v>1664</c:v>
                </c:pt>
                <c:pt idx="3" formatCode="#,##0">
                  <c:v>1803</c:v>
                </c:pt>
                <c:pt idx="4" formatCode="#,##0">
                  <c:v>1486</c:v>
                </c:pt>
                <c:pt idx="5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0AB-4622-8A01-FC1432AAB21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17775" y="341974"/>
            <a:ext cx="5027915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</a:t>
            </a:r>
            <a:r>
              <a:rPr lang="it-IT" b="1" dirty="0" smtClean="0"/>
              <a:t>PRESENTI </a:t>
            </a:r>
            <a:r>
              <a:rPr lang="it-IT" b="1" dirty="0" smtClean="0"/>
              <a:t>PER ETA’ </a:t>
            </a:r>
            <a:r>
              <a:rPr lang="it-IT" b="1" dirty="0" smtClean="0"/>
              <a:t> </a:t>
            </a:r>
            <a:r>
              <a:rPr lang="it-IT" b="1" dirty="0" smtClean="0"/>
              <a:t>ITALIA E NEL LAZIO</a:t>
            </a:r>
          </a:p>
          <a:p>
            <a:pPr algn="ctr"/>
            <a:r>
              <a:rPr lang="it-IT" b="1" dirty="0" smtClean="0"/>
              <a:t>Aggiornamento al 30 </a:t>
            </a:r>
            <a:r>
              <a:rPr lang="it-IT" b="1" dirty="0" smtClean="0"/>
              <a:t>GIUGNO 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527682"/>
              </p:ext>
            </p:extLst>
          </p:nvPr>
        </p:nvGraphicFramePr>
        <p:xfrm>
          <a:off x="2258568" y="1335023"/>
          <a:ext cx="6336792" cy="41605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2264">
                  <a:extLst>
                    <a:ext uri="{9D8B030D-6E8A-4147-A177-3AD203B41FA5}">
                      <a16:colId xmlns:a16="http://schemas.microsoft.com/office/drawing/2014/main" val="3741862947"/>
                    </a:ext>
                  </a:extLst>
                </a:gridCol>
                <a:gridCol w="1593556">
                  <a:extLst>
                    <a:ext uri="{9D8B030D-6E8A-4147-A177-3AD203B41FA5}">
                      <a16:colId xmlns:a16="http://schemas.microsoft.com/office/drawing/2014/main" val="1587407191"/>
                    </a:ext>
                  </a:extLst>
                </a:gridCol>
                <a:gridCol w="2630972">
                  <a:extLst>
                    <a:ext uri="{9D8B030D-6E8A-4147-A177-3AD203B41FA5}">
                      <a16:colId xmlns:a16="http://schemas.microsoft.com/office/drawing/2014/main" val="3511066251"/>
                    </a:ext>
                  </a:extLst>
                </a:gridCol>
              </a:tblGrid>
              <a:tr h="490728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Lazio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Italia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5003607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effectLst/>
                        </a:rPr>
                        <a:t>da 18 a 24 anni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295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>
                          <a:effectLst/>
                        </a:rPr>
                        <a:t>3.183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9959982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effectLst/>
                        </a:rPr>
                        <a:t>da 25 a 34 anni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1337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13.272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40646228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effectLst/>
                        </a:rPr>
                        <a:t>da 35 a 44 anni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>
                          <a:effectLst/>
                        </a:rPr>
                        <a:t>1664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15.530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4006754"/>
                  </a:ext>
                </a:extLst>
              </a:tr>
              <a:tr h="73609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effectLst/>
                        </a:rPr>
                        <a:t>da 45 a 60 anni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>
                          <a:effectLst/>
                        </a:rPr>
                        <a:t>1.803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17.474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9527541"/>
                  </a:ext>
                </a:extLst>
              </a:tr>
              <a:tr h="98145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effectLst/>
                        </a:rPr>
                        <a:t>da 60 a 70 anni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>
                          <a:effectLst/>
                        </a:rPr>
                        <a:t>1.486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4.315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986272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effectLst/>
                        </a:rPr>
                        <a:t>oltre 70 anni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>
                          <a:effectLst/>
                        </a:rPr>
                        <a:t>103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1.065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4099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08066" y="167033"/>
            <a:ext cx="7826694" cy="95410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800" b="1" dirty="0" smtClean="0"/>
              <a:t>DETENUTIPRESENTI PER ETA’ IN </a:t>
            </a:r>
            <a:r>
              <a:rPr lang="it-IT" sz="2800" b="1" dirty="0" smtClean="0"/>
              <a:t>ITALIA E NEL LAZIO </a:t>
            </a:r>
            <a:endParaRPr lang="it-IT" sz="2800" b="1" dirty="0" smtClean="0"/>
          </a:p>
          <a:p>
            <a:pPr algn="ctr"/>
            <a:r>
              <a:rPr lang="it-IT" sz="2800" b="1" dirty="0" smtClean="0"/>
              <a:t>Aggiornamento </a:t>
            </a:r>
            <a:r>
              <a:rPr lang="it-IT" sz="2800" b="1" dirty="0" smtClean="0"/>
              <a:t>al 30 </a:t>
            </a:r>
            <a:r>
              <a:rPr lang="it-IT" sz="2800" b="1" dirty="0" smtClean="0"/>
              <a:t>GIUGNO</a:t>
            </a:r>
            <a:r>
              <a:rPr lang="it-IT" sz="2800" b="1" dirty="0" smtClean="0"/>
              <a:t> </a:t>
            </a:r>
            <a:r>
              <a:rPr lang="it-IT" sz="2800" b="1" dirty="0" smtClean="0"/>
              <a:t>2022</a:t>
            </a:r>
            <a:endParaRPr lang="it-IT" sz="28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020460"/>
              </p:ext>
            </p:extLst>
          </p:nvPr>
        </p:nvGraphicFramePr>
        <p:xfrm>
          <a:off x="323088" y="1296924"/>
          <a:ext cx="6004560" cy="400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123881"/>
              </p:ext>
            </p:extLst>
          </p:nvPr>
        </p:nvGraphicFramePr>
        <p:xfrm>
          <a:off x="6278880" y="1296924"/>
          <a:ext cx="5913120" cy="400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85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10</cp:revision>
  <dcterms:created xsi:type="dcterms:W3CDTF">2022-10-11T15:14:06Z</dcterms:created>
  <dcterms:modified xsi:type="dcterms:W3CDTF">2022-10-14T15:39:41Z</dcterms:modified>
</cp:coreProperties>
</file>