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7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>
        <p:scale>
          <a:sx n="83" d="100"/>
          <a:sy n="83" d="100"/>
        </p:scale>
        <p:origin x="1181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4%20ottobre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4%20ottobre%20202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4%20ottobre%20202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4%20ottobre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2.8108240185133705E-3"/>
                  <c:y val="8.7297963603465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221-421D-BB2B-EE7124AFDB48}"/>
                </c:ext>
              </c:extLst>
            </c:dLbl>
            <c:dLbl>
              <c:idx val="4"/>
              <c:layout>
                <c:manualLayout>
                  <c:x val="0"/>
                  <c:y val="4.04043870815471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221-421D-BB2B-EE7124AFDB48}"/>
                </c:ext>
              </c:extLst>
            </c:dLbl>
            <c:dLbl>
              <c:idx val="14"/>
              <c:layout>
                <c:manualLayout>
                  <c:x val="-5.621648037026741E-3"/>
                  <c:y val="9.70929665323259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221-421D-BB2B-EE7124AFDB48}"/>
                </c:ext>
              </c:extLst>
            </c:dLbl>
            <c:dLbl>
              <c:idx val="15"/>
              <c:layout>
                <c:manualLayout>
                  <c:x val="1.4054120092566853E-2"/>
                  <c:y val="9.4644215800110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221-421D-BB2B-EE7124AFDB48}"/>
                </c:ext>
              </c:extLst>
            </c:dLbl>
            <c:dLbl>
              <c:idx val="17"/>
              <c:layout>
                <c:manualLayout>
                  <c:x val="-5.6216480370268442E-3"/>
                  <c:y val="1.38354416370148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221-421D-BB2B-EE7124AFDB48}"/>
                </c:ext>
              </c:extLst>
            </c:dLbl>
            <c:dLbl>
              <c:idx val="18"/>
              <c:layout>
                <c:manualLayout>
                  <c:x val="1.5459532101823539E-2"/>
                  <c:y val="2.6079195298090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221-421D-BB2B-EE7124AFDB48}"/>
                </c:ext>
              </c:extLst>
            </c:dLbl>
            <c:dLbl>
              <c:idx val="19"/>
              <c:layout>
                <c:manualLayout>
                  <c:x val="-9.837884064796798E-3"/>
                  <c:y val="4.0771699691380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221-421D-BB2B-EE7124AFDB48}"/>
                </c:ext>
              </c:extLst>
            </c:dLbl>
            <c:dLbl>
              <c:idx val="20"/>
              <c:layout>
                <c:manualLayout>
                  <c:x val="1.5459532101823333E-2"/>
                  <c:y val="6.03617055491005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221-421D-BB2B-EE7124AFDB48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arrow" w="med" len="med"/>
                <a:tailEnd type="arrow" w="med" len="med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lazio'!$T$79:$AN$79</c:f>
              <c:strCache>
                <c:ptCount val="21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</c:strCache>
            </c:strRef>
          </c:cat>
          <c:val>
            <c:numRef>
              <c:f>'trend lazio'!$T$80:$AN$80</c:f>
              <c:numCache>
                <c:formatCode>_-* #,##0\ _€_-;\-* #,##0\ _€_-;_-* "-"??\ _€_-;_-@_-</c:formatCode>
                <c:ptCount val="21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1-421D-BB2B-EE7124AFDB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16.053342336259284</c:v>
                </c:pt>
                <c:pt idx="1">
                  <c:v>15.778633473627654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CC-4040-894F-F2E1D777CBBB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14.804186360567185</c:v>
                </c:pt>
                <c:pt idx="1">
                  <c:v>12.995432972150084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CC-4040-894F-F2E1D777CBBB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68.923024983119518</c:v>
                </c:pt>
                <c:pt idx="1">
                  <c:v>70.59908659443002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CC-4040-894F-F2E1D777CBBB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0.21944632005401754</c:v>
                </c:pt>
                <c:pt idx="1">
                  <c:v>0.62684695979224503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CC-4040-894F-F2E1D777CB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62.356515867656995</c:v>
                </c:pt>
                <c:pt idx="1">
                  <c:v>68.227814095101635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F8-4E52-BD18-441C1957841A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37.643484132343012</c:v>
                </c:pt>
                <c:pt idx="1">
                  <c:v>31.772185904898357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F8-4E52-BD18-441C195784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93.298446995273466</c:v>
                </c:pt>
                <c:pt idx="1">
                  <c:v>96.006089370466555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85-475F-B942-D5F55729F8F5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6.7015530047265361</c:v>
                </c:pt>
                <c:pt idx="1">
                  <c:v>3.9939106295334468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85-475F-B942-D5F55729F8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088"/>
            <a:ext cx="8810525" cy="6552442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di Pena in Italia </a:t>
            </a:r>
            <a:br>
              <a:rPr lang="it-IT" sz="2000" dirty="0" smtClean="0"/>
            </a:br>
            <a:r>
              <a:rPr lang="it-IT" sz="2000" dirty="0" smtClean="0"/>
              <a:t>al 30 settembre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32992"/>
              </p:ext>
            </p:extLst>
          </p:nvPr>
        </p:nvGraphicFramePr>
        <p:xfrm>
          <a:off x="395536" y="1268760"/>
          <a:ext cx="8229599" cy="4517336"/>
        </p:xfrm>
        <a:graphic>
          <a:graphicData uri="http://schemas.openxmlformats.org/drawingml/2006/table">
            <a:tbl>
              <a:tblPr/>
              <a:tblGrid>
                <a:gridCol w="1993202">
                  <a:extLst>
                    <a:ext uri="{9D8B030D-6E8A-4147-A177-3AD203B41FA5}">
                      <a16:colId xmlns:a16="http://schemas.microsoft.com/office/drawing/2014/main" val="1646626581"/>
                    </a:ext>
                  </a:extLst>
                </a:gridCol>
                <a:gridCol w="1491844">
                  <a:extLst>
                    <a:ext uri="{9D8B030D-6E8A-4147-A177-3AD203B41FA5}">
                      <a16:colId xmlns:a16="http://schemas.microsoft.com/office/drawing/2014/main" val="2461986481"/>
                    </a:ext>
                  </a:extLst>
                </a:gridCol>
                <a:gridCol w="794835">
                  <a:extLst>
                    <a:ext uri="{9D8B030D-6E8A-4147-A177-3AD203B41FA5}">
                      <a16:colId xmlns:a16="http://schemas.microsoft.com/office/drawing/2014/main" val="1230488831"/>
                    </a:ext>
                  </a:extLst>
                </a:gridCol>
                <a:gridCol w="868204">
                  <a:extLst>
                    <a:ext uri="{9D8B030D-6E8A-4147-A177-3AD203B41FA5}">
                      <a16:colId xmlns:a16="http://schemas.microsoft.com/office/drawing/2014/main" val="3313130065"/>
                    </a:ext>
                  </a:extLst>
                </a:gridCol>
                <a:gridCol w="880433">
                  <a:extLst>
                    <a:ext uri="{9D8B030D-6E8A-4147-A177-3AD203B41FA5}">
                      <a16:colId xmlns:a16="http://schemas.microsoft.com/office/drawing/2014/main" val="59788465"/>
                    </a:ext>
                  </a:extLst>
                </a:gridCol>
                <a:gridCol w="868204">
                  <a:extLst>
                    <a:ext uri="{9D8B030D-6E8A-4147-A177-3AD203B41FA5}">
                      <a16:colId xmlns:a16="http://schemas.microsoft.com/office/drawing/2014/main" val="3388737555"/>
                    </a:ext>
                  </a:extLst>
                </a:gridCol>
                <a:gridCol w="586955">
                  <a:extLst>
                    <a:ext uri="{9D8B030D-6E8A-4147-A177-3AD203B41FA5}">
                      <a16:colId xmlns:a16="http://schemas.microsoft.com/office/drawing/2014/main" val="3556807622"/>
                    </a:ext>
                  </a:extLst>
                </a:gridCol>
                <a:gridCol w="745922">
                  <a:extLst>
                    <a:ext uri="{9D8B030D-6E8A-4147-A177-3AD203B41FA5}">
                      <a16:colId xmlns:a16="http://schemas.microsoft.com/office/drawing/2014/main" val="3692317197"/>
                    </a:ext>
                  </a:extLst>
                </a:gridCol>
              </a:tblGrid>
              <a:tr h="33749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Regione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Italiane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Straniere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815874"/>
                  </a:ext>
                </a:extLst>
              </a:tr>
              <a:tr h="17608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792286"/>
                  </a:ext>
                </a:extLst>
              </a:tr>
              <a:tr h="33749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285892"/>
                  </a:ext>
                </a:extLst>
              </a:tr>
              <a:tr h="33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762222"/>
                  </a:ext>
                </a:extLst>
              </a:tr>
              <a:tr h="9391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352755"/>
                  </a:ext>
                </a:extLst>
              </a:tr>
              <a:tr h="77771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090439"/>
                  </a:ext>
                </a:extLst>
              </a:tr>
              <a:tr h="9244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47099"/>
                  </a:ext>
                </a:extLst>
              </a:tr>
              <a:tr h="50624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388595"/>
                  </a:ext>
                </a:extLst>
              </a:tr>
              <a:tr h="17608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</a:t>
                      </a:r>
                    </a:p>
                  </a:txBody>
                  <a:tcPr marL="7337" marR="7337" marT="7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341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settembre </a:t>
            </a:r>
            <a:r>
              <a:rPr lang="it-IT" sz="2400" b="1" dirty="0" smtClean="0">
                <a:solidFill>
                  <a:srgbClr val="002060"/>
                </a:solidFill>
              </a:rPr>
              <a:t>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88662"/>
              </p:ext>
            </p:extLst>
          </p:nvPr>
        </p:nvGraphicFramePr>
        <p:xfrm>
          <a:off x="31653" y="1257331"/>
          <a:ext cx="9036496" cy="5186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</a:t>
            </a:r>
            <a:r>
              <a:rPr lang="it-IT" sz="2000" b="1" smtClean="0"/>
              <a:t>al </a:t>
            </a:r>
            <a:r>
              <a:rPr lang="it-IT" sz="2000" b="1" smtClean="0"/>
              <a:t>30/09/2022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417979"/>
              </p:ext>
            </p:extLst>
          </p:nvPr>
        </p:nvGraphicFramePr>
        <p:xfrm>
          <a:off x="467544" y="513158"/>
          <a:ext cx="7920880" cy="581589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97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30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SETTEMBRE 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16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14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195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1.155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1.154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1.450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492  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059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525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2528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5.169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4.717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5.924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397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2.230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3" y="980729"/>
            <a:ext cx="8640961" cy="48245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30 settembre 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31203"/>
            <a:ext cx="6067425" cy="56578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30 settembre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30 settembre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745189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22" y="1121133"/>
            <a:ext cx="8967095" cy="553703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settembre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30 settembre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3049749"/>
              </p:ext>
            </p:extLst>
          </p:nvPr>
        </p:nvGraphicFramePr>
        <p:xfrm>
          <a:off x="179513" y="1268759"/>
          <a:ext cx="8640960" cy="446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30 settembre </a:t>
            </a:r>
            <a:r>
              <a:rPr lang="it-IT" sz="2000" dirty="0" smtClean="0"/>
              <a:t>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711562"/>
              </p:ext>
            </p:extLst>
          </p:nvPr>
        </p:nvGraphicFramePr>
        <p:xfrm>
          <a:off x="323528" y="1412775"/>
          <a:ext cx="8424936" cy="4320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</TotalTime>
  <Words>560</Words>
  <Application>Microsoft Office PowerPoint</Application>
  <PresentationFormat>Presentazione su schermo (4:3)</PresentationFormat>
  <Paragraphs>208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30 settembre 2022</vt:lpstr>
      <vt:lpstr>Detenuti per Posizione Giuridica  In Italia e nel Lazio al 30 settembre 2022</vt:lpstr>
      <vt:lpstr>Percentuali di detenuti in attesa di primo giudizio  in Italia e nel Lazio da dicembre 2017 a settembre 2022 </vt:lpstr>
      <vt:lpstr>Detenuti per Nazionalità In Italia e nel Lazio al 30 settembre 2022</vt:lpstr>
      <vt:lpstr>Detenuti per Genere in Italia e nel Lazio al 30 settembre 2022</vt:lpstr>
      <vt:lpstr>Detenute madri con figli al seguito presenti negli Istituti di Pena in Italia  al 30 settembre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273</cp:revision>
  <dcterms:created xsi:type="dcterms:W3CDTF">2020-06-03T15:49:37Z</dcterms:created>
  <dcterms:modified xsi:type="dcterms:W3CDTF">2022-10-04T13:31:25Z</dcterms:modified>
</cp:coreProperties>
</file>