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93857" autoAdjust="0"/>
  </p:normalViewPr>
  <p:slideViewPr>
    <p:cSldViewPr snapToGrid="0">
      <p:cViewPr varScale="1">
        <p:scale>
          <a:sx n="79" d="100"/>
          <a:sy n="79" d="100"/>
        </p:scale>
        <p:origin x="989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21%20novembre%20prov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'dal 15 gennaio al 14 nov'!$I$41</c:f>
              <c:strCache>
                <c:ptCount val="1"/>
                <c:pt idx="0">
                  <c:v>totale positivi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14 nov'!$J$40:$AT$40</c:f>
              <c:strCache>
                <c:ptCount val="37"/>
                <c:pt idx="0">
                  <c:v>10.01</c:v>
                </c:pt>
                <c:pt idx="3">
                  <c:v>31.01</c:v>
                </c:pt>
                <c:pt idx="9">
                  <c:v>13.03</c:v>
                </c:pt>
                <c:pt idx="14">
                  <c:v>26.04</c:v>
                </c:pt>
                <c:pt idx="21">
                  <c:v>20.06</c:v>
                </c:pt>
                <c:pt idx="25">
                  <c:v>18.07</c:v>
                </c:pt>
                <c:pt idx="29">
                  <c:v>19.09</c:v>
                </c:pt>
                <c:pt idx="31">
                  <c:v>17.10</c:v>
                </c:pt>
                <c:pt idx="34">
                  <c:v>07.11</c:v>
                </c:pt>
                <c:pt idx="36">
                  <c:v>21.11</c:v>
                </c:pt>
              </c:strCache>
            </c:strRef>
          </c:cat>
          <c:val>
            <c:numRef>
              <c:f>'dal 15 gennaio al 14 nov'!$J$41:$AT$41</c:f>
              <c:numCache>
                <c:formatCode>General</c:formatCode>
                <c:ptCount val="37"/>
                <c:pt idx="0">
                  <c:v>16</c:v>
                </c:pt>
                <c:pt idx="1">
                  <c:v>35</c:v>
                </c:pt>
                <c:pt idx="2">
                  <c:v>124</c:v>
                </c:pt>
                <c:pt idx="3">
                  <c:v>329</c:v>
                </c:pt>
                <c:pt idx="4">
                  <c:v>251</c:v>
                </c:pt>
                <c:pt idx="5">
                  <c:v>182</c:v>
                </c:pt>
                <c:pt idx="6">
                  <c:v>195</c:v>
                </c:pt>
                <c:pt idx="7">
                  <c:v>134</c:v>
                </c:pt>
                <c:pt idx="8">
                  <c:v>216</c:v>
                </c:pt>
                <c:pt idx="9">
                  <c:v>378</c:v>
                </c:pt>
                <c:pt idx="10">
                  <c:v>253</c:v>
                </c:pt>
                <c:pt idx="11">
                  <c:v>208</c:v>
                </c:pt>
                <c:pt idx="12">
                  <c:v>196</c:v>
                </c:pt>
                <c:pt idx="13">
                  <c:v>265</c:v>
                </c:pt>
                <c:pt idx="14">
                  <c:v>315</c:v>
                </c:pt>
                <c:pt idx="15">
                  <c:v>159</c:v>
                </c:pt>
                <c:pt idx="16">
                  <c:v>45</c:v>
                </c:pt>
                <c:pt idx="17">
                  <c:v>28</c:v>
                </c:pt>
                <c:pt idx="18">
                  <c:v>17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7</c:v>
                </c:pt>
                <c:pt idx="23">
                  <c:v>23</c:v>
                </c:pt>
                <c:pt idx="24">
                  <c:v>46</c:v>
                </c:pt>
                <c:pt idx="25">
                  <c:v>164</c:v>
                </c:pt>
                <c:pt idx="26">
                  <c:v>90</c:v>
                </c:pt>
                <c:pt idx="27">
                  <c:v>0</c:v>
                </c:pt>
                <c:pt idx="28">
                  <c:v>0</c:v>
                </c:pt>
                <c:pt idx="29">
                  <c:v>3</c:v>
                </c:pt>
                <c:pt idx="30">
                  <c:v>16</c:v>
                </c:pt>
                <c:pt idx="31">
                  <c:v>13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34</c:v>
                </c:pt>
                <c:pt idx="36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81-4AA4-BD66-FF477E5AFAE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00551264"/>
        <c:axId val="800547104"/>
      </c:barChart>
      <c:catAx>
        <c:axId val="80055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00547104"/>
        <c:crosses val="autoZero"/>
        <c:auto val="1"/>
        <c:lblAlgn val="ctr"/>
        <c:lblOffset val="100"/>
        <c:noMultiLvlLbl val="0"/>
      </c:catAx>
      <c:valAx>
        <c:axId val="8005471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00551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39"/>
              <c:layout>
                <c:manualLayout>
                  <c:x val="-3.2938076416337285E-3"/>
                  <c:y val="-3.5172845242170812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5C7-4C35-8DC1-11335BCE16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Foglio1!$A$3:$A$54</c:f>
              <c:strCache>
                <c:ptCount val="52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</c:strCache>
            </c:strRef>
          </c:cat>
          <c:val>
            <c:numRef>
              <c:f>Foglio1!$B$3:$B$54</c:f>
              <c:numCache>
                <c:formatCode>General</c:formatCode>
                <c:ptCount val="52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  <c:pt idx="34" formatCode="_-* #,##0_-;\-* #,##0_-;_-* &quot;-&quot;??_-;_-@_-">
                  <c:v>1020</c:v>
                </c:pt>
                <c:pt idx="35" formatCode="_-* #,##0_-;\-* #,##0_-;_-* &quot;-&quot;??_-;_-@_-">
                  <c:v>707</c:v>
                </c:pt>
                <c:pt idx="36" formatCode="_-* #,##0_-;\-* #,##0_-;_-* &quot;-&quot;??_-;_-@_-">
                  <c:v>417</c:v>
                </c:pt>
                <c:pt idx="37" formatCode="_-* #,##0_-;\-* #,##0_-;_-* &quot;-&quot;??_-;_-@_-">
                  <c:v>300</c:v>
                </c:pt>
                <c:pt idx="38" formatCode="_-* #,##0_-;\-* #,##0_-;_-* &quot;-&quot;??_-;_-@_-">
                  <c:v>254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177</c:v>
                </c:pt>
                <c:pt idx="42" formatCode="_-* #,##0_-;\-* #,##0_-;_-* &quot;-&quot;??_-;_-@_-">
                  <c:v>158</c:v>
                </c:pt>
                <c:pt idx="43" formatCode="_-* #,##0_-;\-* #,##0_-;_-* &quot;-&quot;??_-;_-@_-">
                  <c:v>158</c:v>
                </c:pt>
                <c:pt idx="44" formatCode="_-* #,##0_-;\-* #,##0_-;_-* &quot;-&quot;??_-;_-@_-">
                  <c:v>642</c:v>
                </c:pt>
                <c:pt idx="45" formatCode="_-* #,##0_-;\-* #,##0_-;_-* &quot;-&quot;??_-;_-@_-">
                  <c:v>846</c:v>
                </c:pt>
                <c:pt idx="46" formatCode="_-* #,##0_-;\-* #,##0_-;_-* &quot;-&quot;??_-;_-@_-">
                  <c:v>385</c:v>
                </c:pt>
                <c:pt idx="47" formatCode="_-* #,##0_-;\-* #,##0_-;_-* &quot;-&quot;??_-;_-@_-">
                  <c:v>100</c:v>
                </c:pt>
                <c:pt idx="48" formatCode="_-* #,##0_-;\-* #,##0_-;_-* &quot;-&quot;??_-;_-@_-">
                  <c:v>233</c:v>
                </c:pt>
                <c:pt idx="49" formatCode="_-* #,##0_-;\-* #,##0_-;_-* &quot;-&quot;??_-;_-@_-">
                  <c:v>137</c:v>
                </c:pt>
                <c:pt idx="50" formatCode="_-* #,##0_-;\-* #,##0_-;_-* &quot;-&quot;??_-;_-@_-">
                  <c:v>130</c:v>
                </c:pt>
                <c:pt idx="51" formatCode="_-* #,##0_-;\-* #,##0_-;_-* &quot;-&quot;??_-;_-@_-">
                  <c:v>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C7-4C35-8DC1-11335BCE160E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Foglio1!$A$3:$A$54</c:f>
              <c:strCache>
                <c:ptCount val="52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</c:strCache>
            </c:strRef>
          </c:cat>
          <c:val>
            <c:numRef>
              <c:f>Foglio1!$C$3:$C$54</c:f>
              <c:numCache>
                <c:formatCode>General</c:formatCode>
                <c:ptCount val="52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3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C7-4C35-8DC1-11335BCE160E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Foglio1!$A$3:$A$54</c:f>
              <c:strCache>
                <c:ptCount val="52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</c:strCache>
            </c:strRef>
          </c:cat>
          <c:val>
            <c:numRef>
              <c:f>Foglio1!$D$3:$D$54</c:f>
              <c:numCache>
                <c:formatCode>General</c:formatCode>
                <c:ptCount val="52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  <c:pt idx="38">
                  <c:v>2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3</c:v>
                </c:pt>
                <c:pt idx="47">
                  <c:v>0</c:v>
                </c:pt>
                <c:pt idx="48">
                  <c:v>1</c:v>
                </c:pt>
                <c:pt idx="49">
                  <c:v>0</c:v>
                </c:pt>
                <c:pt idx="50">
                  <c:v>3</c:v>
                </c:pt>
                <c:pt idx="5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C7-4C35-8DC1-11335BCE160E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12"/>
              <c:layout>
                <c:manualLayout>
                  <c:x val="-3.9818749965923301E-17"/>
                  <c:y val="-3.8448796712712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D5C7-4C35-8DC1-11335BCE160E}"/>
                </c:ext>
              </c:extLst>
            </c:dLbl>
            <c:dLbl>
              <c:idx val="14"/>
              <c:layout>
                <c:manualLayout>
                  <c:x val="-1.0859784533323847E-3"/>
                  <c:y val="-4.921908219894043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D5C7-4C35-8DC1-11335BCE160E}"/>
                </c:ext>
              </c:extLst>
            </c:dLbl>
            <c:dLbl>
              <c:idx val="16"/>
              <c:layout/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3848086835179163E-2"/>
                      <c:h val="4.16277731029717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5-D5C7-4C35-8DC1-11335BCE160E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5C7-4C35-8DC1-11335BCE160E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5C7-4C35-8DC1-11335BCE160E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5C7-4C35-8DC1-11335BCE160E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5C7-4C35-8DC1-11335BCE160E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5C7-4C35-8DC1-11335BCE160E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5C7-4C35-8DC1-11335BCE160E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5C7-4C35-8DC1-11335BCE160E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5C7-4C35-8DC1-11335BCE160E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5C7-4C35-8DC1-11335BCE160E}"/>
                </c:ext>
              </c:extLst>
            </c:dLbl>
            <c:dLbl>
              <c:idx val="3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5C7-4C35-8DC1-11335BCE160E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5C7-4C35-8DC1-11335BCE160E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5C7-4C35-8DC1-11335BCE160E}"/>
                </c:ext>
              </c:extLst>
            </c:dLbl>
            <c:dLbl>
              <c:idx val="48"/>
              <c:layout>
                <c:manualLayout>
                  <c:x val="0"/>
                  <c:y val="-2.85252379116856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D5C7-4C35-8DC1-11335BCE160E}"/>
                </c:ext>
              </c:extLst>
            </c:dLbl>
            <c:dLbl>
              <c:idx val="50"/>
              <c:layout>
                <c:manualLayout>
                  <c:x val="0"/>
                  <c:y val="-6.223022157541450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D5C7-4C35-8DC1-11335BCE160E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Foglio1!$A$3:$A$54</c:f>
              <c:strCache>
                <c:ptCount val="52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</c:strCache>
            </c:strRef>
          </c:cat>
          <c:val>
            <c:numRef>
              <c:f>Foglio1!$E$3:$E$54</c:f>
              <c:numCache>
                <c:formatCode>General</c:formatCode>
                <c:ptCount val="52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  <c:pt idx="34" formatCode="_-* #,##0_-;\-* #,##0_-;_-* &quot;-&quot;??_-;_-@_-">
                  <c:v>1022</c:v>
                </c:pt>
                <c:pt idx="35" formatCode="_-* #,##0_-;\-* #,##0_-;_-* &quot;-&quot;??_-;_-@_-">
                  <c:v>713</c:v>
                </c:pt>
                <c:pt idx="36" formatCode="_-* #,##0_-;\-* #,##0_-;_-* &quot;-&quot;??_-;_-@_-">
                  <c:v>420</c:v>
                </c:pt>
                <c:pt idx="37" formatCode="_-* #,##0_-;\-* #,##0_-;_-* &quot;-&quot;??_-;_-@_-">
                  <c:v>302</c:v>
                </c:pt>
                <c:pt idx="38" formatCode="_-* #,##0_-;\-* #,##0_-;_-* &quot;-&quot;??_-;_-@_-">
                  <c:v>256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178</c:v>
                </c:pt>
                <c:pt idx="42" formatCode="_-* #,##0_-;\-* #,##0_-;_-* &quot;-&quot;??_-;_-@_-">
                  <c:v>159</c:v>
                </c:pt>
                <c:pt idx="43" formatCode="_-* #,##0_-;\-* #,##0_-;_-* &quot;-&quot;??_-;_-@_-">
                  <c:v>159</c:v>
                </c:pt>
                <c:pt idx="44" formatCode="_-* #,##0_-;\-* #,##0_-;_-* &quot;-&quot;??_-;_-@_-">
                  <c:v>643</c:v>
                </c:pt>
                <c:pt idx="45" formatCode="_-* #,##0_-;\-* #,##0_-;_-* &quot;-&quot;??_-;_-@_-">
                  <c:v>847</c:v>
                </c:pt>
                <c:pt idx="46" formatCode="_-* #,##0_-;\-* #,##0_-;_-* &quot;-&quot;??_-;_-@_-">
                  <c:v>388</c:v>
                </c:pt>
                <c:pt idx="47" formatCode="_-* #,##0_-;\-* #,##0_-;_-* &quot;-&quot;??_-;_-@_-">
                  <c:v>100</c:v>
                </c:pt>
                <c:pt idx="48" formatCode="_-* #,##0_-;\-* #,##0_-;_-* &quot;-&quot;??_-;_-@_-">
                  <c:v>234</c:v>
                </c:pt>
                <c:pt idx="49" formatCode="_-* #,##0_-;\-* #,##0_-;_-* &quot;-&quot;??_-;_-@_-">
                  <c:v>137</c:v>
                </c:pt>
                <c:pt idx="50" formatCode="_-* #,##0_-;\-* #,##0_-;_-* &quot;-&quot;??_-;_-@_-">
                  <c:v>133</c:v>
                </c:pt>
                <c:pt idx="51" formatCode="_-* #,##0_-;\-* #,##0_-;_-* &quot;-&quot;??_-;_-@_-">
                  <c:v>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5C7-4C35-8DC1-11335BCE1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1EC9-0250-4442-A403-1F6B6A58CB0F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7923-9892-4F68-9C75-15A6D594B4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44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196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</a:t>
            </a:r>
            <a:r>
              <a:rPr lang="it-IT" b="1" dirty="0" smtClean="0"/>
              <a:t>Penitenziari del </a:t>
            </a:r>
            <a:r>
              <a:rPr lang="it-IT" b="1" dirty="0" smtClean="0"/>
              <a:t>Lazio dal </a:t>
            </a:r>
            <a:r>
              <a:rPr lang="it-IT" b="1" dirty="0" smtClean="0"/>
              <a:t>10 </a:t>
            </a:r>
            <a:r>
              <a:rPr lang="it-IT" b="1" dirty="0" smtClean="0"/>
              <a:t>gennaio al 21 novembre 2022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971172"/>
              </p:ext>
            </p:extLst>
          </p:nvPr>
        </p:nvGraphicFramePr>
        <p:xfrm>
          <a:off x="622570" y="1061049"/>
          <a:ext cx="11041268" cy="5155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1342417" y="6381345"/>
            <a:ext cx="7169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Direzione Regionale Salute e Integrazione Sociosanitaria  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</a:t>
            </a:r>
            <a:r>
              <a:rPr lang="it-IT" b="1" dirty="0" err="1" smtClean="0"/>
              <a:t>penitenzairi</a:t>
            </a:r>
            <a:r>
              <a:rPr lang="it-IT" b="1" dirty="0" smtClean="0"/>
              <a:t>  </a:t>
            </a:r>
            <a:r>
              <a:rPr lang="it-IT" b="1" dirty="0" smtClean="0"/>
              <a:t>del Lazio dal </a:t>
            </a:r>
            <a:r>
              <a:rPr lang="it-IT" b="1" dirty="0" smtClean="0"/>
              <a:t>10 </a:t>
            </a:r>
            <a:r>
              <a:rPr lang="it-IT" b="1" dirty="0" smtClean="0"/>
              <a:t>gennaio </a:t>
            </a:r>
            <a:r>
              <a:rPr lang="it-IT" b="1" dirty="0" smtClean="0"/>
              <a:t>2022 </a:t>
            </a:r>
            <a:r>
              <a:rPr lang="it-IT" b="1" dirty="0" smtClean="0"/>
              <a:t>al 21 novembre 2022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018739"/>
              </p:ext>
            </p:extLst>
          </p:nvPr>
        </p:nvGraphicFramePr>
        <p:xfrm>
          <a:off x="424311" y="1075540"/>
          <a:ext cx="11287792" cy="5698510"/>
        </p:xfrm>
        <a:graphic>
          <a:graphicData uri="http://schemas.openxmlformats.org/drawingml/2006/table">
            <a:tbl>
              <a:tblPr/>
              <a:tblGrid>
                <a:gridCol w="743602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1038288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459430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449016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373734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89534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69557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449463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369559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69557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49582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62376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81219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381219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593133">
                  <a:extLst>
                    <a:ext uri="{9D8B030D-6E8A-4147-A177-3AD203B41FA5}">
                      <a16:colId xmlns:a16="http://schemas.microsoft.com/office/drawing/2014/main" val="2619964102"/>
                    </a:ext>
                  </a:extLst>
                </a:gridCol>
                <a:gridCol w="479376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381219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381219">
                  <a:extLst>
                    <a:ext uri="{9D8B030D-6E8A-4147-A177-3AD203B41FA5}">
                      <a16:colId xmlns:a16="http://schemas.microsoft.com/office/drawing/2014/main" val="3955252766"/>
                    </a:ext>
                  </a:extLst>
                </a:gridCol>
                <a:gridCol w="507443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39414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422258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799044">
                  <a:extLst>
                    <a:ext uri="{9D8B030D-6E8A-4147-A177-3AD203B41FA5}">
                      <a16:colId xmlns:a16="http://schemas.microsoft.com/office/drawing/2014/main" val="3424142892"/>
                    </a:ext>
                  </a:extLst>
                </a:gridCol>
                <a:gridCol w="599275">
                  <a:extLst>
                    <a:ext uri="{9D8B030D-6E8A-4147-A177-3AD203B41FA5}">
                      <a16:colId xmlns:a16="http://schemas.microsoft.com/office/drawing/2014/main" val="3824970997"/>
                    </a:ext>
                  </a:extLst>
                </a:gridCol>
                <a:gridCol w="599275">
                  <a:extLst>
                    <a:ext uri="{9D8B030D-6E8A-4147-A177-3AD203B41FA5}">
                      <a16:colId xmlns:a16="http://schemas.microsoft.com/office/drawing/2014/main" val="143339638"/>
                    </a:ext>
                  </a:extLst>
                </a:gridCol>
              </a:tblGrid>
              <a:tr h="576587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mag.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7313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4851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7044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3132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0376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712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57297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5104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07636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58758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30688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76295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6754756"/>
              </p:ext>
            </p:extLst>
          </p:nvPr>
        </p:nvGraphicFramePr>
        <p:xfrm>
          <a:off x="312419" y="975360"/>
          <a:ext cx="11694523" cy="5131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2768</TotalTime>
  <Words>356</Words>
  <Application>Microsoft Office PowerPoint</Application>
  <PresentationFormat>Widescreen</PresentationFormat>
  <Paragraphs>246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307</cp:revision>
  <dcterms:created xsi:type="dcterms:W3CDTF">2021-02-16T11:24:19Z</dcterms:created>
  <dcterms:modified xsi:type="dcterms:W3CDTF">2022-11-21T17:35:15Z</dcterms:modified>
</cp:coreProperties>
</file>