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3857" autoAdjust="0"/>
  </p:normalViewPr>
  <p:slideViewPr>
    <p:cSldViewPr snapToGrid="0">
      <p:cViewPr>
        <p:scale>
          <a:sx n="94" d="100"/>
          <a:sy n="94" d="100"/>
        </p:scale>
        <p:origin x="413" y="-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28%20novembre%20prov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206356305687116E-2"/>
          <c:y val="2.8654078989932434E-2"/>
          <c:w val="0.96262359314213797"/>
          <c:h val="0.88721131784747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'dal 15 gennaio al 14 nov'!$I$41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7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611-4312-AB3F-00D4663E43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nov'!$J$40:$AU$40</c:f>
              <c:strCache>
                <c:ptCount val="38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4">
                  <c:v>07.11</c:v>
                </c:pt>
                <c:pt idx="37">
                  <c:v>28.11</c:v>
                </c:pt>
              </c:strCache>
            </c:strRef>
          </c:cat>
          <c:val>
            <c:numRef>
              <c:f>'dal 15 gennaio al 14 nov'!$J$41:$AU$41</c:f>
              <c:numCache>
                <c:formatCode>General</c:formatCode>
                <c:ptCount val="38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11-4312-AB3F-00D4663E43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0551264"/>
        <c:axId val="800547104"/>
      </c:barChart>
      <c:catAx>
        <c:axId val="8005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0547104"/>
        <c:crosses val="autoZero"/>
        <c:auto val="1"/>
        <c:lblAlgn val="ctr"/>
        <c:lblOffset val="100"/>
        <c:noMultiLvlLbl val="0"/>
      </c:catAx>
      <c:valAx>
        <c:axId val="800547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055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B30-4829-B4B1-A06D109ED5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Foglio1!$A$3:$A$55</c:f>
              <c:strCache>
                <c:ptCount val="5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</c:v>
                </c:pt>
              </c:strCache>
            </c:strRef>
          </c:cat>
          <c:val>
            <c:numRef>
              <c:f>Foglio1!$B$3:$B$55</c:f>
              <c:numCache>
                <c:formatCode>General</c:formatCode>
                <c:ptCount val="53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  <c:pt idx="44" formatCode="_-* #,##0_-;\-* #,##0_-;_-* &quot;-&quot;??_-;_-@_-">
                  <c:v>642</c:v>
                </c:pt>
                <c:pt idx="45" formatCode="_-* #,##0_-;\-* #,##0_-;_-* &quot;-&quot;??_-;_-@_-">
                  <c:v>846</c:v>
                </c:pt>
                <c:pt idx="46" formatCode="_-* #,##0_-;\-* #,##0_-;_-* &quot;-&quot;??_-;_-@_-">
                  <c:v>385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233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130</c:v>
                </c:pt>
                <c:pt idx="51" formatCode="_-* #,##0_-;\-* #,##0_-;_-* &quot;-&quot;??_-;_-@_-">
                  <c:v>109</c:v>
                </c:pt>
                <c:pt idx="52" formatCode="_-* #,##0_-;\-* #,##0_-;_-* &quot;-&quot;??_-;_-@_-">
                  <c:v>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30-4829-B4B1-A06D109ED590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Foglio1!$A$3:$A$55</c:f>
              <c:strCache>
                <c:ptCount val="5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</c:v>
                </c:pt>
              </c:strCache>
            </c:strRef>
          </c:cat>
          <c:val>
            <c:numRef>
              <c:f>Foglio1!$C$3:$C$55</c:f>
              <c:numCache>
                <c:formatCode>General</c:formatCode>
                <c:ptCount val="53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30-4829-B4B1-A06D109ED590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Foglio1!$A$3:$A$55</c:f>
              <c:strCache>
                <c:ptCount val="5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</c:v>
                </c:pt>
              </c:strCache>
            </c:strRef>
          </c:cat>
          <c:val>
            <c:numRef>
              <c:f>Foglio1!$D$3:$D$55</c:f>
              <c:numCache>
                <c:formatCode>General</c:formatCode>
                <c:ptCount val="53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3</c:v>
                </c:pt>
                <c:pt idx="47">
                  <c:v>0</c:v>
                </c:pt>
                <c:pt idx="48">
                  <c:v>1</c:v>
                </c:pt>
                <c:pt idx="49">
                  <c:v>0</c:v>
                </c:pt>
                <c:pt idx="50">
                  <c:v>3</c:v>
                </c:pt>
                <c:pt idx="51">
                  <c:v>5</c:v>
                </c:pt>
                <c:pt idx="5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30-4829-B4B1-A06D109ED590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30-4829-B4B1-A06D109ED590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30-4829-B4B1-A06D109ED590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30-4829-B4B1-A06D109ED590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30-4829-B4B1-A06D109ED590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B30-4829-B4B1-A06D109ED590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B30-4829-B4B1-A06D109ED590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B30-4829-B4B1-A06D109ED590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B30-4829-B4B1-A06D109ED590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B30-4829-B4B1-A06D109ED590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B30-4829-B4B1-A06D109ED590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B30-4829-B4B1-A06D109ED590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B30-4829-B4B1-A06D109ED590}"/>
                </c:ext>
              </c:extLst>
            </c:dLbl>
            <c:dLbl>
              <c:idx val="48"/>
              <c:layout>
                <c:manualLayout>
                  <c:x val="0"/>
                  <c:y val="-3.81427803020325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0B30-4829-B4B1-A06D109ED590}"/>
                </c:ext>
              </c:extLst>
            </c:dLbl>
            <c:dLbl>
              <c:idx val="49"/>
              <c:layout>
                <c:manualLayout>
                  <c:x val="-6.558605747146124E-3"/>
                  <c:y val="-9.255027159148752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0B30-4829-B4B1-A06D109ED590}"/>
                </c:ext>
              </c:extLst>
            </c:dLbl>
            <c:dLbl>
              <c:idx val="50"/>
              <c:layout>
                <c:manualLayout>
                  <c:x val="-6.558605747146124E-3"/>
                  <c:y val="-6.4109953985536761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600568773996039E-2"/>
                      <c:h val="5.00436862071976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0B30-4829-B4B1-A06D109ED590}"/>
                </c:ext>
              </c:extLst>
            </c:dLbl>
            <c:dLbl>
              <c:idx val="51"/>
              <c:layout>
                <c:manualLayout>
                  <c:x val="-6.558605747146124E-3"/>
                  <c:y val="-1.65505086046021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0B30-4829-B4B1-A06D109ED590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Foglio1!$A$3:$A$55</c:f>
              <c:strCache>
                <c:ptCount val="5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</c:v>
                </c:pt>
              </c:strCache>
            </c:strRef>
          </c:cat>
          <c:val>
            <c:numRef>
              <c:f>Foglio1!$E$3:$E$55</c:f>
              <c:numCache>
                <c:formatCode>General</c:formatCode>
                <c:ptCount val="53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  <c:pt idx="44" formatCode="_-* #,##0_-;\-* #,##0_-;_-* &quot;-&quot;??_-;_-@_-">
                  <c:v>643</c:v>
                </c:pt>
                <c:pt idx="45" formatCode="_-* #,##0_-;\-* #,##0_-;_-* &quot;-&quot;??_-;_-@_-">
                  <c:v>847</c:v>
                </c:pt>
                <c:pt idx="46" formatCode="_-* #,##0_-;\-* #,##0_-;_-* &quot;-&quot;??_-;_-@_-">
                  <c:v>388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234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133</c:v>
                </c:pt>
                <c:pt idx="51" formatCode="_-* #,##0_-;\-* #,##0_-;_-* &quot;-&quot;??_-;_-@_-">
                  <c:v>114</c:v>
                </c:pt>
                <c:pt idx="52" formatCode="_-* #,##0_-;\-* #,##0_-;_-* &quot;-&quot;??_-;_-@_-">
                  <c:v>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B30-4829-B4B1-A06D109ED5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al </a:t>
            </a:r>
            <a:r>
              <a:rPr lang="it-IT" b="1" dirty="0" smtClean="0"/>
              <a:t>28 </a:t>
            </a:r>
            <a:r>
              <a:rPr lang="it-IT" b="1" dirty="0" smtClean="0"/>
              <a:t>novembre 2022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6989981"/>
              </p:ext>
            </p:extLst>
          </p:nvPr>
        </p:nvGraphicFramePr>
        <p:xfrm>
          <a:off x="685799" y="878169"/>
          <a:ext cx="11126755" cy="513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 err="1" smtClean="0"/>
              <a:t>penitenzairi</a:t>
            </a:r>
            <a:r>
              <a:rPr lang="it-IT" b="1" dirty="0" smtClean="0"/>
              <a:t>  del Lazio dal 10 gennaio 2022 al </a:t>
            </a:r>
            <a:r>
              <a:rPr lang="it-IT" b="1" dirty="0" smtClean="0"/>
              <a:t>28 </a:t>
            </a:r>
            <a:r>
              <a:rPr lang="it-IT" b="1" dirty="0" smtClean="0"/>
              <a:t>novembre 2022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064731"/>
              </p:ext>
            </p:extLst>
          </p:nvPr>
        </p:nvGraphicFramePr>
        <p:xfrm>
          <a:off x="424311" y="1075540"/>
          <a:ext cx="11287791" cy="5698510"/>
        </p:xfrm>
        <a:graphic>
          <a:graphicData uri="http://schemas.openxmlformats.org/drawingml/2006/table">
            <a:tbl>
              <a:tblPr/>
              <a:tblGrid>
                <a:gridCol w="706114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85944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436268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26379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54893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69896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50926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426804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50928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50926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31958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44107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62000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62000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563231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455209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62000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62000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481861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7427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400970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758761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569063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569063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569063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</a:tblGrid>
              <a:tr h="576587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31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4851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7044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313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037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712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729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5104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07636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875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30688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76295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660005"/>
              </p:ext>
            </p:extLst>
          </p:nvPr>
        </p:nvGraphicFramePr>
        <p:xfrm>
          <a:off x="261257" y="644979"/>
          <a:ext cx="11618323" cy="4776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557262" y="6294796"/>
            <a:ext cx="4175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</a:t>
            </a:r>
            <a:r>
              <a:rPr lang="it-IT" sz="1600" dirty="0" smtClean="0"/>
              <a:t>Ministero di Giustizia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2780</TotalTime>
  <Words>376</Words>
  <Application>Microsoft Office PowerPoint</Application>
  <PresentationFormat>Widescreen</PresentationFormat>
  <Paragraphs>256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313</cp:revision>
  <dcterms:created xsi:type="dcterms:W3CDTF">2021-02-16T11:24:19Z</dcterms:created>
  <dcterms:modified xsi:type="dcterms:W3CDTF">2022-11-28T14:39:56Z</dcterms:modified>
</cp:coreProperties>
</file>