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3%20novemb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RIEPILOGO!$C$13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7574617900225785E-3"/>
                  <c:y val="8.60209067563089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440-4647-89D4-021EFF8A0477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RIEPILOGO!$B$14:$B$21</c:f>
              <c:strCache>
                <c:ptCount val="8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</c:strCache>
            </c:strRef>
          </c:cat>
          <c:val>
            <c:numRef>
              <c:f>RIEPILOGO!$C$14:$C$21</c:f>
              <c:numCache>
                <c:formatCode>#,##0</c:formatCode>
                <c:ptCount val="8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General">
                  <c:v>17854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40-4647-89D4-021EFF8A04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RIEPILOGO!$D$13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RIEPILOGO!$B$14:$B$21</c:f>
              <c:strCache>
                <c:ptCount val="8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</c:strCache>
            </c:strRef>
          </c:cat>
          <c:val>
            <c:numRef>
              <c:f>RIEPILOGO!$D$14:$D$21</c:f>
              <c:numCache>
                <c:formatCode>0.0%</c:formatCode>
                <c:ptCount val="8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40-4647-89D4-021EFF8A04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RIEPILOGO!$C$23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RIEPILOGO!$B$24:$B$31</c:f>
              <c:strCache>
                <c:ptCount val="8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</c:strCache>
            </c:strRef>
          </c:cat>
          <c:val>
            <c:numRef>
              <c:f>RIEPILOGO!$C$24:$C$31</c:f>
              <c:numCache>
                <c:formatCode>#,##0</c:formatCode>
                <c:ptCount val="8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F-4662-B547-C7864399B1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RIEPILOGO!$D$23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7FF-4662-B547-C7864399B1D3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7FF-4662-B547-C7864399B1D3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7FF-4662-B547-C7864399B1D3}"/>
                </c:ext>
              </c:extLst>
            </c:dLbl>
            <c:dLbl>
              <c:idx val="7"/>
              <c:layout>
                <c:manualLayout>
                  <c:x val="1.6903313049357674E-3"/>
                  <c:y val="-3.327787021630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7FF-4662-B547-C7864399B1D3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RIEPILOGO!$B$24:$B$31</c:f>
              <c:strCache>
                <c:ptCount val="8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</c:strCache>
            </c:strRef>
          </c:cat>
          <c:val>
            <c:numRef>
              <c:f>RIEPILOGO!$D$24:$D$31</c:f>
              <c:numCache>
                <c:formatCode>0.0%</c:formatCode>
                <c:ptCount val="8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7FF-4662-B547-C7864399B1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/>
              <a:t>TOTALE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stranieri presenti'!$H$33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presenti'!$I$33:$J$33</c:f>
              <c:numCache>
                <c:formatCode>0.0%</c:formatCode>
                <c:ptCount val="2"/>
                <c:pt idx="0">
                  <c:v>0.15090788601722996</c:v>
                </c:pt>
                <c:pt idx="1">
                  <c:v>0.15608965703483663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36-401E-97D7-E9E91A340AC5}"/>
            </c:ext>
          </c:extLst>
        </c:ser>
        <c:ser>
          <c:idx val="1"/>
          <c:order val="1"/>
          <c:tx>
            <c:strRef>
              <c:f>'detenuti stranieri presenti'!$H$34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presenti'!$I$34:$J$34</c:f>
              <c:numCache>
                <c:formatCode>0.0%</c:formatCode>
                <c:ptCount val="2"/>
                <c:pt idx="0">
                  <c:v>0.11620941020543406</c:v>
                </c:pt>
                <c:pt idx="1">
                  <c:v>0.14339724547664057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36-401E-97D7-E9E91A340AC5}"/>
            </c:ext>
          </c:extLst>
        </c:ser>
        <c:ser>
          <c:idx val="2"/>
          <c:order val="2"/>
          <c:tx>
            <c:strRef>
              <c:f>'detenuti stranieri presenti'!$H$35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presenti'!$I$35:$J$35</c:f>
              <c:numCache>
                <c:formatCode>0.0%</c:formatCode>
                <c:ptCount val="2"/>
                <c:pt idx="0">
                  <c:v>0.72577866136514246</c:v>
                </c:pt>
                <c:pt idx="1">
                  <c:v>0.69943289224952743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36-401E-97D7-E9E91A340AC5}"/>
            </c:ext>
          </c:extLst>
        </c:ser>
        <c:ser>
          <c:idx val="3"/>
          <c:order val="3"/>
          <c:tx>
            <c:strRef>
              <c:f>'detenuti stranieri presenti'!$H$36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presenti'!$I$36:$J$36</c:f>
              <c:numCache>
                <c:formatCode>0.0%</c:formatCode>
                <c:ptCount val="2"/>
                <c:pt idx="0">
                  <c:v>7.1040424121935055E-3</c:v>
                </c:pt>
                <c:pt idx="1">
                  <c:v>1.0802052389954091E-3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36-401E-97D7-E9E91A340AC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stranieri presenti'!$A$33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presenti'!$B$33:$C$33</c:f>
              <c:numCache>
                <c:formatCode>0.0%</c:formatCode>
                <c:ptCount val="2"/>
                <c:pt idx="0">
                  <c:v>0.15511640498105</c:v>
                </c:pt>
                <c:pt idx="1">
                  <c:v>0.16107382550335569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48-47EA-9CC0-BB01578E7808}"/>
            </c:ext>
          </c:extLst>
        </c:ser>
        <c:ser>
          <c:idx val="1"/>
          <c:order val="1"/>
          <c:tx>
            <c:strRef>
              <c:f>'detenuti stranieri presenti'!$A$34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presenti'!$B$34:$C$34</c:f>
              <c:numCache>
                <c:formatCode>0.0%</c:formatCode>
                <c:ptCount val="2"/>
                <c:pt idx="0">
                  <c:v>0.14266377910124525</c:v>
                </c:pt>
                <c:pt idx="1">
                  <c:v>0.16286353467561521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48-47EA-9CC0-BB01578E7808}"/>
            </c:ext>
          </c:extLst>
        </c:ser>
        <c:ser>
          <c:idx val="2"/>
          <c:order val="2"/>
          <c:tx>
            <c:strRef>
              <c:f>'detenuti stranieri presenti'!$A$35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presenti'!$B$35:$C$35</c:f>
              <c:numCache>
                <c:formatCode>0.0%</c:formatCode>
                <c:ptCount val="2"/>
                <c:pt idx="0">
                  <c:v>0.70005414185165138</c:v>
                </c:pt>
                <c:pt idx="1">
                  <c:v>0.67203579418344517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48-47EA-9CC0-BB01578E7808}"/>
            </c:ext>
          </c:extLst>
        </c:ser>
        <c:ser>
          <c:idx val="3"/>
          <c:order val="3"/>
          <c:tx>
            <c:strRef>
              <c:f>'detenuti stranieri presenti'!$A$36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stranieri presenti'!$B$32:$C$32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'detenuti stranieri presenti'!$B$36:$C$36</c:f>
              <c:numCache>
                <c:formatCode>0.0%</c:formatCode>
                <c:ptCount val="2"/>
                <c:pt idx="0">
                  <c:v>2.1656740660530591E-3</c:v>
                </c:pt>
                <c:pt idx="1">
                  <c:v>4.0268456375838931E-3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48-47EA-9CC0-BB01578E78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DF4-4C1B-9822-0930E937C869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DF4-4C1B-9822-0930E937C86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DF4-4C1B-9822-0930E937C86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DF4-4C1B-9822-0930E937C869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DF4-4C1B-9822-0930E937C86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DF4-4C1B-9822-0930E937C869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DF4-4C1B-9822-0930E937C869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DF4-4C1B-9822-0930E937C86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Turchia Est Europa</c:v>
                </c:pt>
                <c:pt idx="5">
                  <c:v>Unione Europea</c:v>
                </c:pt>
                <c:pt idx="6">
                  <c:v>Medio oriente</c:v>
                </c:pt>
                <c:pt idx="7">
                  <c:v>Nord africa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100</c:v>
                </c:pt>
                <c:pt idx="1">
                  <c:v>2959</c:v>
                </c:pt>
                <c:pt idx="2">
                  <c:v>960</c:v>
                </c:pt>
                <c:pt idx="3">
                  <c:v>1050</c:v>
                </c:pt>
                <c:pt idx="4">
                  <c:v>3564</c:v>
                </c:pt>
                <c:pt idx="5">
                  <c:v>2520</c:v>
                </c:pt>
                <c:pt idx="6">
                  <c:v>187</c:v>
                </c:pt>
                <c:pt idx="7">
                  <c:v>6514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F4-4C1B-9822-0930E937C86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DE-478A-9331-7C5D616856C0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DE-478A-9331-7C5D616856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DE-478A-9331-7C5D616856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6DE-478A-9331-7C5D616856C0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6DE-478A-9331-7C5D616856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6DE-478A-9331-7C5D616856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6DE-478A-9331-7C5D616856C0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6DE-478A-9331-7C5D616856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Turchia Est europa</c:v>
                </c:pt>
                <c:pt idx="5">
                  <c:v>UE </c:v>
                </c:pt>
                <c:pt idx="6">
                  <c:v>Medio oriente</c:v>
                </c:pt>
                <c:pt idx="7">
                  <c:v>Nord africa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9</c:v>
                </c:pt>
                <c:pt idx="1">
                  <c:v>443</c:v>
                </c:pt>
                <c:pt idx="2">
                  <c:v>172</c:v>
                </c:pt>
                <c:pt idx="3">
                  <c:v>161</c:v>
                </c:pt>
                <c:pt idx="4">
                  <c:v>453</c:v>
                </c:pt>
                <c:pt idx="5">
                  <c:v>495</c:v>
                </c:pt>
                <c:pt idx="6">
                  <c:v>24</c:v>
                </c:pt>
                <c:pt idx="7">
                  <c:v>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6DE-478A-9331-7C5D616856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47499" y="393192"/>
            <a:ext cx="954428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ISITIUTI DI PENA </a:t>
            </a:r>
          </a:p>
          <a:p>
            <a:pPr algn="ctr"/>
            <a:r>
              <a:rPr lang="it-IT" b="1" dirty="0" smtClean="0"/>
              <a:t>IN ITALIA DA GIUGNO 2019 </a:t>
            </a:r>
            <a:r>
              <a:rPr lang="it-IT" b="1" dirty="0" smtClean="0"/>
              <a:t>A OTTOBRE 2022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841361"/>
              </p:ext>
            </p:extLst>
          </p:nvPr>
        </p:nvGraphicFramePr>
        <p:xfrm>
          <a:off x="1764792" y="1039523"/>
          <a:ext cx="8723376" cy="4885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48" y="2552297"/>
            <a:ext cx="1657350" cy="9334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29769" y="49928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di Pena in 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</a:t>
            </a:r>
            <a:r>
              <a:rPr lang="it-IT" sz="2400" b="1" dirty="0" smtClean="0">
                <a:solidFill>
                  <a:srgbClr val="002060"/>
                </a:solidFill>
              </a:rPr>
              <a:t>31 ottobre 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994654" y="2290687"/>
            <a:ext cx="798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Legenda</a:t>
            </a:r>
          </a:p>
          <a:p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2752748" y="2204865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987" y="1102664"/>
            <a:ext cx="553402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47499" y="393192"/>
            <a:ext cx="954428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ISITIUTI DI PENA </a:t>
            </a:r>
          </a:p>
          <a:p>
            <a:pPr algn="ctr"/>
            <a:r>
              <a:rPr lang="it-IT" b="1" dirty="0" smtClean="0"/>
              <a:t>NEL LAZIO DA GIUGNO 2019 A </a:t>
            </a:r>
            <a:r>
              <a:rPr lang="it-IT" b="1" dirty="0" smtClean="0"/>
              <a:t>OTTOBRE</a:t>
            </a:r>
            <a:r>
              <a:rPr lang="it-IT" b="1" dirty="0" smtClean="0"/>
              <a:t> </a:t>
            </a:r>
            <a:r>
              <a:rPr lang="it-IT" b="1" dirty="0" smtClean="0"/>
              <a:t>2022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722764"/>
              </p:ext>
            </p:extLst>
          </p:nvPr>
        </p:nvGraphicFramePr>
        <p:xfrm>
          <a:off x="1763268" y="1488397"/>
          <a:ext cx="7513320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276940" y="341974"/>
            <a:ext cx="8909554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ISITUTI DI PENA IN ITALIA PER POSIZIONE GIURIDICA</a:t>
            </a:r>
          </a:p>
          <a:p>
            <a:pPr algn="ctr"/>
            <a:r>
              <a:rPr lang="it-IT" b="1" dirty="0" smtClean="0"/>
              <a:t>Aggiornamento al </a:t>
            </a:r>
            <a:r>
              <a:rPr lang="it-IT" b="1" dirty="0" smtClean="0"/>
              <a:t>31 OTTOBRE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635715"/>
              </p:ext>
            </p:extLst>
          </p:nvPr>
        </p:nvGraphicFramePr>
        <p:xfrm>
          <a:off x="704088" y="1229698"/>
          <a:ext cx="10332720" cy="476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55222" y="100583"/>
            <a:ext cx="9075177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ISITUTI DI PENA DEL LAZIO PER POSIZIONE GIURIDICA </a:t>
            </a:r>
          </a:p>
          <a:p>
            <a:pPr algn="ctr"/>
            <a:r>
              <a:rPr lang="it-IT" b="1" dirty="0" smtClean="0"/>
              <a:t>Aggiornamento al </a:t>
            </a:r>
            <a:r>
              <a:rPr lang="it-IT" b="1" dirty="0" smtClean="0"/>
              <a:t>31 OTTOBRE 2022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288061"/>
              </p:ext>
            </p:extLst>
          </p:nvPr>
        </p:nvGraphicFramePr>
        <p:xfrm>
          <a:off x="228600" y="1026794"/>
          <a:ext cx="10579608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03478" y="341974"/>
            <a:ext cx="965649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ISITUTI DI PENA IN ITALIA E NEL LAZIO PER PROVENIENZA GEOGRAFICA</a:t>
            </a:r>
          </a:p>
          <a:p>
            <a:pPr algn="ctr"/>
            <a:r>
              <a:rPr lang="it-IT" b="1" dirty="0" smtClean="0"/>
              <a:t>Aggiornamento al </a:t>
            </a:r>
            <a:r>
              <a:rPr lang="it-IT" b="1" dirty="0" smtClean="0"/>
              <a:t>31 OTTOBRE 2022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983480" y="6233767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687037"/>
              </p:ext>
            </p:extLst>
          </p:nvPr>
        </p:nvGraphicFramePr>
        <p:xfrm>
          <a:off x="608076" y="1328166"/>
          <a:ext cx="6304788" cy="447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755581"/>
              </p:ext>
            </p:extLst>
          </p:nvPr>
        </p:nvGraphicFramePr>
        <p:xfrm>
          <a:off x="6912864" y="1328166"/>
          <a:ext cx="4975821" cy="447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115803" y="341974"/>
            <a:ext cx="7231853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PRESENTI IN ITALIA E NEL LAZIO</a:t>
            </a:r>
          </a:p>
          <a:p>
            <a:pPr algn="ctr"/>
            <a:r>
              <a:rPr lang="it-IT" b="1" dirty="0" smtClean="0"/>
              <a:t>Aggiornamento al </a:t>
            </a:r>
            <a:r>
              <a:rPr lang="it-IT" b="1" dirty="0" smtClean="0"/>
              <a:t>31 OTTOBRE 2022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2378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DAP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79197"/>
              </p:ext>
            </p:extLst>
          </p:nvPr>
        </p:nvGraphicFramePr>
        <p:xfrm>
          <a:off x="566929" y="1069848"/>
          <a:ext cx="10140696" cy="484673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092504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TOTALE ITALIA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REGIONE 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3.556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1.874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1.285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Somma prime dieci </a:t>
                      </a:r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12.885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Somma prime 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Altre 144 nazionalità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Altre 93 nazionalità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 DETENUTI STRANIERI PRESENTI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17.854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 DETENUTI STRANIERI PRESENTI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337</Words>
  <Application>Microsoft Office PowerPoint</Application>
  <PresentationFormat>Widescreen</PresentationFormat>
  <Paragraphs>118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22</cp:revision>
  <dcterms:created xsi:type="dcterms:W3CDTF">2022-10-11T15:14:06Z</dcterms:created>
  <dcterms:modified xsi:type="dcterms:W3CDTF">2022-11-03T15:57:10Z</dcterms:modified>
</cp:coreProperties>
</file>