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etenuti%20stranieri\elaborazioni%203%20novembr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etenuti%20stranieri\elaborazioni%203%20novembr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etenuti%20stranieri\elaborazioni%203%20novembr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etenuti%20stranieri\elaborazioni%203%20novembr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etenuti%20stranieri\elaborazioni%203%20novembr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etenuti%20stranieri\elaborazioni%203%20novembr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Totale Italia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RIEPILOGO!$C$13</c:f>
              <c:strCache>
                <c:ptCount val="1"/>
                <c:pt idx="0">
                  <c:v>detenuti stranieri presenti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-1.7574617900225785E-3"/>
                  <c:y val="8.602090675630896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440-4647-89D4-021EFF8A0477}"/>
                </c:ext>
              </c:extLst>
            </c:dLbl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RIEPILOGO!$B$14:$B$21</c:f>
              <c:strCache>
                <c:ptCount val="8"/>
                <c:pt idx="0">
                  <c:v>giugno 2019</c:v>
                </c:pt>
                <c:pt idx="1">
                  <c:v>dicembre 2019</c:v>
                </c:pt>
                <c:pt idx="2">
                  <c:v>giugno 2020</c:v>
                </c:pt>
                <c:pt idx="3">
                  <c:v>dicembre 2020</c:v>
                </c:pt>
                <c:pt idx="4">
                  <c:v>giugno 2021</c:v>
                </c:pt>
                <c:pt idx="5">
                  <c:v>dicembre 2021</c:v>
                </c:pt>
                <c:pt idx="6">
                  <c:v>giugno 22</c:v>
                </c:pt>
                <c:pt idx="7">
                  <c:v>ottobre 22</c:v>
                </c:pt>
              </c:strCache>
            </c:strRef>
          </c:cat>
          <c:val>
            <c:numRef>
              <c:f>RIEPILOGO!$C$14:$C$21</c:f>
              <c:numCache>
                <c:formatCode>#,##0</c:formatCode>
                <c:ptCount val="8"/>
                <c:pt idx="0">
                  <c:v>20224</c:v>
                </c:pt>
                <c:pt idx="1">
                  <c:v>19888</c:v>
                </c:pt>
                <c:pt idx="2">
                  <c:v>17510</c:v>
                </c:pt>
                <c:pt idx="3">
                  <c:v>17344</c:v>
                </c:pt>
                <c:pt idx="4">
                  <c:v>17019</c:v>
                </c:pt>
                <c:pt idx="5">
                  <c:v>17043</c:v>
                </c:pt>
                <c:pt idx="6">
                  <c:v>17182</c:v>
                </c:pt>
                <c:pt idx="7" formatCode="General">
                  <c:v>17854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40-4647-89D4-021EFF8A047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8488064"/>
        <c:axId val="488488896"/>
      </c:barChart>
      <c:lineChart>
        <c:grouping val="standard"/>
        <c:varyColors val="0"/>
        <c:ser>
          <c:idx val="1"/>
          <c:order val="1"/>
          <c:tx>
            <c:strRef>
              <c:f>RIEPILOGO!$D$13</c:f>
              <c:strCache>
                <c:ptCount val="1"/>
                <c:pt idx="0">
                  <c:v>percentuale su totale detenuti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RIEPILOGO!$B$14:$B$21</c:f>
              <c:strCache>
                <c:ptCount val="8"/>
                <c:pt idx="0">
                  <c:v>giugno 2019</c:v>
                </c:pt>
                <c:pt idx="1">
                  <c:v>dicembre 2019</c:v>
                </c:pt>
                <c:pt idx="2">
                  <c:v>giugno 2020</c:v>
                </c:pt>
                <c:pt idx="3">
                  <c:v>dicembre 2020</c:v>
                </c:pt>
                <c:pt idx="4">
                  <c:v>giugno 2021</c:v>
                </c:pt>
                <c:pt idx="5">
                  <c:v>dicembre 2021</c:v>
                </c:pt>
                <c:pt idx="6">
                  <c:v>giugno 22</c:v>
                </c:pt>
                <c:pt idx="7">
                  <c:v>ottobre 22</c:v>
                </c:pt>
              </c:strCache>
            </c:strRef>
          </c:cat>
          <c:val>
            <c:numRef>
              <c:f>RIEPILOGO!$D$14:$D$21</c:f>
              <c:numCache>
                <c:formatCode>0.0%</c:formatCode>
                <c:ptCount val="8"/>
                <c:pt idx="0">
                  <c:v>0.33415947919764716</c:v>
                </c:pt>
                <c:pt idx="1">
                  <c:v>0.32727212888150209</c:v>
                </c:pt>
                <c:pt idx="2">
                  <c:v>0.32680714459023125</c:v>
                </c:pt>
                <c:pt idx="3">
                  <c:v>0.32501311745746198</c:v>
                </c:pt>
                <c:pt idx="4">
                  <c:v>0.31729962525868338</c:v>
                </c:pt>
                <c:pt idx="5">
                  <c:v>0.31482986662725826</c:v>
                </c:pt>
                <c:pt idx="6">
                  <c:v>0.31330573840739595</c:v>
                </c:pt>
                <c:pt idx="7">
                  <c:v>0.318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440-4647-89D4-021EFF8A047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88489728"/>
        <c:axId val="488493472"/>
      </c:lineChart>
      <c:catAx>
        <c:axId val="48848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8488896"/>
        <c:crosses val="autoZero"/>
        <c:auto val="1"/>
        <c:lblAlgn val="ctr"/>
        <c:lblOffset val="100"/>
        <c:noMultiLvlLbl val="0"/>
      </c:catAx>
      <c:valAx>
        <c:axId val="488488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8488064"/>
        <c:crosses val="autoZero"/>
        <c:crossBetween val="between"/>
      </c:valAx>
      <c:valAx>
        <c:axId val="488493472"/>
        <c:scaling>
          <c:orientation val="minMax"/>
          <c:max val="0.4"/>
          <c:min val="0.2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88489728"/>
        <c:crosses val="max"/>
        <c:crossBetween val="between"/>
      </c:valAx>
      <c:catAx>
        <c:axId val="4884897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84934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Lazio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RIEPILOGO!$C$23</c:f>
              <c:strCache>
                <c:ptCount val="1"/>
                <c:pt idx="0">
                  <c:v>detenuti stranieri presenti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RIEPILOGO!$B$24:$B$31</c:f>
              <c:strCache>
                <c:ptCount val="8"/>
                <c:pt idx="0">
                  <c:v>giugno 2019</c:v>
                </c:pt>
                <c:pt idx="1">
                  <c:v>dicembre 2019</c:v>
                </c:pt>
                <c:pt idx="2">
                  <c:v>giugno 2020</c:v>
                </c:pt>
                <c:pt idx="3">
                  <c:v>dicembre 2020</c:v>
                </c:pt>
                <c:pt idx="4">
                  <c:v>giugno 2021</c:v>
                </c:pt>
                <c:pt idx="5">
                  <c:v>dicembre 2021</c:v>
                </c:pt>
                <c:pt idx="6">
                  <c:v>giugno 22</c:v>
                </c:pt>
                <c:pt idx="7">
                  <c:v>ottobre 22</c:v>
                </c:pt>
              </c:strCache>
            </c:strRef>
          </c:cat>
          <c:val>
            <c:numRef>
              <c:f>RIEPILOGO!$C$24:$C$31</c:f>
              <c:numCache>
                <c:formatCode>#,##0</c:formatCode>
                <c:ptCount val="8"/>
                <c:pt idx="0">
                  <c:v>2515</c:v>
                </c:pt>
                <c:pt idx="1">
                  <c:v>2486</c:v>
                </c:pt>
                <c:pt idx="2">
                  <c:v>2233</c:v>
                </c:pt>
                <c:pt idx="3">
                  <c:v>2177</c:v>
                </c:pt>
                <c:pt idx="4">
                  <c:v>2127</c:v>
                </c:pt>
                <c:pt idx="5">
                  <c:v>2088</c:v>
                </c:pt>
                <c:pt idx="6">
                  <c:v>2101</c:v>
                </c:pt>
                <c:pt idx="7">
                  <c:v>2235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FF-4662-B547-C7864399B1D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02433344"/>
        <c:axId val="602440000"/>
      </c:barChart>
      <c:lineChart>
        <c:grouping val="standard"/>
        <c:varyColors val="0"/>
        <c:ser>
          <c:idx val="1"/>
          <c:order val="1"/>
          <c:tx>
            <c:strRef>
              <c:f>RIEPILOGO!$D$23</c:f>
              <c:strCache>
                <c:ptCount val="1"/>
                <c:pt idx="0">
                  <c:v>percentuale su totale detenuti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366463826910073E-2"/>
                  <c:y val="-4.4370493621741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7FF-4662-B547-C7864399B1D3}"/>
                </c:ext>
              </c:extLst>
            </c:dLbl>
            <c:dLbl>
              <c:idx val="3"/>
              <c:layout>
                <c:manualLayout>
                  <c:x val="-6.1978098538028362E-17"/>
                  <c:y val="-2.4958402662229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7FF-4662-B547-C7864399B1D3}"/>
                </c:ext>
              </c:extLst>
            </c:dLbl>
            <c:dLbl>
              <c:idx val="6"/>
              <c:layout>
                <c:manualLayout>
                  <c:x val="-8.4516565246788369E-3"/>
                  <c:y val="-3.6051026067665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7FF-4662-B547-C7864399B1D3}"/>
                </c:ext>
              </c:extLst>
            </c:dLbl>
            <c:dLbl>
              <c:idx val="7"/>
              <c:layout>
                <c:manualLayout>
                  <c:x val="1.6903313049357674E-3"/>
                  <c:y val="-3.32778702163061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7FF-4662-B547-C7864399B1D3}"/>
                </c:ext>
              </c:extLst>
            </c:dLbl>
            <c:spPr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RIEPILOGO!$B$24:$B$31</c:f>
              <c:strCache>
                <c:ptCount val="8"/>
                <c:pt idx="0">
                  <c:v>giugno 2019</c:v>
                </c:pt>
                <c:pt idx="1">
                  <c:v>dicembre 2019</c:v>
                </c:pt>
                <c:pt idx="2">
                  <c:v>giugno 2020</c:v>
                </c:pt>
                <c:pt idx="3">
                  <c:v>dicembre 2020</c:v>
                </c:pt>
                <c:pt idx="4">
                  <c:v>giugno 2021</c:v>
                </c:pt>
                <c:pt idx="5">
                  <c:v>dicembre 2021</c:v>
                </c:pt>
                <c:pt idx="6">
                  <c:v>giugno 22</c:v>
                </c:pt>
                <c:pt idx="7">
                  <c:v>ottobre 22</c:v>
                </c:pt>
              </c:strCache>
            </c:strRef>
          </c:cat>
          <c:val>
            <c:numRef>
              <c:f>RIEPILOGO!$D$24:$D$31</c:f>
              <c:numCache>
                <c:formatCode>0.0%</c:formatCode>
                <c:ptCount val="8"/>
                <c:pt idx="0">
                  <c:v>0.3878778531770512</c:v>
                </c:pt>
                <c:pt idx="1">
                  <c:v>0.37861711848918672</c:v>
                </c:pt>
                <c:pt idx="2">
                  <c:v>0.3888888888888889</c:v>
                </c:pt>
                <c:pt idx="3">
                  <c:v>0.37431224209078406</c:v>
                </c:pt>
                <c:pt idx="4">
                  <c:v>0.3798892659403465</c:v>
                </c:pt>
                <c:pt idx="5">
                  <c:v>0.37635183850036047</c:v>
                </c:pt>
                <c:pt idx="6">
                  <c:v>0.37074289747661904</c:v>
                </c:pt>
                <c:pt idx="7">
                  <c:v>0.376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7FF-4662-B547-C7864399B1D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02428768"/>
        <c:axId val="602434176"/>
      </c:lineChart>
      <c:catAx>
        <c:axId val="602433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02440000"/>
        <c:crosses val="autoZero"/>
        <c:auto val="1"/>
        <c:lblAlgn val="ctr"/>
        <c:lblOffset val="100"/>
        <c:noMultiLvlLbl val="0"/>
      </c:catAx>
      <c:valAx>
        <c:axId val="602440000"/>
        <c:scaling>
          <c:orientation val="minMax"/>
          <c:min val="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02433344"/>
        <c:crosses val="autoZero"/>
        <c:crossBetween val="between"/>
      </c:valAx>
      <c:valAx>
        <c:axId val="602434176"/>
        <c:scaling>
          <c:orientation val="minMax"/>
          <c:min val="0.30000000000000004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02428768"/>
        <c:crosses val="max"/>
        <c:crossBetween val="between"/>
      </c:valAx>
      <c:catAx>
        <c:axId val="6024287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024341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600"/>
              <a:t>TOTALE ITALIA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stranieri presenti'!$H$33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'detenuti stranieri presenti'!$I$32:$J$32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'detenuti stranieri presenti'!$I$33:$J$33</c:f>
              <c:numCache>
                <c:formatCode>0.0%</c:formatCode>
                <c:ptCount val="2"/>
                <c:pt idx="0">
                  <c:v>0.15090788601722996</c:v>
                </c:pt>
                <c:pt idx="1">
                  <c:v>0.15608965703483663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36-401E-97D7-E9E91A340AC5}"/>
            </c:ext>
          </c:extLst>
        </c:ser>
        <c:ser>
          <c:idx val="1"/>
          <c:order val="1"/>
          <c:tx>
            <c:strRef>
              <c:f>'detenuti stranieri presenti'!$H$34</c:f>
              <c:strCache>
                <c:ptCount val="1"/>
                <c:pt idx="0">
                  <c:v>CONDANNATI NON DEFINITIVI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'detenuti stranieri presenti'!$I$32:$J$32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'detenuti stranieri presenti'!$I$34:$J$34</c:f>
              <c:numCache>
                <c:formatCode>0.0%</c:formatCode>
                <c:ptCount val="2"/>
                <c:pt idx="0">
                  <c:v>0.11620941020543406</c:v>
                </c:pt>
                <c:pt idx="1">
                  <c:v>0.14339724547664057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36-401E-97D7-E9E91A340AC5}"/>
            </c:ext>
          </c:extLst>
        </c:ser>
        <c:ser>
          <c:idx val="2"/>
          <c:order val="2"/>
          <c:tx>
            <c:strRef>
              <c:f>'detenuti stranieri presenti'!$H$35</c:f>
              <c:strCache>
                <c:ptCount val="1"/>
                <c:pt idx="0">
                  <c:v>CONDANNATI DEFINITIVI</c:v>
                </c:pt>
              </c:strCache>
            </c:strRef>
          </c:tx>
          <c:spPr>
            <a:solidFill>
              <a:schemeClr val="accent1">
                <a:shade val="86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'detenuti stranieri presenti'!$I$32:$J$32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'detenuti stranieri presenti'!$I$35:$J$35</c:f>
              <c:numCache>
                <c:formatCode>0.0%</c:formatCode>
                <c:ptCount val="2"/>
                <c:pt idx="0">
                  <c:v>0.72577866136514246</c:v>
                </c:pt>
                <c:pt idx="1">
                  <c:v>0.69943289224952743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36-401E-97D7-E9E91A340AC5}"/>
            </c:ext>
          </c:extLst>
        </c:ser>
        <c:ser>
          <c:idx val="3"/>
          <c:order val="3"/>
          <c:tx>
            <c:strRef>
              <c:f>'detenuti stranieri presenti'!$H$36</c:f>
              <c:strCache>
                <c:ptCount val="1"/>
                <c:pt idx="0">
                  <c:v>ALTRA POSIZIONE</c:v>
                </c:pt>
              </c:strCache>
            </c:strRef>
          </c:tx>
          <c:spPr>
            <a:solidFill>
              <a:schemeClr val="accent1">
                <a:shade val="58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'detenuti stranieri presenti'!$I$32:$J$32</c:f>
              <c:strCache>
                <c:ptCount val="2"/>
                <c:pt idx="0">
                  <c:v>Italiani</c:v>
                </c:pt>
                <c:pt idx="1">
                  <c:v>Stranieri</c:v>
                </c:pt>
              </c:strCache>
            </c:strRef>
          </c:cat>
          <c:val>
            <c:numRef>
              <c:f>'detenuti stranieri presenti'!$I$36:$J$36</c:f>
              <c:numCache>
                <c:formatCode>0.0%</c:formatCode>
                <c:ptCount val="2"/>
                <c:pt idx="0">
                  <c:v>7.1040424121935055E-3</c:v>
                </c:pt>
                <c:pt idx="1">
                  <c:v>1.0802052389954091E-3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A36-401E-97D7-E9E91A340AC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20873935"/>
        <c:axId val="720867695"/>
      </c:barChart>
      <c:catAx>
        <c:axId val="7208739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20867695"/>
        <c:crosses val="autoZero"/>
        <c:auto val="1"/>
        <c:lblAlgn val="ctr"/>
        <c:lblOffset val="100"/>
        <c:noMultiLvlLbl val="0"/>
      </c:catAx>
      <c:valAx>
        <c:axId val="720867695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7208739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100" b="1"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REGIONE LAZIO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stranieri presenti'!$A$33</c:f>
              <c:strCache>
                <c:ptCount val="1"/>
                <c:pt idx="0">
                  <c:v>IN ATTESA DI PRIMO GIUDIZIO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'detenuti stranieri presenti'!$B$32:$C$32</c:f>
              <c:strCache>
                <c:ptCount val="2"/>
                <c:pt idx="0">
                  <c:v>Italiani </c:v>
                </c:pt>
                <c:pt idx="1">
                  <c:v>Stranieri</c:v>
                </c:pt>
              </c:strCache>
            </c:strRef>
          </c:cat>
          <c:val>
            <c:numRef>
              <c:f>'detenuti stranieri presenti'!$B$33:$C$33</c:f>
              <c:numCache>
                <c:formatCode>0.0%</c:formatCode>
                <c:ptCount val="2"/>
                <c:pt idx="0">
                  <c:v>0.15511640498105</c:v>
                </c:pt>
                <c:pt idx="1">
                  <c:v>0.16107382550335569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48-47EA-9CC0-BB01578E7808}"/>
            </c:ext>
          </c:extLst>
        </c:ser>
        <c:ser>
          <c:idx val="1"/>
          <c:order val="1"/>
          <c:tx>
            <c:strRef>
              <c:f>'detenuti stranieri presenti'!$A$34</c:f>
              <c:strCache>
                <c:ptCount val="1"/>
                <c:pt idx="0">
                  <c:v>CONDANNATI NON DEFINITIVI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'detenuti stranieri presenti'!$B$32:$C$32</c:f>
              <c:strCache>
                <c:ptCount val="2"/>
                <c:pt idx="0">
                  <c:v>Italiani </c:v>
                </c:pt>
                <c:pt idx="1">
                  <c:v>Stranieri</c:v>
                </c:pt>
              </c:strCache>
            </c:strRef>
          </c:cat>
          <c:val>
            <c:numRef>
              <c:f>'detenuti stranieri presenti'!$B$34:$C$34</c:f>
              <c:numCache>
                <c:formatCode>0.0%</c:formatCode>
                <c:ptCount val="2"/>
                <c:pt idx="0">
                  <c:v>0.14266377910124525</c:v>
                </c:pt>
                <c:pt idx="1">
                  <c:v>0.16286353467561521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48-47EA-9CC0-BB01578E7808}"/>
            </c:ext>
          </c:extLst>
        </c:ser>
        <c:ser>
          <c:idx val="2"/>
          <c:order val="2"/>
          <c:tx>
            <c:strRef>
              <c:f>'detenuti stranieri presenti'!$A$35</c:f>
              <c:strCache>
                <c:ptCount val="1"/>
                <c:pt idx="0">
                  <c:v>CONDANNATI DEFINITIVI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'detenuti stranieri presenti'!$B$32:$C$32</c:f>
              <c:strCache>
                <c:ptCount val="2"/>
                <c:pt idx="0">
                  <c:v>Italiani </c:v>
                </c:pt>
                <c:pt idx="1">
                  <c:v>Stranieri</c:v>
                </c:pt>
              </c:strCache>
            </c:strRef>
          </c:cat>
          <c:val>
            <c:numRef>
              <c:f>'detenuti stranieri presenti'!$B$35:$C$35</c:f>
              <c:numCache>
                <c:formatCode>0.0%</c:formatCode>
                <c:ptCount val="2"/>
                <c:pt idx="0">
                  <c:v>0.70005414185165138</c:v>
                </c:pt>
                <c:pt idx="1">
                  <c:v>0.67203579418344517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48-47EA-9CC0-BB01578E7808}"/>
            </c:ext>
          </c:extLst>
        </c:ser>
        <c:ser>
          <c:idx val="3"/>
          <c:order val="3"/>
          <c:tx>
            <c:strRef>
              <c:f>'detenuti stranieri presenti'!$A$36</c:f>
              <c:strCache>
                <c:ptCount val="1"/>
                <c:pt idx="0">
                  <c:v>ALTRA POSIZIONE</c:v>
                </c:pt>
              </c:strCache>
            </c:strRef>
          </c:tx>
          <c:spPr>
            <a:solidFill>
              <a:schemeClr val="accent2">
                <a:shade val="58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'detenuti stranieri presenti'!$B$32:$C$32</c:f>
              <c:strCache>
                <c:ptCount val="2"/>
                <c:pt idx="0">
                  <c:v>Italiani </c:v>
                </c:pt>
                <c:pt idx="1">
                  <c:v>Stranieri</c:v>
                </c:pt>
              </c:strCache>
            </c:strRef>
          </c:cat>
          <c:val>
            <c:numRef>
              <c:f>'detenuti stranieri presenti'!$B$36:$C$36</c:f>
              <c:numCache>
                <c:formatCode>0.0%</c:formatCode>
                <c:ptCount val="2"/>
                <c:pt idx="0">
                  <c:v>2.1656740660530591E-3</c:v>
                </c:pt>
                <c:pt idx="1">
                  <c:v>4.0268456375838931E-3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B48-47EA-9CC0-BB01578E780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20873935"/>
        <c:axId val="720867695"/>
      </c:barChart>
      <c:catAx>
        <c:axId val="7208739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20867695"/>
        <c:crosses val="autoZero"/>
        <c:auto val="1"/>
        <c:lblAlgn val="ctr"/>
        <c:lblOffset val="100"/>
        <c:noMultiLvlLbl val="0"/>
      </c:catAx>
      <c:valAx>
        <c:axId val="720867695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7208739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600"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'grafico per area'!$F$21</c:f>
              <c:strCache>
                <c:ptCount val="1"/>
                <c:pt idx="0">
                  <c:v>Italia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DF4-4C1B-9822-0930E937C869}"/>
              </c:ext>
            </c:extLst>
          </c:dPt>
          <c:dPt>
            <c:idx val="1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DF4-4C1B-9822-0930E937C86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DF4-4C1B-9822-0930E937C86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DF4-4C1B-9822-0930E937C869}"/>
              </c:ext>
            </c:extLst>
          </c:dPt>
          <c:dPt>
            <c:idx val="4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6DF4-4C1B-9822-0930E937C86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6DF4-4C1B-9822-0930E937C869}"/>
              </c:ext>
            </c:extLst>
          </c:dPt>
          <c:dPt>
            <c:idx val="6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6DF4-4C1B-9822-0930E937C869}"/>
              </c:ext>
            </c:extLst>
          </c:dPt>
          <c:dPt>
            <c:idx val="7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6DF4-4C1B-9822-0930E937C869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'grafico per area'!$E$22:$E$29</c:f>
              <c:strCache>
                <c:ptCount val="8"/>
                <c:pt idx="0">
                  <c:v>Altro</c:v>
                </c:pt>
                <c:pt idx="1">
                  <c:v>Altri paesi africani</c:v>
                </c:pt>
                <c:pt idx="2">
                  <c:v>America centro meridionale</c:v>
                </c:pt>
                <c:pt idx="3">
                  <c:v>Asia</c:v>
                </c:pt>
                <c:pt idx="4">
                  <c:v>Russia, Turchia Est Europa</c:v>
                </c:pt>
                <c:pt idx="5">
                  <c:v>Unione Europea</c:v>
                </c:pt>
                <c:pt idx="6">
                  <c:v>Medio oriente</c:v>
                </c:pt>
                <c:pt idx="7">
                  <c:v>Nord africa</c:v>
                </c:pt>
              </c:strCache>
            </c:strRef>
          </c:cat>
          <c:val>
            <c:numRef>
              <c:f>'grafico per area'!$F$22:$F$29</c:f>
              <c:numCache>
                <c:formatCode>General</c:formatCode>
                <c:ptCount val="8"/>
                <c:pt idx="0">
                  <c:v>100</c:v>
                </c:pt>
                <c:pt idx="1">
                  <c:v>2959</c:v>
                </c:pt>
                <c:pt idx="2">
                  <c:v>960</c:v>
                </c:pt>
                <c:pt idx="3">
                  <c:v>1050</c:v>
                </c:pt>
                <c:pt idx="4">
                  <c:v>3564</c:v>
                </c:pt>
                <c:pt idx="5">
                  <c:v>2520</c:v>
                </c:pt>
                <c:pt idx="6">
                  <c:v>187</c:v>
                </c:pt>
                <c:pt idx="7">
                  <c:v>6514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6DF4-4C1B-9822-0930E937C86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200"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'grafico per area'!$B$21</c:f>
              <c:strCache>
                <c:ptCount val="1"/>
                <c:pt idx="0">
                  <c:v>Lazio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6DE-478A-9331-7C5D616856C0}"/>
              </c:ext>
            </c:extLst>
          </c:dPt>
          <c:dPt>
            <c:idx val="1"/>
            <c:bubble3D val="0"/>
            <c:explosion val="1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6DE-478A-9331-7C5D616856C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6DE-478A-9331-7C5D616856C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6DE-478A-9331-7C5D616856C0}"/>
              </c:ext>
            </c:extLst>
          </c:dPt>
          <c:dPt>
            <c:idx val="4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76DE-478A-9331-7C5D616856C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76DE-478A-9331-7C5D616856C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76DE-478A-9331-7C5D616856C0}"/>
              </c:ext>
            </c:extLst>
          </c:dPt>
          <c:dPt>
            <c:idx val="7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76DE-478A-9331-7C5D616856C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'grafico per area'!$A$22:$A$29</c:f>
              <c:strCache>
                <c:ptCount val="8"/>
                <c:pt idx="0">
                  <c:v>Altro</c:v>
                </c:pt>
                <c:pt idx="1">
                  <c:v>Altri paesi africani</c:v>
                </c:pt>
                <c:pt idx="2">
                  <c:v>America centro meridionale</c:v>
                </c:pt>
                <c:pt idx="3">
                  <c:v>Asia</c:v>
                </c:pt>
                <c:pt idx="4">
                  <c:v>Russia, Turchia Est europa</c:v>
                </c:pt>
                <c:pt idx="5">
                  <c:v>UE </c:v>
                </c:pt>
                <c:pt idx="6">
                  <c:v>Medio oriente</c:v>
                </c:pt>
                <c:pt idx="7">
                  <c:v>Nord africa</c:v>
                </c:pt>
              </c:strCache>
            </c:strRef>
          </c:cat>
          <c:val>
            <c:numRef>
              <c:f>'grafico per area'!$B$22:$B$29</c:f>
              <c:numCache>
                <c:formatCode>General</c:formatCode>
                <c:ptCount val="8"/>
                <c:pt idx="0">
                  <c:v>9</c:v>
                </c:pt>
                <c:pt idx="1">
                  <c:v>443</c:v>
                </c:pt>
                <c:pt idx="2">
                  <c:v>172</c:v>
                </c:pt>
                <c:pt idx="3">
                  <c:v>161</c:v>
                </c:pt>
                <c:pt idx="4">
                  <c:v>453</c:v>
                </c:pt>
                <c:pt idx="5">
                  <c:v>495</c:v>
                </c:pt>
                <c:pt idx="6">
                  <c:v>24</c:v>
                </c:pt>
                <c:pt idx="7">
                  <c:v>478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6DE-478A-9331-7C5D616856C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200"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1454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854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5317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440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8430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6539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1828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228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6669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6017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0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017DB-5140-438E-9EDE-2155F5ECC05D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760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447499" y="393192"/>
            <a:ext cx="9544280" cy="646331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DETENUTI STRANIERI E PERCENTUALI SUL TOTALE DEI DETENUTI PRESENTI NEGLI ISITIUTI DI PENA </a:t>
            </a:r>
          </a:p>
          <a:p>
            <a:pPr algn="ctr"/>
            <a:r>
              <a:rPr lang="it-IT" b="1" dirty="0" smtClean="0"/>
              <a:t>IN ITALIA DA GIUGNO 2019 </a:t>
            </a:r>
            <a:r>
              <a:rPr lang="it-IT" b="1" dirty="0" smtClean="0"/>
              <a:t>A OTTOBRE 2022 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758184" y="6434935"/>
            <a:ext cx="23782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DAP</a:t>
            </a:r>
            <a:endParaRPr lang="it-IT" sz="1200" dirty="0"/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6841361"/>
              </p:ext>
            </p:extLst>
          </p:nvPr>
        </p:nvGraphicFramePr>
        <p:xfrm>
          <a:off x="1764792" y="1039523"/>
          <a:ext cx="8723376" cy="4885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55535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2748" y="2552297"/>
            <a:ext cx="1657350" cy="93345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5231904" y="6488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/>
              <a:t>Fonte: elaborazioni di dati DAP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29769" y="49928"/>
            <a:ext cx="939853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002060"/>
                </a:solidFill>
              </a:rPr>
              <a:t>Numero di detenuti stranieri e percentuali sul totale dei presenti negli Istituti di Pena in Italia  per regione </a:t>
            </a:r>
            <a:r>
              <a:rPr lang="it-IT" sz="2400" b="1" dirty="0" smtClean="0">
                <a:solidFill>
                  <a:srgbClr val="002060"/>
                </a:solidFill>
              </a:rPr>
              <a:t>al </a:t>
            </a:r>
            <a:r>
              <a:rPr lang="it-IT" sz="2400" b="1" dirty="0" smtClean="0">
                <a:solidFill>
                  <a:srgbClr val="002060"/>
                </a:solidFill>
              </a:rPr>
              <a:t>31 ottobre 2022</a:t>
            </a:r>
            <a:endParaRPr lang="it-IT" sz="2400" b="1" dirty="0">
              <a:solidFill>
                <a:srgbClr val="00206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994654" y="2290687"/>
            <a:ext cx="798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/>
              <a:t>Legenda</a:t>
            </a:r>
          </a:p>
          <a:p>
            <a:endParaRPr lang="it-IT" sz="1400" dirty="0"/>
          </a:p>
        </p:txBody>
      </p:sp>
      <p:sp>
        <p:nvSpPr>
          <p:cNvPr id="8" name="Rettangolo 7"/>
          <p:cNvSpPr/>
          <p:nvPr/>
        </p:nvSpPr>
        <p:spPr>
          <a:xfrm>
            <a:off x="2752748" y="2204865"/>
            <a:ext cx="1600200" cy="1476981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1987" y="1102664"/>
            <a:ext cx="5534025" cy="54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27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447499" y="393192"/>
            <a:ext cx="9544280" cy="646331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DETENUTI STRANIERI E PERCENTUALI SUL TOTALE DEI DETENUTI PRESENTI NEGLI ISITIUTI DI PENA </a:t>
            </a:r>
          </a:p>
          <a:p>
            <a:pPr algn="ctr"/>
            <a:r>
              <a:rPr lang="it-IT" b="1" dirty="0" smtClean="0"/>
              <a:t>NEL LAZIO DA GIUGNO 2019 A </a:t>
            </a:r>
            <a:r>
              <a:rPr lang="it-IT" b="1" dirty="0" smtClean="0"/>
              <a:t>OTTOBRE</a:t>
            </a:r>
            <a:r>
              <a:rPr lang="it-IT" b="1" dirty="0" smtClean="0"/>
              <a:t> </a:t>
            </a:r>
            <a:r>
              <a:rPr lang="it-IT" b="1" dirty="0" smtClean="0"/>
              <a:t>2022 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758184" y="6434935"/>
            <a:ext cx="23782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DAP</a:t>
            </a:r>
            <a:endParaRPr lang="it-IT" sz="12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1722764"/>
              </p:ext>
            </p:extLst>
          </p:nvPr>
        </p:nvGraphicFramePr>
        <p:xfrm>
          <a:off x="1763268" y="1488397"/>
          <a:ext cx="7513320" cy="4579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70685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276940" y="341974"/>
            <a:ext cx="8909554" cy="646331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DETENUTI ITALIANI E STRANIERI NEGLI ISITUTI DI PENA IN ITALIA PER POSIZIONE GIURIDICA</a:t>
            </a:r>
          </a:p>
          <a:p>
            <a:pPr algn="ctr"/>
            <a:r>
              <a:rPr lang="it-IT" b="1" dirty="0" smtClean="0"/>
              <a:t>Aggiornamento al </a:t>
            </a:r>
            <a:r>
              <a:rPr lang="it-IT" b="1" dirty="0" smtClean="0"/>
              <a:t>31 OTTOBRE </a:t>
            </a:r>
            <a:r>
              <a:rPr lang="it-IT" b="1" dirty="0" smtClean="0"/>
              <a:t>2022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758184" y="6434935"/>
            <a:ext cx="23782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3635715"/>
              </p:ext>
            </p:extLst>
          </p:nvPr>
        </p:nvGraphicFramePr>
        <p:xfrm>
          <a:off x="704088" y="1229698"/>
          <a:ext cx="10332720" cy="4768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84216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755222" y="100583"/>
            <a:ext cx="9075177" cy="646331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DETENUTI ITALIANI E STRANIERI NEGLI ISITUTI DI PENA DEL LAZIO PER POSIZIONE GIURIDICA </a:t>
            </a:r>
          </a:p>
          <a:p>
            <a:pPr algn="ctr"/>
            <a:r>
              <a:rPr lang="it-IT" b="1" dirty="0" smtClean="0"/>
              <a:t>Aggiornamento al </a:t>
            </a:r>
            <a:r>
              <a:rPr lang="it-IT" b="1" dirty="0" smtClean="0"/>
              <a:t>31 OTTOBRE 2022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758184" y="6434935"/>
            <a:ext cx="23782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DAP</a:t>
            </a:r>
            <a:endParaRPr lang="it-IT" sz="12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4288061"/>
              </p:ext>
            </p:extLst>
          </p:nvPr>
        </p:nvGraphicFramePr>
        <p:xfrm>
          <a:off x="228600" y="1026794"/>
          <a:ext cx="10579608" cy="5128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97467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903478" y="341974"/>
            <a:ext cx="9656490" cy="646331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DETENUTI STRANIERI NEGLI ISITUTI DI PENA IN ITALIA E NEL LAZIO PER PROVENIENZA GEOGRAFICA</a:t>
            </a:r>
          </a:p>
          <a:p>
            <a:pPr algn="ctr"/>
            <a:r>
              <a:rPr lang="it-IT" b="1" dirty="0" smtClean="0"/>
              <a:t>Aggiornamento al </a:t>
            </a:r>
            <a:r>
              <a:rPr lang="it-IT" b="1" dirty="0" smtClean="0"/>
              <a:t>31 OTTOBRE 2022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983480" y="6233767"/>
            <a:ext cx="23782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DAP</a:t>
            </a:r>
            <a:endParaRPr lang="it-IT" sz="1200" dirty="0"/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4687037"/>
              </p:ext>
            </p:extLst>
          </p:nvPr>
        </p:nvGraphicFramePr>
        <p:xfrm>
          <a:off x="608076" y="1328166"/>
          <a:ext cx="6304788" cy="4478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4755581"/>
              </p:ext>
            </p:extLst>
          </p:nvPr>
        </p:nvGraphicFramePr>
        <p:xfrm>
          <a:off x="6912864" y="1328166"/>
          <a:ext cx="4975821" cy="4478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17133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115803" y="341974"/>
            <a:ext cx="7231853" cy="646331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PRIME DIECI NAZIONALITA’ DEI DETENUTI PRESENTI IN ITALIA E NEL LAZIO</a:t>
            </a:r>
          </a:p>
          <a:p>
            <a:pPr algn="ctr"/>
            <a:r>
              <a:rPr lang="it-IT" b="1" dirty="0" smtClean="0"/>
              <a:t>Aggiornamento al </a:t>
            </a:r>
            <a:r>
              <a:rPr lang="it-IT" b="1" dirty="0" smtClean="0"/>
              <a:t>31 OTTOBRE 2022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758184" y="6434935"/>
            <a:ext cx="23782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SU DATI DAP</a:t>
            </a:r>
            <a:endParaRPr lang="it-IT" sz="1200" dirty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579197"/>
              </p:ext>
            </p:extLst>
          </p:nvPr>
        </p:nvGraphicFramePr>
        <p:xfrm>
          <a:off x="566929" y="1069848"/>
          <a:ext cx="10140696" cy="4846738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997981">
                  <a:extLst>
                    <a:ext uri="{9D8B030D-6E8A-4147-A177-3AD203B41FA5}">
                      <a16:colId xmlns:a16="http://schemas.microsoft.com/office/drawing/2014/main" val="463587147"/>
                    </a:ext>
                  </a:extLst>
                </a:gridCol>
                <a:gridCol w="1092504">
                  <a:extLst>
                    <a:ext uri="{9D8B030D-6E8A-4147-A177-3AD203B41FA5}">
                      <a16:colId xmlns:a16="http://schemas.microsoft.com/office/drawing/2014/main" val="1453063789"/>
                    </a:ext>
                  </a:extLst>
                </a:gridCol>
                <a:gridCol w="1502714">
                  <a:extLst>
                    <a:ext uri="{9D8B030D-6E8A-4147-A177-3AD203B41FA5}">
                      <a16:colId xmlns:a16="http://schemas.microsoft.com/office/drawing/2014/main" val="3691069305"/>
                    </a:ext>
                  </a:extLst>
                </a:gridCol>
                <a:gridCol w="226824">
                  <a:extLst>
                    <a:ext uri="{9D8B030D-6E8A-4147-A177-3AD203B41FA5}">
                      <a16:colId xmlns:a16="http://schemas.microsoft.com/office/drawing/2014/main" val="2007005194"/>
                    </a:ext>
                  </a:extLst>
                </a:gridCol>
                <a:gridCol w="1857440">
                  <a:extLst>
                    <a:ext uri="{9D8B030D-6E8A-4147-A177-3AD203B41FA5}">
                      <a16:colId xmlns:a16="http://schemas.microsoft.com/office/drawing/2014/main" val="1541138955"/>
                    </a:ext>
                  </a:extLst>
                </a:gridCol>
                <a:gridCol w="1524775">
                  <a:extLst>
                    <a:ext uri="{9D8B030D-6E8A-4147-A177-3AD203B41FA5}">
                      <a16:colId xmlns:a16="http://schemas.microsoft.com/office/drawing/2014/main" val="94430370"/>
                    </a:ext>
                  </a:extLst>
                </a:gridCol>
                <a:gridCol w="1938458">
                  <a:extLst>
                    <a:ext uri="{9D8B030D-6E8A-4147-A177-3AD203B41FA5}">
                      <a16:colId xmlns:a16="http://schemas.microsoft.com/office/drawing/2014/main" val="1228705770"/>
                    </a:ext>
                  </a:extLst>
                </a:gridCol>
              </a:tblGrid>
              <a:tr h="20497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TOTALE ITALIA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REGIONE LAZIO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41466"/>
                  </a:ext>
                </a:extLst>
              </a:tr>
              <a:tr h="2295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NAZIONALITA'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NUMERO DI DETENUTI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% SU DETENUTI STRANIERI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NAZIONALITA'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NUMERO DI DETENUTI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% SU DETENUTI STRANIERI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extLst>
                  <a:ext uri="{0D108BD9-81ED-4DB2-BD59-A6C34878D82A}">
                    <a16:rowId xmlns:a16="http://schemas.microsoft.com/office/drawing/2014/main" val="3794745564"/>
                  </a:ext>
                </a:extLst>
              </a:tr>
              <a:tr h="2346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MAROCCO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3.556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ROMANIA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20,5%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35012078"/>
                  </a:ext>
                </a:extLst>
              </a:tr>
              <a:tr h="2346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ROMANIA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2.088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ALBANIA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9,5%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28458509"/>
                  </a:ext>
                </a:extLst>
              </a:tr>
              <a:tr h="2346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ALBANIA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1.874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NIGERIA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84288049"/>
                  </a:ext>
                </a:extLst>
              </a:tr>
              <a:tr h="2346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TUNISIA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1.810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MAROCCO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8,5%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9207020"/>
                  </a:ext>
                </a:extLst>
              </a:tr>
              <a:tr h="2346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NIGERIA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1.285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TUNISIA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46573778"/>
                  </a:ext>
                </a:extLst>
              </a:tr>
              <a:tr h="12242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EGITTO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EGITTO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8584245"/>
                  </a:ext>
                </a:extLst>
              </a:tr>
              <a:tr h="2346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SENEGAL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GAMBIA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3,6%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78747034"/>
                  </a:ext>
                </a:extLst>
              </a:tr>
              <a:tr h="2346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ALGERIA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ALGERIA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2,8%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34741264"/>
                  </a:ext>
                </a:extLst>
              </a:tr>
              <a:tr h="46931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GAMBIA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BOSNIA E ERZEGOVINA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85851274"/>
                  </a:ext>
                </a:extLst>
              </a:tr>
              <a:tr h="12242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PAKISTAN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2,4%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00141064"/>
                  </a:ext>
                </a:extLst>
              </a:tr>
              <a:tr h="5866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Somma prime dieci </a:t>
                      </a:r>
                      <a:r>
                        <a:rPr lang="it-IT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nazionalità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12.885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72,1%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Somma prime dieci nazionalità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1461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69,5%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11970317"/>
                  </a:ext>
                </a:extLst>
              </a:tr>
              <a:tr h="46931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Altre 144 nazionalità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4.969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Altre 93 nazionalità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34,5%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6439565"/>
                  </a:ext>
                </a:extLst>
              </a:tr>
              <a:tr h="58664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 DETENUTI STRANIERI PRESENTI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17.854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 DETENUTI STRANIERI PRESENTI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2.235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70688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469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337</Words>
  <Application>Microsoft Office PowerPoint</Application>
  <PresentationFormat>Widescreen</PresentationFormat>
  <Paragraphs>118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22</cp:revision>
  <dcterms:created xsi:type="dcterms:W3CDTF">2022-10-11T15:14:06Z</dcterms:created>
  <dcterms:modified xsi:type="dcterms:W3CDTF">2022-11-03T15:57:10Z</dcterms:modified>
</cp:coreProperties>
</file>