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SUICIDI%20IN%20CARCE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SUICIDI IN CARCERE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4.6691576994830841E-2"/>
          <c:y val="8.9460784313725492E-2"/>
          <c:w val="0.92076377418199506"/>
          <c:h val="0.7883290875405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Foglio1!$J$2</c:f>
              <c:strCache>
                <c:ptCount val="1"/>
                <c:pt idx="0">
                  <c:v>NUMERO SUICIDI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Foglio1!$I$3:$I$25</c:f>
              <c:strCach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strCache>
            </c:strRef>
          </c:cat>
          <c:val>
            <c:numRef>
              <c:f>Foglio1!$J$3:$J$25</c:f>
              <c:numCache>
                <c:formatCode>General</c:formatCode>
                <c:ptCount val="23"/>
                <c:pt idx="0">
                  <c:v>62</c:v>
                </c:pt>
                <c:pt idx="1">
                  <c:v>69</c:v>
                </c:pt>
                <c:pt idx="2">
                  <c:v>52</c:v>
                </c:pt>
                <c:pt idx="3">
                  <c:v>56</c:v>
                </c:pt>
                <c:pt idx="4">
                  <c:v>52</c:v>
                </c:pt>
                <c:pt idx="5">
                  <c:v>57</c:v>
                </c:pt>
                <c:pt idx="6">
                  <c:v>50</c:v>
                </c:pt>
                <c:pt idx="7">
                  <c:v>45</c:v>
                </c:pt>
                <c:pt idx="8">
                  <c:v>46</c:v>
                </c:pt>
                <c:pt idx="9">
                  <c:v>72</c:v>
                </c:pt>
                <c:pt idx="10">
                  <c:v>66</c:v>
                </c:pt>
                <c:pt idx="11">
                  <c:v>66</c:v>
                </c:pt>
                <c:pt idx="12">
                  <c:v>60</c:v>
                </c:pt>
                <c:pt idx="13">
                  <c:v>49</c:v>
                </c:pt>
                <c:pt idx="14">
                  <c:v>44</c:v>
                </c:pt>
                <c:pt idx="15">
                  <c:v>43</c:v>
                </c:pt>
                <c:pt idx="16">
                  <c:v>45</c:v>
                </c:pt>
                <c:pt idx="17">
                  <c:v>52</c:v>
                </c:pt>
                <c:pt idx="18">
                  <c:v>67</c:v>
                </c:pt>
                <c:pt idx="19">
                  <c:v>53</c:v>
                </c:pt>
                <c:pt idx="20">
                  <c:v>61</c:v>
                </c:pt>
                <c:pt idx="21">
                  <c:v>58</c:v>
                </c:pt>
                <c:pt idx="22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D0-41C7-AEF3-66900D6D39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23400896"/>
        <c:axId val="823401312"/>
      </c:barChart>
      <c:lineChart>
        <c:grouping val="standard"/>
        <c:varyColors val="0"/>
        <c:ser>
          <c:idx val="1"/>
          <c:order val="1"/>
          <c:tx>
            <c:strRef>
              <c:f>Foglio1!$K$2</c:f>
              <c:strCache>
                <c:ptCount val="1"/>
                <c:pt idx="0">
                  <c:v>PERCENTUALE SU DECESSI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layout>
                <c:manualLayout>
                  <c:x val="-6.1050061050059931E-3"/>
                  <c:y val="-8.54700854700854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D0-41C7-AEF3-66900D6D39E3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Foglio1!$I$3:$I$25</c:f>
              <c:strCach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strCache>
            </c:strRef>
          </c:cat>
          <c:val>
            <c:numRef>
              <c:f>Foglio1!$K$3:$K$25</c:f>
              <c:numCache>
                <c:formatCode>0%</c:formatCode>
                <c:ptCount val="23"/>
                <c:pt idx="0">
                  <c:v>0.3712574850299401</c:v>
                </c:pt>
                <c:pt idx="1">
                  <c:v>0.38983050847457629</c:v>
                </c:pt>
                <c:pt idx="2">
                  <c:v>0.32500000000000001</c:v>
                </c:pt>
                <c:pt idx="3">
                  <c:v>0.35668789808917195</c:v>
                </c:pt>
                <c:pt idx="4">
                  <c:v>0.33333333333333331</c:v>
                </c:pt>
                <c:pt idx="5">
                  <c:v>0.33139534883720928</c:v>
                </c:pt>
                <c:pt idx="6">
                  <c:v>0.37313432835820898</c:v>
                </c:pt>
                <c:pt idx="7">
                  <c:v>0.36585365853658536</c:v>
                </c:pt>
                <c:pt idx="8">
                  <c:v>0.323943661971831</c:v>
                </c:pt>
                <c:pt idx="9">
                  <c:v>0.40677966101694918</c:v>
                </c:pt>
                <c:pt idx="10">
                  <c:v>0.35675675675675678</c:v>
                </c:pt>
                <c:pt idx="11">
                  <c:v>0.35483870967741937</c:v>
                </c:pt>
                <c:pt idx="12">
                  <c:v>0.38961038961038963</c:v>
                </c:pt>
                <c:pt idx="13">
                  <c:v>0.3202614379084967</c:v>
                </c:pt>
                <c:pt idx="14">
                  <c:v>0.33333333333333331</c:v>
                </c:pt>
                <c:pt idx="15">
                  <c:v>0.34959349593495936</c:v>
                </c:pt>
                <c:pt idx="16">
                  <c:v>0.39130434782608697</c:v>
                </c:pt>
                <c:pt idx="17">
                  <c:v>0.42276422764227645</c:v>
                </c:pt>
                <c:pt idx="18">
                  <c:v>0.45270270270270269</c:v>
                </c:pt>
                <c:pt idx="19">
                  <c:v>0.37062937062937062</c:v>
                </c:pt>
                <c:pt idx="20">
                  <c:v>0.39610389610389612</c:v>
                </c:pt>
                <c:pt idx="21">
                  <c:v>0.38926174496644295</c:v>
                </c:pt>
                <c:pt idx="22">
                  <c:v>0.51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D0-41C7-AEF3-66900D6D39E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23422112"/>
        <c:axId val="778459440"/>
      </c:lineChart>
      <c:catAx>
        <c:axId val="823400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23401312"/>
        <c:crosses val="autoZero"/>
        <c:auto val="1"/>
        <c:lblAlgn val="ctr"/>
        <c:lblOffset val="100"/>
        <c:noMultiLvlLbl val="0"/>
      </c:catAx>
      <c:valAx>
        <c:axId val="823401312"/>
        <c:scaling>
          <c:orientation val="minMax"/>
          <c:max val="77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in"/>
        <c:tickLblPos val="high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23400896"/>
        <c:crosses val="autoZero"/>
        <c:crossBetween val="between"/>
      </c:valAx>
      <c:valAx>
        <c:axId val="778459440"/>
        <c:scaling>
          <c:orientation val="minMax"/>
          <c:max val="0.55000000000000004"/>
          <c:min val="0.2"/>
        </c:scaling>
        <c:delete val="0"/>
        <c:axPos val="l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23422112"/>
        <c:crosses val="autoZero"/>
        <c:crossBetween val="between"/>
      </c:valAx>
      <c:catAx>
        <c:axId val="823422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784594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9EE1-1D44-42EF-848C-14BE422B9CD6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51DA-EAF4-4E76-A8C8-13B3D32AF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511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9EE1-1D44-42EF-848C-14BE422B9CD6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51DA-EAF4-4E76-A8C8-13B3D32AF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915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9EE1-1D44-42EF-848C-14BE422B9CD6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51DA-EAF4-4E76-A8C8-13B3D32AF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47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9EE1-1D44-42EF-848C-14BE422B9CD6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51DA-EAF4-4E76-A8C8-13B3D32AF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98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9EE1-1D44-42EF-848C-14BE422B9CD6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51DA-EAF4-4E76-A8C8-13B3D32AF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19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9EE1-1D44-42EF-848C-14BE422B9CD6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51DA-EAF4-4E76-A8C8-13B3D32AF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60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9EE1-1D44-42EF-848C-14BE422B9CD6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51DA-EAF4-4E76-A8C8-13B3D32AF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57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9EE1-1D44-42EF-848C-14BE422B9CD6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51DA-EAF4-4E76-A8C8-13B3D32AF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6975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9EE1-1D44-42EF-848C-14BE422B9CD6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51DA-EAF4-4E76-A8C8-13B3D32AF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5349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9EE1-1D44-42EF-848C-14BE422B9CD6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51DA-EAF4-4E76-A8C8-13B3D32AF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46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9EE1-1D44-42EF-848C-14BE422B9CD6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51DA-EAF4-4E76-A8C8-13B3D32AF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1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B9EE1-1D44-42EF-848C-14BE422B9CD6}" type="datetimeFigureOut">
              <a:rPr lang="it-IT" smtClean="0"/>
              <a:t>15/11/2022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D51DA-EAF4-4E76-A8C8-13B3D32AF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81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3157055"/>
              </p:ext>
            </p:extLst>
          </p:nvPr>
        </p:nvGraphicFramePr>
        <p:xfrm>
          <a:off x="1198626" y="515112"/>
          <a:ext cx="935355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221992" y="6071616"/>
            <a:ext cx="6398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Fonte: elaborazioni Garante dei detenuti Regione Lazio su base dati Ristretti Orizzonti</a:t>
            </a:r>
          </a:p>
        </p:txBody>
      </p:sp>
    </p:spTree>
    <p:extLst>
      <p:ext uri="{BB962C8B-B14F-4D97-AF65-F5344CB8AC3E}">
        <p14:creationId xmlns:p14="http://schemas.microsoft.com/office/powerpoint/2010/main" val="425152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221992" y="6071616"/>
            <a:ext cx="6398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Fonte: elaborazioni Garante dei detenuti Regione Lazio su base dati Ristretti Orizzonti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292269"/>
              </p:ext>
            </p:extLst>
          </p:nvPr>
        </p:nvGraphicFramePr>
        <p:xfrm>
          <a:off x="3255263" y="237745"/>
          <a:ext cx="3790804" cy="5662425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846319">
                  <a:extLst>
                    <a:ext uri="{9D8B030D-6E8A-4147-A177-3AD203B41FA5}">
                      <a16:colId xmlns:a16="http://schemas.microsoft.com/office/drawing/2014/main" val="3076890789"/>
                    </a:ext>
                  </a:extLst>
                </a:gridCol>
                <a:gridCol w="846319">
                  <a:extLst>
                    <a:ext uri="{9D8B030D-6E8A-4147-A177-3AD203B41FA5}">
                      <a16:colId xmlns:a16="http://schemas.microsoft.com/office/drawing/2014/main" val="3650792881"/>
                    </a:ext>
                  </a:extLst>
                </a:gridCol>
                <a:gridCol w="846319">
                  <a:extLst>
                    <a:ext uri="{9D8B030D-6E8A-4147-A177-3AD203B41FA5}">
                      <a16:colId xmlns:a16="http://schemas.microsoft.com/office/drawing/2014/main" val="243277505"/>
                    </a:ext>
                  </a:extLst>
                </a:gridCol>
                <a:gridCol w="1251847">
                  <a:extLst>
                    <a:ext uri="{9D8B030D-6E8A-4147-A177-3AD203B41FA5}">
                      <a16:colId xmlns:a16="http://schemas.microsoft.com/office/drawing/2014/main" val="3560146176"/>
                    </a:ext>
                  </a:extLst>
                </a:gridCol>
              </a:tblGrid>
              <a:tr h="32378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Anni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Suicidi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Totale decessi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% suicidi su decessi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extLst>
                  <a:ext uri="{0D108BD9-81ED-4DB2-BD59-A6C34878D82A}">
                    <a16:rowId xmlns:a16="http://schemas.microsoft.com/office/drawing/2014/main" val="1829487889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2022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77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151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51,0%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1506031027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2021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58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149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38,9%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826958116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2020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61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154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39,6%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831563903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2019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53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143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37,1%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1261040482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2018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67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148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45,3%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3448944192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2017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52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123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42,3%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2314775997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2016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45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115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39,1%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1430554444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2015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43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123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35,0%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2430427236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44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132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33,3%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2654350867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2013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49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153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32,0%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2131615980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2012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60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154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39,0%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842165309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2011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66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186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35,5%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3322940387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2010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66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185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35,7%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4163005689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2009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72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177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40,7%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816493914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2008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46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142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32,4%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2464172942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2007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45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123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36,6%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3620563319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2006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50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134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37,3%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2858082924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2005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57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172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33,1%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451878773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2004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52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156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33,3%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3133322621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2003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56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157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35,7%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3535426795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2002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52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160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32,5%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1533163772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2001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69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177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39,0%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2013551438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62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167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37,1%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3416545525"/>
                  </a:ext>
                </a:extLst>
              </a:tr>
              <a:tr h="185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Totale</a:t>
                      </a:r>
                      <a:endParaRPr lang="it-IT" sz="1200" b="1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1.302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3.480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041" marR="7041" marT="70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37,4%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41" marR="7041" marT="7041" marB="0" anchor="b"/>
                </a:tc>
                <a:extLst>
                  <a:ext uri="{0D108BD9-81ED-4DB2-BD59-A6C34878D82A}">
                    <a16:rowId xmlns:a16="http://schemas.microsoft.com/office/drawing/2014/main" val="1215735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4380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158</Words>
  <Application>Microsoft Office PowerPoint</Application>
  <PresentationFormat>Widescreen</PresentationFormat>
  <Paragraphs>104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Ugo Degl'Innocenti</cp:lastModifiedBy>
  <cp:revision>4</cp:revision>
  <dcterms:created xsi:type="dcterms:W3CDTF">2022-11-10T10:03:19Z</dcterms:created>
  <dcterms:modified xsi:type="dcterms:W3CDTF">2022-11-15T10:10:33Z</dcterms:modified>
</cp:coreProperties>
</file>