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7" r:id="rId6"/>
    <p:sldId id="259" r:id="rId7"/>
    <p:sldId id="264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>
        <p:scale>
          <a:sx n="86" d="100"/>
          <a:sy n="86" d="100"/>
        </p:scale>
        <p:origin x="1085" y="-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2%20novem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2%20novembr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2%20novem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2%20novembr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2%20novemb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lazio'!$T$79:$AO$79</c:f>
              <c:strCache>
                <c:ptCount val="22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</c:strCache>
            </c:strRef>
          </c:cat>
          <c:val>
            <c:numRef>
              <c:f>'trend lazio'!$T$80:$AO$80</c:f>
              <c:numCache>
                <c:formatCode>_-* #,##0\ _€_-;\-* #,##0\ _€_-;_-* "-"??\ _€_-;_-@_-</c:formatCode>
                <c:ptCount val="22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07-4509-BEDC-A3DFA0E0312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15.796564499831591</c:v>
                </c:pt>
                <c:pt idx="1">
                  <c:v>15.795464650955982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94-46A3-A976-F78F2D0B3BD6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15.072414954530144</c:v>
                </c:pt>
                <c:pt idx="1">
                  <c:v>13.010226767452201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94-46A3-A976-F78F2D0B3BD6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68.912091613337822</c:v>
                </c:pt>
                <c:pt idx="1">
                  <c:v>70.612716763005778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94-46A3-A976-F78F2D0B3BD6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0.21892893230043786</c:v>
                </c:pt>
                <c:pt idx="1">
                  <c:v>0.58159181858603826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94-46A3-A976-F78F2D0B3B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775505547925402E-2"/>
          <c:y val="5.9889350112647839E-4"/>
          <c:w val="0.97878086419753085"/>
          <c:h val="0.87245865522440458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446660048525073E-3"/>
                  <c:y val="4.3833203160274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5F0-42F6-BCC8-279BD80A45DF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5F0-42F6-BCC8-279BD80A45DF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5F0-42F6-BCC8-279BD80A45DF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5F0-42F6-BCC8-279BD80A45DF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5F0-42F6-BCC8-279BD80A45DF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5F0-42F6-BCC8-279BD80A45DF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5F0-42F6-BCC8-279BD80A45DF}"/>
                </c:ext>
              </c:extLst>
            </c:dLbl>
            <c:dLbl>
              <c:idx val="2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5F0-42F6-BCC8-279BD80A45DF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trend'!$A$26:$A$57</c:f>
              <c:strCache>
                <c:ptCount val="32"/>
                <c:pt idx="0">
                  <c:v>ott. 22</c:v>
                </c:pt>
                <c:pt idx="5">
                  <c:v>mag. 22</c:v>
                </c:pt>
                <c:pt idx="7">
                  <c:v>mar. 22</c:v>
                </c:pt>
                <c:pt idx="10">
                  <c:v>dic. 21</c:v>
                </c:pt>
                <c:pt idx="15">
                  <c:v>giu 21</c:v>
                </c:pt>
                <c:pt idx="19">
                  <c:v>dic 20</c:v>
                </c:pt>
                <c:pt idx="21">
                  <c:v>giu 20</c:v>
                </c:pt>
                <c:pt idx="23">
                  <c:v>dic 19</c:v>
                </c:pt>
                <c:pt idx="27">
                  <c:v>dic 18</c:v>
                </c:pt>
                <c:pt idx="31">
                  <c:v>dic 17</c:v>
                </c:pt>
              </c:strCache>
            </c:strRef>
          </c:cat>
          <c:val>
            <c:numRef>
              <c:f>'in attesa di giudizio trend'!$B$26:$B$57</c:f>
              <c:numCache>
                <c:formatCode>0.0%</c:formatCode>
                <c:ptCount val="32"/>
                <c:pt idx="0">
                  <c:v>0.158</c:v>
                </c:pt>
                <c:pt idx="1">
                  <c:v>0.158</c:v>
                </c:pt>
                <c:pt idx="2">
                  <c:v>0.156</c:v>
                </c:pt>
                <c:pt idx="3">
                  <c:v>0.152</c:v>
                </c:pt>
                <c:pt idx="4">
                  <c:v>0.152</c:v>
                </c:pt>
                <c:pt idx="5">
                  <c:v>0.153</c:v>
                </c:pt>
                <c:pt idx="6">
                  <c:v>0.152</c:v>
                </c:pt>
                <c:pt idx="7">
                  <c:v>0.156</c:v>
                </c:pt>
                <c:pt idx="8">
                  <c:v>0.16</c:v>
                </c:pt>
                <c:pt idx="9">
                  <c:v>0.16</c:v>
                </c:pt>
                <c:pt idx="10">
                  <c:v>0.157</c:v>
                </c:pt>
                <c:pt idx="11">
                  <c:v>0.16200000000000001</c:v>
                </c:pt>
                <c:pt idx="12">
                  <c:v>0.16200000000000001</c:v>
                </c:pt>
                <c:pt idx="13">
                  <c:v>0.16200000000000001</c:v>
                </c:pt>
                <c:pt idx="14">
                  <c:v>0.156</c:v>
                </c:pt>
                <c:pt idx="15">
                  <c:v>0.154</c:v>
                </c:pt>
                <c:pt idx="16">
                  <c:v>0.159</c:v>
                </c:pt>
                <c:pt idx="17">
                  <c:v>0.159</c:v>
                </c:pt>
                <c:pt idx="18">
                  <c:v>0.16500000000000001</c:v>
                </c:pt>
                <c:pt idx="19">
                  <c:v>0.16200000000000001</c:v>
                </c:pt>
                <c:pt idx="20">
                  <c:v>0.17</c:v>
                </c:pt>
                <c:pt idx="21">
                  <c:v>0.16924541331491816</c:v>
                </c:pt>
                <c:pt idx="22">
                  <c:v>0.15335546105175812</c:v>
                </c:pt>
                <c:pt idx="23">
                  <c:v>0.15996643025226678</c:v>
                </c:pt>
                <c:pt idx="24">
                  <c:v>0.16410592768713619</c:v>
                </c:pt>
                <c:pt idx="25">
                  <c:v>0.15843825385810117</c:v>
                </c:pt>
                <c:pt idx="26">
                  <c:v>0.16492055897444358</c:v>
                </c:pt>
                <c:pt idx="27">
                  <c:v>0.16491492749979045</c:v>
                </c:pt>
                <c:pt idx="28">
                  <c:v>0.16955671120177918</c:v>
                </c:pt>
                <c:pt idx="29">
                  <c:v>0.16479177657890706</c:v>
                </c:pt>
                <c:pt idx="30">
                  <c:v>0.16680693196846608</c:v>
                </c:pt>
                <c:pt idx="31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5F0-42F6-BCC8-279BD80A45DF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5384465830660058E-3"/>
                  <c:y val="-1.4214540987446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5F0-42F6-BCC8-279BD80A45D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5F0-42F6-BCC8-279BD80A45D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5F0-42F6-BCC8-279BD80A45D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5F0-42F6-BCC8-279BD80A45D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5F0-42F6-BCC8-279BD80A45D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5F0-42F6-BCC8-279BD80A45D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5F0-42F6-BCC8-279BD80A45D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5F0-42F6-BCC8-279BD80A45D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5F0-42F6-BCC8-279BD80A45DF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5F0-42F6-BCC8-279BD80A45DF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5F0-42F6-BCC8-279BD80A45DF}"/>
                </c:ext>
              </c:extLst>
            </c:dLbl>
            <c:dLbl>
              <c:idx val="13"/>
              <c:layout>
                <c:manualLayout>
                  <c:x val="-7.716049382716049E-3"/>
                  <c:y val="-2.5014677041684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C5F0-42F6-BCC8-279BD80A45DF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5F0-42F6-BCC8-279BD80A45DF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5F0-42F6-BCC8-279BD80A45DF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5F0-42F6-BCC8-279BD80A45DF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C5F0-42F6-BCC8-279BD80A45DF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5F0-42F6-BCC8-279BD80A45DF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C5F0-42F6-BCC8-279BD80A45DF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5F0-42F6-BCC8-279BD80A45DF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5F0-42F6-BCC8-279BD80A45DF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5F0-42F6-BCC8-279BD80A45DF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5F0-42F6-BCC8-279BD80A45DF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5F0-42F6-BCC8-279BD80A45DF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5F0-42F6-BCC8-279BD80A45DF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trend'!$A$26:$A$57</c:f>
              <c:strCache>
                <c:ptCount val="32"/>
                <c:pt idx="0">
                  <c:v>ott. 22</c:v>
                </c:pt>
                <c:pt idx="5">
                  <c:v>mag. 22</c:v>
                </c:pt>
                <c:pt idx="7">
                  <c:v>mar. 22</c:v>
                </c:pt>
                <c:pt idx="10">
                  <c:v>dic. 21</c:v>
                </c:pt>
                <c:pt idx="15">
                  <c:v>giu 21</c:v>
                </c:pt>
                <c:pt idx="19">
                  <c:v>dic 20</c:v>
                </c:pt>
                <c:pt idx="21">
                  <c:v>giu 20</c:v>
                </c:pt>
                <c:pt idx="23">
                  <c:v>dic 19</c:v>
                </c:pt>
                <c:pt idx="27">
                  <c:v>dic 18</c:v>
                </c:pt>
                <c:pt idx="31">
                  <c:v>dic 17</c:v>
                </c:pt>
              </c:strCache>
            </c:strRef>
          </c:cat>
          <c:val>
            <c:numRef>
              <c:f>'in attesa di giudizio trend'!$C$26:$C$57</c:f>
              <c:numCache>
                <c:formatCode>0.0%</c:formatCode>
                <c:ptCount val="32"/>
                <c:pt idx="0">
                  <c:v>0.158</c:v>
                </c:pt>
                <c:pt idx="1">
                  <c:v>0.161</c:v>
                </c:pt>
                <c:pt idx="2">
                  <c:v>0.159</c:v>
                </c:pt>
                <c:pt idx="3">
                  <c:v>0.14599999999999999</c:v>
                </c:pt>
                <c:pt idx="4">
                  <c:v>0.14799999999999999</c:v>
                </c:pt>
                <c:pt idx="5">
                  <c:v>0.153</c:v>
                </c:pt>
                <c:pt idx="6">
                  <c:v>0.14799999999999999</c:v>
                </c:pt>
                <c:pt idx="7">
                  <c:v>0.14599999999999999</c:v>
                </c:pt>
                <c:pt idx="8">
                  <c:v>0.15</c:v>
                </c:pt>
                <c:pt idx="9">
                  <c:v>0.15</c:v>
                </c:pt>
                <c:pt idx="10">
                  <c:v>0.14599999999999999</c:v>
                </c:pt>
                <c:pt idx="11">
                  <c:v>0.14899999999999999</c:v>
                </c:pt>
                <c:pt idx="12">
                  <c:v>0.151</c:v>
                </c:pt>
                <c:pt idx="13">
                  <c:v>0.14799999999999999</c:v>
                </c:pt>
                <c:pt idx="14">
                  <c:v>0.14899999999999999</c:v>
                </c:pt>
                <c:pt idx="15">
                  <c:v>0.155</c:v>
                </c:pt>
                <c:pt idx="16">
                  <c:v>0.157</c:v>
                </c:pt>
                <c:pt idx="17">
                  <c:v>0.16200000000000001</c:v>
                </c:pt>
                <c:pt idx="18">
                  <c:v>0.16700000000000001</c:v>
                </c:pt>
                <c:pt idx="19">
                  <c:v>0.17399999999999999</c:v>
                </c:pt>
                <c:pt idx="20">
                  <c:v>0.18099999999999999</c:v>
                </c:pt>
                <c:pt idx="21">
                  <c:v>0.20340159666782368</c:v>
                </c:pt>
                <c:pt idx="22">
                  <c:v>0.17827208252740168</c:v>
                </c:pt>
                <c:pt idx="23">
                  <c:v>0.18413036856533657</c:v>
                </c:pt>
                <c:pt idx="24">
                  <c:v>0.17952612393681652</c:v>
                </c:pt>
                <c:pt idx="25">
                  <c:v>0.16918568784700802</c:v>
                </c:pt>
                <c:pt idx="26">
                  <c:v>0.169612922889363</c:v>
                </c:pt>
                <c:pt idx="27">
                  <c:v>0.16467707376798285</c:v>
                </c:pt>
                <c:pt idx="28">
                  <c:v>0.17067159581022798</c:v>
                </c:pt>
                <c:pt idx="29">
                  <c:v>0.16739606126914661</c:v>
                </c:pt>
                <c:pt idx="30">
                  <c:v>0.16277962874821514</c:v>
                </c:pt>
                <c:pt idx="31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C5F0-42F6-BCC8-279BD80A45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62.361064331424721</c:v>
                </c:pt>
                <c:pt idx="1">
                  <c:v>68.245442418852818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B6-4BA0-8AD1-3CEE870467B9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37.638935668575279</c:v>
                </c:pt>
                <c:pt idx="1">
                  <c:v>31.754557581147175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B6-4BA0-8AD1-3CEE870467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93.112158976086221</c:v>
                </c:pt>
                <c:pt idx="1">
                  <c:v>96.024899955535787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61-42BA-9DDD-AB83A64769F3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6.8878410239137748</c:v>
                </c:pt>
                <c:pt idx="1">
                  <c:v>3.975100044464206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61-42BA-9DDD-AB83A64769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02/11/2022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96" y="526368"/>
            <a:ext cx="7951310" cy="545819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di Pena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31 ottobre </a:t>
            </a:r>
            <a:r>
              <a:rPr lang="it-IT" sz="2000" dirty="0" smtClean="0"/>
              <a:t>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947853"/>
              </p:ext>
            </p:extLst>
          </p:nvPr>
        </p:nvGraphicFramePr>
        <p:xfrm>
          <a:off x="179513" y="1412776"/>
          <a:ext cx="8507286" cy="4608512"/>
        </p:xfrm>
        <a:graphic>
          <a:graphicData uri="http://schemas.openxmlformats.org/drawingml/2006/table">
            <a:tbl>
              <a:tblPr/>
              <a:tblGrid>
                <a:gridCol w="1784669">
                  <a:extLst>
                    <a:ext uri="{9D8B030D-6E8A-4147-A177-3AD203B41FA5}">
                      <a16:colId xmlns:a16="http://schemas.microsoft.com/office/drawing/2014/main" val="3203169654"/>
                    </a:ext>
                  </a:extLst>
                </a:gridCol>
                <a:gridCol w="2474449">
                  <a:extLst>
                    <a:ext uri="{9D8B030D-6E8A-4147-A177-3AD203B41FA5}">
                      <a16:colId xmlns:a16="http://schemas.microsoft.com/office/drawing/2014/main" val="2061832871"/>
                    </a:ext>
                  </a:extLst>
                </a:gridCol>
                <a:gridCol w="711678">
                  <a:extLst>
                    <a:ext uri="{9D8B030D-6E8A-4147-A177-3AD203B41FA5}">
                      <a16:colId xmlns:a16="http://schemas.microsoft.com/office/drawing/2014/main" val="310832945"/>
                    </a:ext>
                  </a:extLst>
                </a:gridCol>
                <a:gridCol w="777371">
                  <a:extLst>
                    <a:ext uri="{9D8B030D-6E8A-4147-A177-3AD203B41FA5}">
                      <a16:colId xmlns:a16="http://schemas.microsoft.com/office/drawing/2014/main" val="3788560801"/>
                    </a:ext>
                  </a:extLst>
                </a:gridCol>
                <a:gridCol w="788320">
                  <a:extLst>
                    <a:ext uri="{9D8B030D-6E8A-4147-A177-3AD203B41FA5}">
                      <a16:colId xmlns:a16="http://schemas.microsoft.com/office/drawing/2014/main" val="39626019"/>
                    </a:ext>
                  </a:extLst>
                </a:gridCol>
                <a:gridCol w="777371">
                  <a:extLst>
                    <a:ext uri="{9D8B030D-6E8A-4147-A177-3AD203B41FA5}">
                      <a16:colId xmlns:a16="http://schemas.microsoft.com/office/drawing/2014/main" val="2793242424"/>
                    </a:ext>
                  </a:extLst>
                </a:gridCol>
                <a:gridCol w="525546">
                  <a:extLst>
                    <a:ext uri="{9D8B030D-6E8A-4147-A177-3AD203B41FA5}">
                      <a16:colId xmlns:a16="http://schemas.microsoft.com/office/drawing/2014/main" val="3676534060"/>
                    </a:ext>
                  </a:extLst>
                </a:gridCol>
                <a:gridCol w="667882">
                  <a:extLst>
                    <a:ext uri="{9D8B030D-6E8A-4147-A177-3AD203B41FA5}">
                      <a16:colId xmlns:a16="http://schemas.microsoft.com/office/drawing/2014/main" val="1058841294"/>
                    </a:ext>
                  </a:extLst>
                </a:gridCol>
              </a:tblGrid>
              <a:tr h="1652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Istituto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Italiane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Straniere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82667"/>
                  </a:ext>
                </a:extLst>
              </a:tr>
              <a:tr h="31669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183444"/>
                  </a:ext>
                </a:extLst>
              </a:tr>
              <a:tr h="50218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015676"/>
                  </a:ext>
                </a:extLst>
              </a:tr>
              <a:tr h="72976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AVELLINO"A. GRAZIANO" BELLIZZI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105140"/>
                  </a:ext>
                </a:extLst>
              </a:tr>
              <a:tr h="8674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970311"/>
                  </a:ext>
                </a:extLst>
              </a:tr>
              <a:tr h="4750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016552"/>
                  </a:ext>
                </a:extLst>
              </a:tr>
              <a:tr h="4750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481427"/>
                  </a:ext>
                </a:extLst>
              </a:tr>
              <a:tr h="30980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143405"/>
                  </a:ext>
                </a:extLst>
              </a:tr>
              <a:tr h="1652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281754"/>
                  </a:ext>
                </a:extLst>
              </a:tr>
              <a:tr h="4917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449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</a:t>
            </a:r>
            <a:r>
              <a:rPr lang="it-IT" sz="2400" b="1" dirty="0" smtClean="0">
                <a:solidFill>
                  <a:srgbClr val="002060"/>
                </a:solidFill>
              </a:rPr>
              <a:t>ottobre2022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281622"/>
              </p:ext>
            </p:extLst>
          </p:nvPr>
        </p:nvGraphicFramePr>
        <p:xfrm>
          <a:off x="179512" y="1196752"/>
          <a:ext cx="8810525" cy="5341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31/10/2022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80264"/>
              </p:ext>
            </p:extLst>
          </p:nvPr>
        </p:nvGraphicFramePr>
        <p:xfrm>
          <a:off x="467544" y="513158"/>
          <a:ext cx="7920880" cy="581589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97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400" u="none" strike="noStrike" dirty="0" smtClean="0">
                          <a:effectLst/>
                        </a:rPr>
                        <a:t>31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OTTOBRE 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2022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16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158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14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195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1.155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1.154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059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525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2528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5.169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4.717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5.938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409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2.235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22469"/>
            <a:ext cx="8820471" cy="483393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31 OTTOBRE  </a:t>
            </a:r>
            <a:r>
              <a:rPr lang="it-IT" b="1" dirty="0" smtClean="0"/>
              <a:t>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855171"/>
            <a:ext cx="6248400" cy="562927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-23317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31 OTTOBRE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533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31 ottobre 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911211"/>
              </p:ext>
            </p:extLst>
          </p:nvPr>
        </p:nvGraphicFramePr>
        <p:xfrm>
          <a:off x="179512" y="1052736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a </a:t>
            </a:r>
            <a:r>
              <a:rPr lang="en-US" sz="2400" b="1" dirty="0" err="1" smtClean="0"/>
              <a:t>ottobre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5155312"/>
              </p:ext>
            </p:extLst>
          </p:nvPr>
        </p:nvGraphicFramePr>
        <p:xfrm>
          <a:off x="107504" y="1259632"/>
          <a:ext cx="8928992" cy="50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31 ottobre 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721301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31 ottobre 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760818"/>
              </p:ext>
            </p:extLst>
          </p:nvPr>
        </p:nvGraphicFramePr>
        <p:xfrm>
          <a:off x="251520" y="1187624"/>
          <a:ext cx="8496944" cy="477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4063</TotalTime>
  <Words>574</Words>
  <Application>Microsoft Office PowerPoint</Application>
  <PresentationFormat>Presentazione su schermo (4:3)</PresentationFormat>
  <Paragraphs>220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31 OTTOBRE 2022</vt:lpstr>
      <vt:lpstr>Detenuti per Posizione Giuridica  In Italia e nel Lazio al 31 ottobre 2022</vt:lpstr>
      <vt:lpstr>Percentuali di detenuti in attesa di primo giudizio  in Italia e nel Lazio da dicembre 2017 a ottobre 2022 </vt:lpstr>
      <vt:lpstr>Detenuti per Nazionalità In Italia e nel Lazio al 31 ottobre 2022</vt:lpstr>
      <vt:lpstr>Detenuti per Genere in Italia e nel Lazio al 31 ottobre 2022</vt:lpstr>
      <vt:lpstr>Detenute madri con figli al seguito presenti negli Istituti di Pena in Italia  al 31 ottobre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289</cp:revision>
  <dcterms:created xsi:type="dcterms:W3CDTF">2020-06-03T15:49:37Z</dcterms:created>
  <dcterms:modified xsi:type="dcterms:W3CDTF">2022-11-02T14:52:27Z</dcterms:modified>
</cp:coreProperties>
</file>