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>
        <p:scale>
          <a:sx n="66" d="100"/>
          <a:sy n="66" d="100"/>
        </p:scale>
        <p:origin x="1469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12%20dic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14 nov'!$I$41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9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9A6-40DF-8E8F-87C2C47D0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nov'!$J$40:$AW$40</c:f>
              <c:strCache>
                <c:ptCount val="40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9">
                  <c:v>12.12</c:v>
                </c:pt>
              </c:strCache>
            </c:strRef>
          </c:cat>
          <c:val>
            <c:numRef>
              <c:f>'dal 15 gennaio al 14 nov'!$J$41:$AW$41</c:f>
              <c:numCache>
                <c:formatCode>General</c:formatCode>
                <c:ptCount val="40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6-40DF-8E8F-87C2C47D0A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0551264"/>
        <c:axId val="800547104"/>
      </c:barChart>
      <c:catAx>
        <c:axId val="8005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0547104"/>
        <c:crosses val="autoZero"/>
        <c:auto val="1"/>
        <c:lblAlgn val="ctr"/>
        <c:lblOffset val="100"/>
        <c:noMultiLvlLbl val="0"/>
      </c:catAx>
      <c:valAx>
        <c:axId val="800547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055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EB2-4C0E-BBB7-1268D02837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Foglio1!$A$3:$A$56</c:f>
              <c:strCache>
                <c:ptCount val="5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</c:strCache>
            </c:strRef>
          </c:cat>
          <c:val>
            <c:numRef>
              <c:f>Foglio1!$B$3:$B$56</c:f>
              <c:numCache>
                <c:formatCode>General</c:formatCode>
                <c:ptCount val="54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  <c:pt idx="46" formatCode="_-* #,##0_-;\-* #,##0_-;_-* &quot;-&quot;??_-;_-@_-">
                  <c:v>385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233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130</c:v>
                </c:pt>
                <c:pt idx="51" formatCode="_-* #,##0_-;\-* #,##0_-;_-* &quot;-&quot;??_-;_-@_-">
                  <c:v>109</c:v>
                </c:pt>
                <c:pt idx="52" formatCode="_-* #,##0_-;\-* #,##0_-;_-* &quot;-&quot;??_-;_-@_-">
                  <c:v>183</c:v>
                </c:pt>
                <c:pt idx="53" formatCode="_-* #,##0_-;\-* #,##0_-;_-* &quot;-&quot;??_-;_-@_-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B2-4C0E-BBB7-1268D028379E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Foglio1!$A$3:$A$56</c:f>
              <c:strCache>
                <c:ptCount val="5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</c:strCache>
            </c:strRef>
          </c:cat>
          <c:val>
            <c:numRef>
              <c:f>Foglio1!$C$3:$C$56</c:f>
              <c:numCache>
                <c:formatCode>General</c:formatCode>
                <c:ptCount val="5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B2-4C0E-BBB7-1268D028379E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Foglio1!$A$3:$A$56</c:f>
              <c:strCache>
                <c:ptCount val="5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</c:strCache>
            </c:strRef>
          </c:cat>
          <c:val>
            <c:numRef>
              <c:f>Foglio1!$D$3:$D$56</c:f>
              <c:numCache>
                <c:formatCode>General</c:formatCode>
                <c:ptCount val="5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3</c:v>
                </c:pt>
                <c:pt idx="47">
                  <c:v>0</c:v>
                </c:pt>
                <c:pt idx="48">
                  <c:v>1</c:v>
                </c:pt>
                <c:pt idx="49">
                  <c:v>0</c:v>
                </c:pt>
                <c:pt idx="50">
                  <c:v>3</c:v>
                </c:pt>
                <c:pt idx="51">
                  <c:v>5</c:v>
                </c:pt>
                <c:pt idx="52">
                  <c:v>1</c:v>
                </c:pt>
                <c:pt idx="5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B2-4C0E-BBB7-1268D028379E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B2-4C0E-BBB7-1268D028379E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B2-4C0E-BBB7-1268D028379E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B2-4C0E-BBB7-1268D028379E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B2-4C0E-BBB7-1268D028379E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EB2-4C0E-BBB7-1268D028379E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EB2-4C0E-BBB7-1268D028379E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EB2-4C0E-BBB7-1268D028379E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B2-4C0E-BBB7-1268D028379E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EB2-4C0E-BBB7-1268D028379E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EB2-4C0E-BBB7-1268D028379E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EB2-4C0E-BBB7-1268D028379E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EB2-4C0E-BBB7-1268D028379E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EB2-4C0E-BBB7-1268D028379E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EB2-4C0E-BBB7-1268D028379E}"/>
                </c:ext>
              </c:extLst>
            </c:dLbl>
            <c:dLbl>
              <c:idx val="4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EB2-4C0E-BBB7-1268D028379E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EB2-4C0E-BBB7-1268D028379E}"/>
                </c:ext>
              </c:extLst>
            </c:dLbl>
            <c:dLbl>
              <c:idx val="53"/>
              <c:layout>
                <c:manualLayout>
                  <c:x val="7.6575772631455484E-3"/>
                  <c:y val="-5.86046113462678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EB2-4C0E-BBB7-1268D028379E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Foglio1!$A$3:$A$56</c:f>
              <c:strCache>
                <c:ptCount val="5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</c:strCache>
            </c:strRef>
          </c:cat>
          <c:val>
            <c:numRef>
              <c:f>Foglio1!$E$3:$E$56</c:f>
              <c:numCache>
                <c:formatCode>General</c:formatCode>
                <c:ptCount val="54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  <c:pt idx="46" formatCode="_-* #,##0_-;\-* #,##0_-;_-* &quot;-&quot;??_-;_-@_-">
                  <c:v>388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234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133</c:v>
                </c:pt>
                <c:pt idx="51" formatCode="_-* #,##0_-;\-* #,##0_-;_-* &quot;-&quot;??_-;_-@_-">
                  <c:v>114</c:v>
                </c:pt>
                <c:pt idx="52" formatCode="_-* #,##0_-;\-* #,##0_-;_-* &quot;-&quot;??_-;_-@_-">
                  <c:v>184</c:v>
                </c:pt>
                <c:pt idx="53" formatCode="_-* #,##0_-;\-* #,##0_-;_-* &quot;-&quot;??_-;_-@_-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EB2-4C0E-BBB7-1268D0283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al </a:t>
            </a:r>
            <a:r>
              <a:rPr lang="it-IT" b="1" dirty="0" smtClean="0"/>
              <a:t>12</a:t>
            </a:r>
            <a:r>
              <a:rPr lang="it-IT" b="1" dirty="0" smtClean="0"/>
              <a:t> </a:t>
            </a:r>
            <a:r>
              <a:rPr lang="it-IT" b="1" dirty="0" smtClean="0"/>
              <a:t>dicembre 2022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6483401"/>
              </p:ext>
            </p:extLst>
          </p:nvPr>
        </p:nvGraphicFramePr>
        <p:xfrm>
          <a:off x="407631" y="1068346"/>
          <a:ext cx="11404923" cy="5446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 err="1" smtClean="0"/>
              <a:t>penitenzairi</a:t>
            </a:r>
            <a:r>
              <a:rPr lang="it-IT" b="1" dirty="0" smtClean="0"/>
              <a:t>  del Lazio dal 10 gennaio 2022 al </a:t>
            </a:r>
            <a:r>
              <a:rPr lang="it-IT" b="1" dirty="0" smtClean="0"/>
              <a:t>12</a:t>
            </a:r>
            <a:r>
              <a:rPr lang="it-IT" b="1" dirty="0" smtClean="0"/>
              <a:t> </a:t>
            </a:r>
            <a:r>
              <a:rPr lang="it-IT" b="1" dirty="0" smtClean="0"/>
              <a:t>dicembre 2022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353092"/>
              </p:ext>
            </p:extLst>
          </p:nvPr>
        </p:nvGraphicFramePr>
        <p:xfrm>
          <a:off x="173620" y="1075540"/>
          <a:ext cx="11538483" cy="5735842"/>
        </p:xfrm>
        <a:graphic>
          <a:graphicData uri="http://schemas.openxmlformats.org/drawingml/2006/table">
            <a:tbl>
              <a:tblPr/>
              <a:tblGrid>
                <a:gridCol w="821803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49411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405111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95928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29547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43479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25864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96323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25865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25864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08250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19531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36146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36146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523006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422700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36146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36146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447447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4754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72334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704572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528422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528422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528422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528422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528422">
                  <a:extLst>
                    <a:ext uri="{9D8B030D-6E8A-4147-A177-3AD203B41FA5}">
                      <a16:colId xmlns:a16="http://schemas.microsoft.com/office/drawing/2014/main" val="1189424136"/>
                    </a:ext>
                  </a:extLst>
                </a:gridCol>
              </a:tblGrid>
              <a:tr h="576587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31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4851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7044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313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037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712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729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5104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7636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875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30688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76295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557262" y="6294796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di Giustizia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68403"/>
              </p:ext>
            </p:extLst>
          </p:nvPr>
        </p:nvGraphicFramePr>
        <p:xfrm>
          <a:off x="270164" y="509155"/>
          <a:ext cx="11609416" cy="5373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2839</TotalTime>
  <Words>399</Words>
  <Application>Microsoft Office PowerPoint</Application>
  <PresentationFormat>Widescreen</PresentationFormat>
  <Paragraphs>274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324</cp:revision>
  <dcterms:created xsi:type="dcterms:W3CDTF">2021-02-16T11:24:19Z</dcterms:created>
  <dcterms:modified xsi:type="dcterms:W3CDTF">2022-12-12T17:03:39Z</dcterms:modified>
</cp:coreProperties>
</file>