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41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12%20dicem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14 nov'!$I$41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9A6-40DF-8E8F-87C2C47D0AA1}"/>
                </c:ext>
              </c:extLst>
            </c:dLbl>
            <c:dLbl>
              <c:idx val="40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BC2-4901-B7C1-7D02F8BA45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nov'!$J$40:$AX$40</c:f>
              <c:strCache>
                <c:ptCount val="41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40">
                  <c:v>19.12</c:v>
                </c:pt>
              </c:strCache>
            </c:strRef>
          </c:cat>
          <c:val>
            <c:numRef>
              <c:f>'dal 15 gennaio al 14 nov'!$J$41:$AX$41</c:f>
              <c:numCache>
                <c:formatCode>General</c:formatCode>
                <c:ptCount val="41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6-40DF-8E8F-87C2C47D0A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0551264"/>
        <c:axId val="800547104"/>
      </c:barChart>
      <c:catAx>
        <c:axId val="8005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0547104"/>
        <c:crosses val="autoZero"/>
        <c:auto val="1"/>
        <c:lblAlgn val="ctr"/>
        <c:lblOffset val="100"/>
        <c:noMultiLvlLbl val="0"/>
      </c:catAx>
      <c:valAx>
        <c:axId val="800547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055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BE1-4E52-B571-936F34A7EE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Foglio1!$A$3:$A$58</c:f>
              <c:strCache>
                <c:ptCount val="5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  <c:pt idx="54">
                  <c:v>6 dic.</c:v>
                </c:pt>
                <c:pt idx="55">
                  <c:v>13 dic.</c:v>
                </c:pt>
              </c:strCache>
            </c:strRef>
          </c:cat>
          <c:val>
            <c:numRef>
              <c:f>Foglio1!$B$3:$B$58</c:f>
              <c:numCache>
                <c:formatCode>General</c:formatCode>
                <c:ptCount val="56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  <c:pt idx="44" formatCode="_-* #,##0_-;\-* #,##0_-;_-* &quot;-&quot;??_-;_-@_-">
                  <c:v>642</c:v>
                </c:pt>
                <c:pt idx="45" formatCode="_-* #,##0_-;\-* #,##0_-;_-* &quot;-&quot;??_-;_-@_-">
                  <c:v>846</c:v>
                </c:pt>
                <c:pt idx="46" formatCode="_-* #,##0_-;\-* #,##0_-;_-* &quot;-&quot;??_-;_-@_-">
                  <c:v>385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233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130</c:v>
                </c:pt>
                <c:pt idx="51" formatCode="_-* #,##0_-;\-* #,##0_-;_-* &quot;-&quot;??_-;_-@_-">
                  <c:v>109</c:v>
                </c:pt>
                <c:pt idx="52" formatCode="_-* #,##0_-;\-* #,##0_-;_-* &quot;-&quot;??_-;_-@_-">
                  <c:v>183</c:v>
                </c:pt>
                <c:pt idx="53" formatCode="_-* #,##0_-;\-* #,##0_-;_-* &quot;-&quot;??_-;_-@_-">
                  <c:v>160</c:v>
                </c:pt>
                <c:pt idx="54" formatCode="_-* #,##0_-;\-* #,##0_-;_-* &quot;-&quot;??_-;_-@_-">
                  <c:v>195</c:v>
                </c:pt>
                <c:pt idx="55" formatCode="_-* #,##0_-;\-* #,##0_-;_-* &quot;-&quot;??_-;_-@_-">
                  <c:v>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E1-4E52-B571-936F34A7EEA5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Foglio1!$A$3:$A$58</c:f>
              <c:strCache>
                <c:ptCount val="5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  <c:pt idx="54">
                  <c:v>6 dic.</c:v>
                </c:pt>
                <c:pt idx="55">
                  <c:v>13 dic.</c:v>
                </c:pt>
              </c:strCache>
            </c:strRef>
          </c:cat>
          <c:val>
            <c:numRef>
              <c:f>Foglio1!$C$3:$C$58</c:f>
              <c:numCache>
                <c:formatCode>General</c:formatCode>
                <c:ptCount val="56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E1-4E52-B571-936F34A7EEA5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Foglio1!$A$3:$A$58</c:f>
              <c:strCache>
                <c:ptCount val="5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  <c:pt idx="54">
                  <c:v>6 dic.</c:v>
                </c:pt>
                <c:pt idx="55">
                  <c:v>13 dic.</c:v>
                </c:pt>
              </c:strCache>
            </c:strRef>
          </c:cat>
          <c:val>
            <c:numRef>
              <c:f>Foglio1!$D$3:$D$58</c:f>
              <c:numCache>
                <c:formatCode>General</c:formatCode>
                <c:ptCount val="56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3</c:v>
                </c:pt>
                <c:pt idx="47">
                  <c:v>0</c:v>
                </c:pt>
                <c:pt idx="48">
                  <c:v>1</c:v>
                </c:pt>
                <c:pt idx="49">
                  <c:v>0</c:v>
                </c:pt>
                <c:pt idx="50">
                  <c:v>3</c:v>
                </c:pt>
                <c:pt idx="51">
                  <c:v>5</c:v>
                </c:pt>
                <c:pt idx="52">
                  <c:v>1</c:v>
                </c:pt>
                <c:pt idx="53">
                  <c:v>0</c:v>
                </c:pt>
                <c:pt idx="54">
                  <c:v>2</c:v>
                </c:pt>
                <c:pt idx="5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E1-4E52-B571-936F34A7EEA5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E1-4E52-B571-936F34A7EEA5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E1-4E52-B571-936F34A7EEA5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E1-4E52-B571-936F34A7EEA5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E1-4E52-B571-936F34A7EEA5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E1-4E52-B571-936F34A7EEA5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E1-4E52-B571-936F34A7EEA5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E1-4E52-B571-936F34A7EEA5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E1-4E52-B571-936F34A7EEA5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BE1-4E52-B571-936F34A7EEA5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BE1-4E52-B571-936F34A7EEA5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BE1-4E52-B571-936F34A7EEA5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BE1-4E52-B571-936F34A7EEA5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BE1-4E52-B571-936F34A7EEA5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BE1-4E52-B571-936F34A7EEA5}"/>
                </c:ext>
              </c:extLst>
            </c:dLbl>
            <c:dLbl>
              <c:idx val="4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BE1-4E52-B571-936F34A7EEA5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BE1-4E52-B571-936F34A7EEA5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BE1-4E52-B571-936F34A7EEA5}"/>
                </c:ext>
              </c:extLst>
            </c:dLbl>
            <c:dLbl>
              <c:idx val="54"/>
              <c:layout>
                <c:manualLayout>
                  <c:x val="-5.489679402722881E-3"/>
                  <c:y val="-1.1092906864902852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BE1-4E52-B571-936F34A7EEA5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Foglio1!$A$3:$A$58</c:f>
              <c:strCache>
                <c:ptCount val="5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  <c:pt idx="54">
                  <c:v>6 dic.</c:v>
                </c:pt>
                <c:pt idx="55">
                  <c:v>13 dic.</c:v>
                </c:pt>
              </c:strCache>
            </c:strRef>
          </c:cat>
          <c:val>
            <c:numRef>
              <c:f>Foglio1!$E$3:$E$58</c:f>
              <c:numCache>
                <c:formatCode>General</c:formatCode>
                <c:ptCount val="56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  <c:pt idx="44" formatCode="_-* #,##0_-;\-* #,##0_-;_-* &quot;-&quot;??_-;_-@_-">
                  <c:v>643</c:v>
                </c:pt>
                <c:pt idx="45" formatCode="_-* #,##0_-;\-* #,##0_-;_-* &quot;-&quot;??_-;_-@_-">
                  <c:v>847</c:v>
                </c:pt>
                <c:pt idx="46" formatCode="_-* #,##0_-;\-* #,##0_-;_-* &quot;-&quot;??_-;_-@_-">
                  <c:v>388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234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133</c:v>
                </c:pt>
                <c:pt idx="51" formatCode="_-* #,##0_-;\-* #,##0_-;_-* &quot;-&quot;??_-;_-@_-">
                  <c:v>114</c:v>
                </c:pt>
                <c:pt idx="52" formatCode="_-* #,##0_-;\-* #,##0_-;_-* &quot;-&quot;??_-;_-@_-">
                  <c:v>184</c:v>
                </c:pt>
                <c:pt idx="53" formatCode="_-* #,##0_-;\-* #,##0_-;_-* &quot;-&quot;??_-;_-@_-">
                  <c:v>160</c:v>
                </c:pt>
                <c:pt idx="54" formatCode="_-* #,##0_-;\-* #,##0_-;_-* &quot;-&quot;??_-;_-@_-">
                  <c:v>197</c:v>
                </c:pt>
                <c:pt idx="55" formatCode="_-* #,##0_-;\-* #,##0_-;_-* &quot;-&quot;??_-;_-@_-">
                  <c:v>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ABE1-4E52-B571-936F34A7E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19/12/2022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al </a:t>
            </a:r>
            <a:r>
              <a:rPr lang="it-IT" b="1" dirty="0" smtClean="0"/>
              <a:t>19 </a:t>
            </a:r>
            <a:r>
              <a:rPr lang="it-IT" b="1" dirty="0" smtClean="0"/>
              <a:t>dicembre 2022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031778"/>
              </p:ext>
            </p:extLst>
          </p:nvPr>
        </p:nvGraphicFramePr>
        <p:xfrm>
          <a:off x="407631" y="1068346"/>
          <a:ext cx="11404923" cy="5446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 err="1" smtClean="0"/>
              <a:t>penitenzairi</a:t>
            </a:r>
            <a:r>
              <a:rPr lang="it-IT" b="1" dirty="0" smtClean="0"/>
              <a:t>  del Lazio dal 10 gennaio 2022 al </a:t>
            </a:r>
            <a:r>
              <a:rPr lang="it-IT" b="1" dirty="0" smtClean="0"/>
              <a:t>19 </a:t>
            </a:r>
            <a:r>
              <a:rPr lang="it-IT" b="1" dirty="0" smtClean="0"/>
              <a:t>dicembre 2022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793060"/>
              </p:ext>
            </p:extLst>
          </p:nvPr>
        </p:nvGraphicFramePr>
        <p:xfrm>
          <a:off x="578865" y="1075541"/>
          <a:ext cx="11538485" cy="5718296"/>
        </p:xfrm>
        <a:graphic>
          <a:graphicData uri="http://schemas.openxmlformats.org/drawingml/2006/table">
            <a:tbl>
              <a:tblPr/>
              <a:tblGrid>
                <a:gridCol w="785815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16594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87371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78590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15116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28438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78968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11595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11594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294751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05538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21426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21426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500103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404190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21426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21426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427853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3232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56029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673718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505282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505282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505282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505282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505282">
                  <a:extLst>
                    <a:ext uri="{9D8B030D-6E8A-4147-A177-3AD203B41FA5}">
                      <a16:colId xmlns:a16="http://schemas.microsoft.com/office/drawing/2014/main" val="1189424136"/>
                    </a:ext>
                  </a:extLst>
                </a:gridCol>
                <a:gridCol w="505282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</a:tblGrid>
              <a:tr h="55632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8538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3978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7965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068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853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617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7654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387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08930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9124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96100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736143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557262" y="6294796"/>
            <a:ext cx="4175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di Giustizia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4572159"/>
              </p:ext>
            </p:extLst>
          </p:nvPr>
        </p:nvGraphicFramePr>
        <p:xfrm>
          <a:off x="114300" y="975360"/>
          <a:ext cx="11963400" cy="490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413</Words>
  <Application>Microsoft Office PowerPoint</Application>
  <PresentationFormat>Widescreen</PresentationFormat>
  <Paragraphs>285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330</cp:revision>
  <dcterms:created xsi:type="dcterms:W3CDTF">2021-02-16T11:24:19Z</dcterms:created>
  <dcterms:modified xsi:type="dcterms:W3CDTF">2022-12-19T15:04:08Z</dcterms:modified>
</cp:coreProperties>
</file>