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8%20novembre%20prov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706349204885426E-2"/>
          <c:y val="1.7908799368707772E-2"/>
          <c:w val="0.96611147004485309"/>
          <c:h val="0.92213860395409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nov'!$J$40:$AV$40</c:f>
              <c:strCache>
                <c:ptCount val="39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4">
                  <c:v>07.11</c:v>
                </c:pt>
                <c:pt idx="38">
                  <c:v>6.11</c:v>
                </c:pt>
              </c:strCache>
            </c:strRef>
          </c:cat>
          <c:val>
            <c:numRef>
              <c:f>'dal 15 gennaio al 14 nov'!$J$41:$AV$41</c:f>
              <c:numCache>
                <c:formatCode>General</c:formatCode>
                <c:ptCount val="39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C-4760-B5C5-58A7FFF9FD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551264"/>
        <c:axId val="800547104"/>
      </c:barChart>
      <c:catAx>
        <c:axId val="8005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0547104"/>
        <c:crosses val="autoZero"/>
        <c:auto val="1"/>
        <c:lblAlgn val="ctr"/>
        <c:lblOffset val="100"/>
        <c:noMultiLvlLbl val="0"/>
      </c:catAx>
      <c:valAx>
        <c:axId val="80054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05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B2-4C0E-BBB7-1268D0283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Foglio1!$B$3:$B$56</c:f>
              <c:numCache>
                <c:formatCode>General</c:formatCode>
                <c:ptCount val="5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  <c:pt idx="51" formatCode="_-* #,##0_-;\-* #,##0_-;_-* &quot;-&quot;??_-;_-@_-">
                  <c:v>109</c:v>
                </c:pt>
                <c:pt idx="52" formatCode="_-* #,##0_-;\-* #,##0_-;_-* &quot;-&quot;??_-;_-@_-">
                  <c:v>183</c:v>
                </c:pt>
                <c:pt idx="53" formatCode="_-* #,##0_-;\-* #,##0_-;_-* &quot;-&quot;??_-;_-@_-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B2-4C0E-BBB7-1268D028379E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Foglio1!$C$3:$C$56</c:f>
              <c:numCache>
                <c:formatCode>General</c:formatCode>
                <c:ptCount val="5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B2-4C0E-BBB7-1268D028379E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Foglio1!$D$3:$D$56</c:f>
              <c:numCache>
                <c:formatCode>General</c:formatCode>
                <c:ptCount val="5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1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B2-4C0E-BBB7-1268D028379E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B2-4C0E-BBB7-1268D028379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B2-4C0E-BBB7-1268D028379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B2-4C0E-BBB7-1268D028379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B2-4C0E-BBB7-1268D028379E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B2-4C0E-BBB7-1268D028379E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B2-4C0E-BBB7-1268D028379E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B2-4C0E-BBB7-1268D028379E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B2-4C0E-BBB7-1268D028379E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B2-4C0E-BBB7-1268D028379E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EB2-4C0E-BBB7-1268D028379E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B2-4C0E-BBB7-1268D028379E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B2-4C0E-BBB7-1268D028379E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EB2-4C0E-BBB7-1268D028379E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EB2-4C0E-BBB7-1268D028379E}"/>
                </c:ext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EB2-4C0E-BBB7-1268D028379E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EB2-4C0E-BBB7-1268D028379E}"/>
                </c:ext>
              </c:extLst>
            </c:dLbl>
            <c:dLbl>
              <c:idx val="53"/>
              <c:layout>
                <c:manualLayout>
                  <c:x val="7.6575772631455484E-3"/>
                  <c:y val="-5.86046113462678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EB2-4C0E-BBB7-1268D028379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Foglio1!$E$3:$E$56</c:f>
              <c:numCache>
                <c:formatCode>General</c:formatCode>
                <c:ptCount val="5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  <c:pt idx="51" formatCode="_-* #,##0_-;\-* #,##0_-;_-* &quot;-&quot;??_-;_-@_-">
                  <c:v>114</c:v>
                </c:pt>
                <c:pt idx="52" formatCode="_-* #,##0_-;\-* #,##0_-;_-* &quot;-&quot;??_-;_-@_-">
                  <c:v>184</c:v>
                </c:pt>
                <c:pt idx="53" formatCode="_-* #,##0_-;\-* #,##0_-;_-* &quot;-&quot;??_-;_-@_-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EB2-4C0E-BBB7-1268D0283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al </a:t>
            </a:r>
            <a:r>
              <a:rPr lang="it-IT" b="1" dirty="0"/>
              <a:t>5</a:t>
            </a:r>
            <a:r>
              <a:rPr lang="it-IT" b="1" dirty="0" smtClean="0"/>
              <a:t> dicembre 2022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245407"/>
              </p:ext>
            </p:extLst>
          </p:nvPr>
        </p:nvGraphicFramePr>
        <p:xfrm>
          <a:off x="280554" y="1061049"/>
          <a:ext cx="11531999" cy="535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 err="1" smtClean="0"/>
              <a:t>penitenzairi</a:t>
            </a:r>
            <a:r>
              <a:rPr lang="it-IT" b="1" dirty="0" smtClean="0"/>
              <a:t>  del Lazio dal 10 gennaio 2022 al </a:t>
            </a:r>
            <a:r>
              <a:rPr lang="it-IT" b="1" dirty="0"/>
              <a:t>5</a:t>
            </a:r>
            <a:r>
              <a:rPr lang="it-IT" b="1" dirty="0" smtClean="0"/>
              <a:t> dicembre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41553"/>
              </p:ext>
            </p:extLst>
          </p:nvPr>
        </p:nvGraphicFramePr>
        <p:xfrm>
          <a:off x="424311" y="1075540"/>
          <a:ext cx="11287792" cy="5698510"/>
        </p:xfrm>
        <a:graphic>
          <a:graphicData uri="http://schemas.openxmlformats.org/drawingml/2006/table">
            <a:tbl>
              <a:tblPr/>
              <a:tblGrid>
                <a:gridCol w="67222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3862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15330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05915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37860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52143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3408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06320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3408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34084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16026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27592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4462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4462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536199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33362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4462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4462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58734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5631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81726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722345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41751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541751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541751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541751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</a:tblGrid>
              <a:tr h="57658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485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7044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313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0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712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29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510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636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5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0688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6295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57262" y="6294796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8403"/>
              </p:ext>
            </p:extLst>
          </p:nvPr>
        </p:nvGraphicFramePr>
        <p:xfrm>
          <a:off x="270164" y="509155"/>
          <a:ext cx="11609416" cy="537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385</Words>
  <Application>Microsoft Office PowerPoint</Application>
  <PresentationFormat>Widescreen</PresentationFormat>
  <Paragraphs>263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317</cp:revision>
  <dcterms:created xsi:type="dcterms:W3CDTF">2021-02-16T11:24:19Z</dcterms:created>
  <dcterms:modified xsi:type="dcterms:W3CDTF">2022-12-06T07:12:34Z</dcterms:modified>
</cp:coreProperties>
</file>