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8" r:id="rId2"/>
    <p:sldId id="259" r:id="rId3"/>
    <p:sldId id="260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8B0D"/>
    <a:srgbClr val="F98C07"/>
    <a:srgbClr val="F30D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93" autoAdjust="0"/>
    <p:restoredTop sz="88329" autoAdjust="0"/>
  </p:normalViewPr>
  <p:slideViewPr>
    <p:cSldViewPr snapToGrid="0">
      <p:cViewPr varScale="1">
        <p:scale>
          <a:sx n="74" d="100"/>
          <a:sy n="74" d="100"/>
        </p:scale>
        <p:origin x="1181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aggiornamento%20%20%2028%20novembre%20prova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covid%20italia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3706349204885426E-2"/>
          <c:y val="1.7908799368707772E-2"/>
          <c:w val="0.96611147004485309"/>
          <c:h val="0.9221386039540936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'dal 15 gennaio al 14 nov'!$I$41</c:f>
              <c:strCache>
                <c:ptCount val="1"/>
                <c:pt idx="0">
                  <c:v>totale positivi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'dal 15 gennaio al 14 nov'!$J$40:$AV$40</c:f>
              <c:strCache>
                <c:ptCount val="39"/>
                <c:pt idx="0">
                  <c:v>10.01</c:v>
                </c:pt>
                <c:pt idx="3">
                  <c:v>31.01</c:v>
                </c:pt>
                <c:pt idx="9">
                  <c:v>13.03</c:v>
                </c:pt>
                <c:pt idx="14">
                  <c:v>26.04</c:v>
                </c:pt>
                <c:pt idx="21">
                  <c:v>20.06</c:v>
                </c:pt>
                <c:pt idx="25">
                  <c:v>18.07</c:v>
                </c:pt>
                <c:pt idx="29">
                  <c:v>19.09</c:v>
                </c:pt>
                <c:pt idx="31">
                  <c:v>17.10</c:v>
                </c:pt>
                <c:pt idx="34">
                  <c:v>07.11</c:v>
                </c:pt>
                <c:pt idx="38">
                  <c:v>6.11</c:v>
                </c:pt>
              </c:strCache>
            </c:strRef>
          </c:cat>
          <c:val>
            <c:numRef>
              <c:f>'dal 15 gennaio al 14 nov'!$J$41:$AV$41</c:f>
              <c:numCache>
                <c:formatCode>General</c:formatCode>
                <c:ptCount val="39"/>
                <c:pt idx="0">
                  <c:v>16</c:v>
                </c:pt>
                <c:pt idx="1">
                  <c:v>35</c:v>
                </c:pt>
                <c:pt idx="2">
                  <c:v>124</c:v>
                </c:pt>
                <c:pt idx="3">
                  <c:v>329</c:v>
                </c:pt>
                <c:pt idx="4">
                  <c:v>251</c:v>
                </c:pt>
                <c:pt idx="5">
                  <c:v>182</c:v>
                </c:pt>
                <c:pt idx="6">
                  <c:v>195</c:v>
                </c:pt>
                <c:pt idx="7">
                  <c:v>134</c:v>
                </c:pt>
                <c:pt idx="8">
                  <c:v>216</c:v>
                </c:pt>
                <c:pt idx="9">
                  <c:v>378</c:v>
                </c:pt>
                <c:pt idx="10">
                  <c:v>253</c:v>
                </c:pt>
                <c:pt idx="11">
                  <c:v>208</c:v>
                </c:pt>
                <c:pt idx="12">
                  <c:v>196</c:v>
                </c:pt>
                <c:pt idx="13">
                  <c:v>265</c:v>
                </c:pt>
                <c:pt idx="14">
                  <c:v>315</c:v>
                </c:pt>
                <c:pt idx="15">
                  <c:v>159</c:v>
                </c:pt>
                <c:pt idx="16">
                  <c:v>45</c:v>
                </c:pt>
                <c:pt idx="17">
                  <c:v>28</c:v>
                </c:pt>
                <c:pt idx="18">
                  <c:v>17</c:v>
                </c:pt>
                <c:pt idx="19">
                  <c:v>8</c:v>
                </c:pt>
                <c:pt idx="20">
                  <c:v>9</c:v>
                </c:pt>
                <c:pt idx="21">
                  <c:v>10</c:v>
                </c:pt>
                <c:pt idx="22">
                  <c:v>7</c:v>
                </c:pt>
                <c:pt idx="23">
                  <c:v>23</c:v>
                </c:pt>
                <c:pt idx="24">
                  <c:v>46</c:v>
                </c:pt>
                <c:pt idx="25">
                  <c:v>164</c:v>
                </c:pt>
                <c:pt idx="26">
                  <c:v>90</c:v>
                </c:pt>
                <c:pt idx="27">
                  <c:v>0</c:v>
                </c:pt>
                <c:pt idx="28">
                  <c:v>0</c:v>
                </c:pt>
                <c:pt idx="29">
                  <c:v>3</c:v>
                </c:pt>
                <c:pt idx="30">
                  <c:v>16</c:v>
                </c:pt>
                <c:pt idx="31">
                  <c:v>13</c:v>
                </c:pt>
                <c:pt idx="32">
                  <c:v>18</c:v>
                </c:pt>
                <c:pt idx="33">
                  <c:v>20</c:v>
                </c:pt>
                <c:pt idx="34">
                  <c:v>22</c:v>
                </c:pt>
                <c:pt idx="35">
                  <c:v>34</c:v>
                </c:pt>
                <c:pt idx="36">
                  <c:v>57</c:v>
                </c:pt>
                <c:pt idx="37">
                  <c:v>21</c:v>
                </c:pt>
                <c:pt idx="38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AAC-4760-B5C5-58A7FFF9FDD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800551264"/>
        <c:axId val="800547104"/>
      </c:barChart>
      <c:catAx>
        <c:axId val="800551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800547104"/>
        <c:crosses val="autoZero"/>
        <c:auto val="1"/>
        <c:lblAlgn val="ctr"/>
        <c:lblOffset val="100"/>
        <c:noMultiLvlLbl val="0"/>
      </c:catAx>
      <c:valAx>
        <c:axId val="80054710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8005512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cap="none" spc="2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r>
              <a:rPr lang="it-IT">
                <a:solidFill>
                  <a:schemeClr val="lt1"/>
                </a:solidFill>
                <a:latin typeface="+mn-lt"/>
                <a:ea typeface="+mn-ea"/>
                <a:cs typeface="+mn-cs"/>
              </a:rPr>
              <a:t>Persone detenute positive al Covid-19 in Italia</a:t>
            </a:r>
            <a:endParaRPr lang="it-IT">
              <a:solidFill>
                <a:sysClr val="windowText" lastClr="000000"/>
              </a:solidFill>
            </a:endParaRPr>
          </a:p>
        </c:rich>
      </c:tx>
      <c:layout/>
      <c:overlay val="0"/>
      <c:spPr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accent3">
              <a:shade val="50000"/>
            </a:schemeClr>
          </a:solidFill>
          <a:prstDash val="solid"/>
          <a:miter lim="800000"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cap="none" spc="20" baseline="0">
              <a:solidFill>
                <a:schemeClr val="lt1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Foglio1!$B$2</c:f>
              <c:strCache>
                <c:ptCount val="1"/>
                <c:pt idx="0">
                  <c:v>Asintomatici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110000"/>
                    <a:satMod val="105000"/>
                    <a:tint val="67000"/>
                  </a:schemeClr>
                </a:gs>
                <a:gs pos="50000">
                  <a:schemeClr val="accent1">
                    <a:lumMod val="105000"/>
                    <a:satMod val="103000"/>
                    <a:tint val="73000"/>
                  </a:schemeClr>
                </a:gs>
                <a:gs pos="100000">
                  <a:schemeClr val="accent1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</c:spPr>
          <c:invertIfNegative val="0"/>
          <c:dLbls>
            <c:dLbl>
              <c:idx val="39"/>
              <c:layout>
                <c:manualLayout>
                  <c:x val="-3.2938076416337285E-3"/>
                  <c:y val="-3.5172845242170812E-2"/>
                </c:manualLayout>
              </c:layout>
              <c:spPr>
                <a:solidFill>
                  <a:schemeClr val="lt1"/>
                </a:solidFill>
                <a:ln w="12700" cap="flat" cmpd="sng" algn="ctr">
                  <a:solidFill>
                    <a:schemeClr val="dk1"/>
                  </a:solidFill>
                  <a:prstDash val="solid"/>
                  <a:miter lim="800000"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AEB2-4C0E-BBB7-1268D02837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Foglio1!$A$3:$A$56</c:f>
              <c:strCache>
                <c:ptCount val="54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  <c:pt idx="27">
                  <c:v> 7 mar.</c:v>
                </c:pt>
                <c:pt idx="28">
                  <c:v>21 mar.</c:v>
                </c:pt>
                <c:pt idx="29">
                  <c:v>29 mar.</c:v>
                </c:pt>
                <c:pt idx="30">
                  <c:v>5 apr.</c:v>
                </c:pt>
                <c:pt idx="31">
                  <c:v>12 apr.</c:v>
                </c:pt>
                <c:pt idx="32">
                  <c:v>19 apr.</c:v>
                </c:pt>
                <c:pt idx="33">
                  <c:v>26 apr.</c:v>
                </c:pt>
                <c:pt idx="34">
                  <c:v>3 mag.</c:v>
                </c:pt>
                <c:pt idx="35">
                  <c:v>10 mag.</c:v>
                </c:pt>
                <c:pt idx="36">
                  <c:v>16 mag.</c:v>
                </c:pt>
                <c:pt idx="37">
                  <c:v>24 mag.</c:v>
                </c:pt>
                <c:pt idx="38">
                  <c:v>31 mag.</c:v>
                </c:pt>
                <c:pt idx="39">
                  <c:v>7 giugno</c:v>
                </c:pt>
                <c:pt idx="40">
                  <c:v>14 giugno</c:v>
                </c:pt>
                <c:pt idx="41">
                  <c:v>21 giugno</c:v>
                </c:pt>
                <c:pt idx="42">
                  <c:v>28 giugno</c:v>
                </c:pt>
                <c:pt idx="43">
                  <c:v>4 luglio</c:v>
                </c:pt>
                <c:pt idx="44">
                  <c:v>11 lug.</c:v>
                </c:pt>
                <c:pt idx="45">
                  <c:v>18 lug.</c:v>
                </c:pt>
                <c:pt idx="46">
                  <c:v>16 ott.</c:v>
                </c:pt>
                <c:pt idx="47">
                  <c:v>20 set.</c:v>
                </c:pt>
                <c:pt idx="48">
                  <c:v>18 ott.</c:v>
                </c:pt>
                <c:pt idx="49">
                  <c:v>31 ott.</c:v>
                </c:pt>
                <c:pt idx="50">
                  <c:v>7 nov.</c:v>
                </c:pt>
                <c:pt idx="51">
                  <c:v>15 nov.</c:v>
                </c:pt>
                <c:pt idx="52">
                  <c:v>21 nov.</c:v>
                </c:pt>
                <c:pt idx="53">
                  <c:v>29 nov.</c:v>
                </c:pt>
              </c:strCache>
            </c:strRef>
          </c:cat>
          <c:val>
            <c:numRef>
              <c:f>Foglio1!$B$3:$B$56</c:f>
              <c:numCache>
                <c:formatCode>General</c:formatCode>
                <c:ptCount val="54"/>
                <c:pt idx="0">
                  <c:v>75</c:v>
                </c:pt>
                <c:pt idx="1">
                  <c:v>66</c:v>
                </c:pt>
                <c:pt idx="2">
                  <c:v>71</c:v>
                </c:pt>
                <c:pt idx="3">
                  <c:v>76</c:v>
                </c:pt>
                <c:pt idx="4">
                  <c:v>100</c:v>
                </c:pt>
                <c:pt idx="5">
                  <c:v>93</c:v>
                </c:pt>
                <c:pt idx="6">
                  <c:v>100</c:v>
                </c:pt>
                <c:pt idx="7">
                  <c:v>90</c:v>
                </c:pt>
                <c:pt idx="8">
                  <c:v>71</c:v>
                </c:pt>
                <c:pt idx="9">
                  <c:v>74</c:v>
                </c:pt>
                <c:pt idx="10">
                  <c:v>81</c:v>
                </c:pt>
                <c:pt idx="11">
                  <c:v>98</c:v>
                </c:pt>
                <c:pt idx="12">
                  <c:v>146</c:v>
                </c:pt>
                <c:pt idx="13">
                  <c:v>158</c:v>
                </c:pt>
                <c:pt idx="14">
                  <c:v>193</c:v>
                </c:pt>
                <c:pt idx="15">
                  <c:v>236</c:v>
                </c:pt>
                <c:pt idx="16">
                  <c:v>339</c:v>
                </c:pt>
                <c:pt idx="17">
                  <c:v>501</c:v>
                </c:pt>
                <c:pt idx="18">
                  <c:v>786</c:v>
                </c:pt>
                <c:pt idx="19" formatCode="_-* #,##0_-;\-* #,##0_-;_-* &quot;-&quot;??_-;_-@_-">
                  <c:v>1511</c:v>
                </c:pt>
                <c:pt idx="20" formatCode="_-* #,##0_-;\-* #,##0_-;_-* &quot;-&quot;??_-;_-@_-">
                  <c:v>2586</c:v>
                </c:pt>
                <c:pt idx="21" formatCode="_-* #,##0_-;\-* #,##0_-;_-* &quot;-&quot;??_-;_-@_-">
                  <c:v>3448</c:v>
                </c:pt>
                <c:pt idx="22" formatCode="_-* #,##0_-;\-* #,##0_-;_-* &quot;-&quot;??_-;_-@_-">
                  <c:v>3859</c:v>
                </c:pt>
                <c:pt idx="23" formatCode="_-* #,##0_-;\-* #,##0_-;_-* &quot;-&quot;??_-;_-@_-">
                  <c:v>2953</c:v>
                </c:pt>
                <c:pt idx="24" formatCode="_-* #,##0_-;\-* #,##0_-;_-* &quot;-&quot;??_-;_-@_-">
                  <c:v>2181</c:v>
                </c:pt>
                <c:pt idx="25" formatCode="_-* #,##0_-;\-* #,##0_-;_-* &quot;-&quot;??_-;_-@_-">
                  <c:v>1510</c:v>
                </c:pt>
                <c:pt idx="26" formatCode="_-* #,##0_-;\-* #,##0_-;_-* &quot;-&quot;??_-;_-@_-">
                  <c:v>1138</c:v>
                </c:pt>
                <c:pt idx="27" formatCode="_-* #,##0_-;\-* #,##0_-;_-* &quot;-&quot;??_-;_-@_-">
                  <c:v>1040</c:v>
                </c:pt>
                <c:pt idx="28" formatCode="_-* #,##0_-;\-* #,##0_-;_-* &quot;-&quot;??_-;_-@_-">
                  <c:v>1322</c:v>
                </c:pt>
                <c:pt idx="29" formatCode="_-* #,##0_-;\-* #,##0_-;_-* &quot;-&quot;??_-;_-@_-">
                  <c:v>1199</c:v>
                </c:pt>
                <c:pt idx="30" formatCode="_-* #,##0_-;\-* #,##0_-;_-* &quot;-&quot;??_-;_-@_-">
                  <c:v>1232</c:v>
                </c:pt>
                <c:pt idx="31" formatCode="_-* #,##0_-;\-* #,##0_-;_-* &quot;-&quot;??_-;_-@_-">
                  <c:v>1078</c:v>
                </c:pt>
                <c:pt idx="32" formatCode="_-* #,##0_-;\-* #,##0_-;_-* &quot;-&quot;??_-;_-@_-">
                  <c:v>1068</c:v>
                </c:pt>
                <c:pt idx="33" formatCode="_-* #,##0_-;\-* #,##0_-;_-* &quot;-&quot;??_-;_-@_-">
                  <c:v>1208</c:v>
                </c:pt>
                <c:pt idx="34" formatCode="_-* #,##0_-;\-* #,##0_-;_-* &quot;-&quot;??_-;_-@_-">
                  <c:v>1020</c:v>
                </c:pt>
                <c:pt idx="35" formatCode="_-* #,##0_-;\-* #,##0_-;_-* &quot;-&quot;??_-;_-@_-">
                  <c:v>707</c:v>
                </c:pt>
                <c:pt idx="36" formatCode="_-* #,##0_-;\-* #,##0_-;_-* &quot;-&quot;??_-;_-@_-">
                  <c:v>417</c:v>
                </c:pt>
                <c:pt idx="37" formatCode="_-* #,##0_-;\-* #,##0_-;_-* &quot;-&quot;??_-;_-@_-">
                  <c:v>300</c:v>
                </c:pt>
                <c:pt idx="38" formatCode="_-* #,##0_-;\-* #,##0_-;_-* &quot;-&quot;??_-;_-@_-">
                  <c:v>254</c:v>
                </c:pt>
                <c:pt idx="39" formatCode="_-* #,##0_-;\-* #,##0_-;_-* &quot;-&quot;??_-;_-@_-">
                  <c:v>164</c:v>
                </c:pt>
                <c:pt idx="40" formatCode="_-* #,##0_-;\-* #,##0_-;_-* &quot;-&quot;??_-;_-@_-">
                  <c:v>130</c:v>
                </c:pt>
                <c:pt idx="41" formatCode="_-* #,##0_-;\-* #,##0_-;_-* &quot;-&quot;??_-;_-@_-">
                  <c:v>177</c:v>
                </c:pt>
                <c:pt idx="42" formatCode="_-* #,##0_-;\-* #,##0_-;_-* &quot;-&quot;??_-;_-@_-">
                  <c:v>158</c:v>
                </c:pt>
                <c:pt idx="43" formatCode="_-* #,##0_-;\-* #,##0_-;_-* &quot;-&quot;??_-;_-@_-">
                  <c:v>158</c:v>
                </c:pt>
                <c:pt idx="44" formatCode="_-* #,##0_-;\-* #,##0_-;_-* &quot;-&quot;??_-;_-@_-">
                  <c:v>642</c:v>
                </c:pt>
                <c:pt idx="45" formatCode="_-* #,##0_-;\-* #,##0_-;_-* &quot;-&quot;??_-;_-@_-">
                  <c:v>846</c:v>
                </c:pt>
                <c:pt idx="46" formatCode="_-* #,##0_-;\-* #,##0_-;_-* &quot;-&quot;??_-;_-@_-">
                  <c:v>385</c:v>
                </c:pt>
                <c:pt idx="47" formatCode="_-* #,##0_-;\-* #,##0_-;_-* &quot;-&quot;??_-;_-@_-">
                  <c:v>100</c:v>
                </c:pt>
                <c:pt idx="48" formatCode="_-* #,##0_-;\-* #,##0_-;_-* &quot;-&quot;??_-;_-@_-">
                  <c:v>233</c:v>
                </c:pt>
                <c:pt idx="49" formatCode="_-* #,##0_-;\-* #,##0_-;_-* &quot;-&quot;??_-;_-@_-">
                  <c:v>137</c:v>
                </c:pt>
                <c:pt idx="50" formatCode="_-* #,##0_-;\-* #,##0_-;_-* &quot;-&quot;??_-;_-@_-">
                  <c:v>130</c:v>
                </c:pt>
                <c:pt idx="51" formatCode="_-* #,##0_-;\-* #,##0_-;_-* &quot;-&quot;??_-;_-@_-">
                  <c:v>109</c:v>
                </c:pt>
                <c:pt idx="52" formatCode="_-* #,##0_-;\-* #,##0_-;_-* &quot;-&quot;??_-;_-@_-">
                  <c:v>183</c:v>
                </c:pt>
                <c:pt idx="53" formatCode="_-* #,##0_-;\-* #,##0_-;_-* &quot;-&quot;??_-;_-@_-">
                  <c:v>160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EB2-4C0E-BBB7-1268D028379E}"/>
            </c:ext>
          </c:extLst>
        </c:ser>
        <c:ser>
          <c:idx val="1"/>
          <c:order val="1"/>
          <c:tx>
            <c:strRef>
              <c:f>Foglio1!$C$2</c:f>
              <c:strCache>
                <c:ptCount val="1"/>
                <c:pt idx="0">
                  <c:v>Sintomatici all'interno degli IIPP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lumMod val="110000"/>
                    <a:satMod val="105000"/>
                    <a:tint val="67000"/>
                  </a:schemeClr>
                </a:gs>
                <a:gs pos="50000">
                  <a:schemeClr val="accent2">
                    <a:lumMod val="105000"/>
                    <a:satMod val="103000"/>
                    <a:tint val="73000"/>
                  </a:schemeClr>
                </a:gs>
                <a:gs pos="100000">
                  <a:schemeClr val="accent2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2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Foglio1!$A$3:$A$56</c:f>
              <c:strCache>
                <c:ptCount val="54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  <c:pt idx="27">
                  <c:v> 7 mar.</c:v>
                </c:pt>
                <c:pt idx="28">
                  <c:v>21 mar.</c:v>
                </c:pt>
                <c:pt idx="29">
                  <c:v>29 mar.</c:v>
                </c:pt>
                <c:pt idx="30">
                  <c:v>5 apr.</c:v>
                </c:pt>
                <c:pt idx="31">
                  <c:v>12 apr.</c:v>
                </c:pt>
                <c:pt idx="32">
                  <c:v>19 apr.</c:v>
                </c:pt>
                <c:pt idx="33">
                  <c:v>26 apr.</c:v>
                </c:pt>
                <c:pt idx="34">
                  <c:v>3 mag.</c:v>
                </c:pt>
                <c:pt idx="35">
                  <c:v>10 mag.</c:v>
                </c:pt>
                <c:pt idx="36">
                  <c:v>16 mag.</c:v>
                </c:pt>
                <c:pt idx="37">
                  <c:v>24 mag.</c:v>
                </c:pt>
                <c:pt idx="38">
                  <c:v>31 mag.</c:v>
                </c:pt>
                <c:pt idx="39">
                  <c:v>7 giugno</c:v>
                </c:pt>
                <c:pt idx="40">
                  <c:v>14 giugno</c:v>
                </c:pt>
                <c:pt idx="41">
                  <c:v>21 giugno</c:v>
                </c:pt>
                <c:pt idx="42">
                  <c:v>28 giugno</c:v>
                </c:pt>
                <c:pt idx="43">
                  <c:v>4 luglio</c:v>
                </c:pt>
                <c:pt idx="44">
                  <c:v>11 lug.</c:v>
                </c:pt>
                <c:pt idx="45">
                  <c:v>18 lug.</c:v>
                </c:pt>
                <c:pt idx="46">
                  <c:v>16 ott.</c:v>
                </c:pt>
                <c:pt idx="47">
                  <c:v>20 set.</c:v>
                </c:pt>
                <c:pt idx="48">
                  <c:v>18 ott.</c:v>
                </c:pt>
                <c:pt idx="49">
                  <c:v>31 ott.</c:v>
                </c:pt>
                <c:pt idx="50">
                  <c:v>7 nov.</c:v>
                </c:pt>
                <c:pt idx="51">
                  <c:v>15 nov.</c:v>
                </c:pt>
                <c:pt idx="52">
                  <c:v>21 nov.</c:v>
                </c:pt>
                <c:pt idx="53">
                  <c:v>29 nov.</c:v>
                </c:pt>
              </c:strCache>
            </c:strRef>
          </c:cat>
          <c:val>
            <c:numRef>
              <c:f>Foglio1!$C$3:$C$56</c:f>
              <c:numCache>
                <c:formatCode>General</c:formatCode>
                <c:ptCount val="54"/>
                <c:pt idx="0">
                  <c:v>3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5</c:v>
                </c:pt>
                <c:pt idx="5">
                  <c:v>4</c:v>
                </c:pt>
                <c:pt idx="6">
                  <c:v>4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  <c:pt idx="11">
                  <c:v>3</c:v>
                </c:pt>
                <c:pt idx="12">
                  <c:v>2</c:v>
                </c:pt>
                <c:pt idx="13">
                  <c:v>2</c:v>
                </c:pt>
                <c:pt idx="14">
                  <c:v>2</c:v>
                </c:pt>
                <c:pt idx="15">
                  <c:v>2</c:v>
                </c:pt>
                <c:pt idx="16">
                  <c:v>2</c:v>
                </c:pt>
                <c:pt idx="17">
                  <c:v>3</c:v>
                </c:pt>
                <c:pt idx="18">
                  <c:v>12</c:v>
                </c:pt>
                <c:pt idx="19">
                  <c:v>20</c:v>
                </c:pt>
                <c:pt idx="20">
                  <c:v>25</c:v>
                </c:pt>
                <c:pt idx="21">
                  <c:v>22</c:v>
                </c:pt>
                <c:pt idx="22">
                  <c:v>12</c:v>
                </c:pt>
                <c:pt idx="23">
                  <c:v>9</c:v>
                </c:pt>
                <c:pt idx="24">
                  <c:v>5</c:v>
                </c:pt>
                <c:pt idx="25">
                  <c:v>3</c:v>
                </c:pt>
                <c:pt idx="26">
                  <c:v>3</c:v>
                </c:pt>
                <c:pt idx="27">
                  <c:v>4</c:v>
                </c:pt>
                <c:pt idx="28">
                  <c:v>6</c:v>
                </c:pt>
                <c:pt idx="29">
                  <c:v>5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3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EB2-4C0E-BBB7-1268D028379E}"/>
            </c:ext>
          </c:extLst>
        </c:ser>
        <c:ser>
          <c:idx val="2"/>
          <c:order val="2"/>
          <c:tx>
            <c:strRef>
              <c:f>Foglio1!$D$2</c:f>
              <c:strCache>
                <c:ptCount val="1"/>
                <c:pt idx="0">
                  <c:v>Ricoverati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lumMod val="110000"/>
                    <a:satMod val="105000"/>
                    <a:tint val="67000"/>
                  </a:schemeClr>
                </a:gs>
                <a:gs pos="50000">
                  <a:schemeClr val="accent3">
                    <a:lumMod val="105000"/>
                    <a:satMod val="103000"/>
                    <a:tint val="73000"/>
                  </a:schemeClr>
                </a:gs>
                <a:gs pos="100000">
                  <a:schemeClr val="accent3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3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Foglio1!$A$3:$A$56</c:f>
              <c:strCache>
                <c:ptCount val="54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  <c:pt idx="27">
                  <c:v> 7 mar.</c:v>
                </c:pt>
                <c:pt idx="28">
                  <c:v>21 mar.</c:v>
                </c:pt>
                <c:pt idx="29">
                  <c:v>29 mar.</c:v>
                </c:pt>
                <c:pt idx="30">
                  <c:v>5 apr.</c:v>
                </c:pt>
                <c:pt idx="31">
                  <c:v>12 apr.</c:v>
                </c:pt>
                <c:pt idx="32">
                  <c:v>19 apr.</c:v>
                </c:pt>
                <c:pt idx="33">
                  <c:v>26 apr.</c:v>
                </c:pt>
                <c:pt idx="34">
                  <c:v>3 mag.</c:v>
                </c:pt>
                <c:pt idx="35">
                  <c:v>10 mag.</c:v>
                </c:pt>
                <c:pt idx="36">
                  <c:v>16 mag.</c:v>
                </c:pt>
                <c:pt idx="37">
                  <c:v>24 mag.</c:v>
                </c:pt>
                <c:pt idx="38">
                  <c:v>31 mag.</c:v>
                </c:pt>
                <c:pt idx="39">
                  <c:v>7 giugno</c:v>
                </c:pt>
                <c:pt idx="40">
                  <c:v>14 giugno</c:v>
                </c:pt>
                <c:pt idx="41">
                  <c:v>21 giugno</c:v>
                </c:pt>
                <c:pt idx="42">
                  <c:v>28 giugno</c:v>
                </c:pt>
                <c:pt idx="43">
                  <c:v>4 luglio</c:v>
                </c:pt>
                <c:pt idx="44">
                  <c:v>11 lug.</c:v>
                </c:pt>
                <c:pt idx="45">
                  <c:v>18 lug.</c:v>
                </c:pt>
                <c:pt idx="46">
                  <c:v>16 ott.</c:v>
                </c:pt>
                <c:pt idx="47">
                  <c:v>20 set.</c:v>
                </c:pt>
                <c:pt idx="48">
                  <c:v>18 ott.</c:v>
                </c:pt>
                <c:pt idx="49">
                  <c:v>31 ott.</c:v>
                </c:pt>
                <c:pt idx="50">
                  <c:v>7 nov.</c:v>
                </c:pt>
                <c:pt idx="51">
                  <c:v>15 nov.</c:v>
                </c:pt>
                <c:pt idx="52">
                  <c:v>21 nov.</c:v>
                </c:pt>
                <c:pt idx="53">
                  <c:v>29 nov.</c:v>
                </c:pt>
              </c:strCache>
            </c:strRef>
          </c:cat>
          <c:val>
            <c:numRef>
              <c:f>Foglio1!$D$3:$D$56</c:f>
              <c:numCache>
                <c:formatCode>General</c:formatCode>
                <c:ptCount val="54"/>
                <c:pt idx="0">
                  <c:v>2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2</c:v>
                </c:pt>
                <c:pt idx="14">
                  <c:v>1</c:v>
                </c:pt>
                <c:pt idx="15">
                  <c:v>1</c:v>
                </c:pt>
                <c:pt idx="16">
                  <c:v>3</c:v>
                </c:pt>
                <c:pt idx="17">
                  <c:v>6</c:v>
                </c:pt>
                <c:pt idx="18">
                  <c:v>6</c:v>
                </c:pt>
                <c:pt idx="19">
                  <c:v>11</c:v>
                </c:pt>
                <c:pt idx="20">
                  <c:v>14</c:v>
                </c:pt>
                <c:pt idx="21">
                  <c:v>17</c:v>
                </c:pt>
                <c:pt idx="22">
                  <c:v>24</c:v>
                </c:pt>
                <c:pt idx="23">
                  <c:v>25</c:v>
                </c:pt>
                <c:pt idx="24">
                  <c:v>23</c:v>
                </c:pt>
                <c:pt idx="25">
                  <c:v>16</c:v>
                </c:pt>
                <c:pt idx="26">
                  <c:v>19</c:v>
                </c:pt>
                <c:pt idx="27">
                  <c:v>18</c:v>
                </c:pt>
                <c:pt idx="28">
                  <c:v>13</c:v>
                </c:pt>
                <c:pt idx="29">
                  <c:v>4</c:v>
                </c:pt>
                <c:pt idx="30">
                  <c:v>2</c:v>
                </c:pt>
                <c:pt idx="31">
                  <c:v>2</c:v>
                </c:pt>
                <c:pt idx="32">
                  <c:v>1</c:v>
                </c:pt>
                <c:pt idx="33">
                  <c:v>2</c:v>
                </c:pt>
                <c:pt idx="34">
                  <c:v>2</c:v>
                </c:pt>
                <c:pt idx="35">
                  <c:v>3</c:v>
                </c:pt>
                <c:pt idx="36">
                  <c:v>3</c:v>
                </c:pt>
                <c:pt idx="37">
                  <c:v>2</c:v>
                </c:pt>
                <c:pt idx="38">
                  <c:v>2</c:v>
                </c:pt>
                <c:pt idx="39">
                  <c:v>0</c:v>
                </c:pt>
                <c:pt idx="40">
                  <c:v>0</c:v>
                </c:pt>
                <c:pt idx="41">
                  <c:v>1</c:v>
                </c:pt>
                <c:pt idx="42">
                  <c:v>1</c:v>
                </c:pt>
                <c:pt idx="43">
                  <c:v>1</c:v>
                </c:pt>
                <c:pt idx="44">
                  <c:v>1</c:v>
                </c:pt>
                <c:pt idx="45">
                  <c:v>1</c:v>
                </c:pt>
                <c:pt idx="46">
                  <c:v>3</c:v>
                </c:pt>
                <c:pt idx="47">
                  <c:v>0</c:v>
                </c:pt>
                <c:pt idx="48">
                  <c:v>1</c:v>
                </c:pt>
                <c:pt idx="49">
                  <c:v>0</c:v>
                </c:pt>
                <c:pt idx="50">
                  <c:v>3</c:v>
                </c:pt>
                <c:pt idx="51">
                  <c:v>5</c:v>
                </c:pt>
                <c:pt idx="52">
                  <c:v>1</c:v>
                </c:pt>
                <c:pt idx="5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EB2-4C0E-BBB7-1268D028379E}"/>
            </c:ext>
          </c:extLst>
        </c:ser>
        <c:ser>
          <c:idx val="3"/>
          <c:order val="3"/>
          <c:tx>
            <c:strRef>
              <c:f>Foglio1!$E$2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 w="9525" cap="flat" cmpd="sng" algn="ctr">
              <a:noFill/>
              <a:round/>
            </a:ln>
            <a:effectLst/>
          </c:spPr>
          <c:invertIfNegative val="0"/>
          <c:dLbls>
            <c:dLbl>
              <c:idx val="2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EB2-4C0E-BBB7-1268D028379E}"/>
                </c:ext>
              </c:extLst>
            </c:dLbl>
            <c:dLbl>
              <c:idx val="2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EB2-4C0E-BBB7-1268D028379E}"/>
                </c:ext>
              </c:extLst>
            </c:dLbl>
            <c:dLbl>
              <c:idx val="2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EB2-4C0E-BBB7-1268D028379E}"/>
                </c:ext>
              </c:extLst>
            </c:dLbl>
            <c:dLbl>
              <c:idx val="3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EB2-4C0E-BBB7-1268D028379E}"/>
                </c:ext>
              </c:extLst>
            </c:dLbl>
            <c:dLbl>
              <c:idx val="3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EB2-4C0E-BBB7-1268D028379E}"/>
                </c:ext>
              </c:extLst>
            </c:dLbl>
            <c:dLbl>
              <c:idx val="3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EB2-4C0E-BBB7-1268D028379E}"/>
                </c:ext>
              </c:extLst>
            </c:dLbl>
            <c:dLbl>
              <c:idx val="3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EB2-4C0E-BBB7-1268D028379E}"/>
                </c:ext>
              </c:extLst>
            </c:dLbl>
            <c:dLbl>
              <c:idx val="3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EB2-4C0E-BBB7-1268D028379E}"/>
                </c:ext>
              </c:extLst>
            </c:dLbl>
            <c:dLbl>
              <c:idx val="3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EB2-4C0E-BBB7-1268D028379E}"/>
                </c:ext>
              </c:extLst>
            </c:dLbl>
            <c:dLbl>
              <c:idx val="3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EB2-4C0E-BBB7-1268D028379E}"/>
                </c:ext>
              </c:extLst>
            </c:dLbl>
            <c:dLbl>
              <c:idx val="4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AEB2-4C0E-BBB7-1268D028379E}"/>
                </c:ext>
              </c:extLst>
            </c:dLbl>
            <c:dLbl>
              <c:idx val="4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AEB2-4C0E-BBB7-1268D028379E}"/>
                </c:ext>
              </c:extLst>
            </c:dLbl>
            <c:dLbl>
              <c:idx val="42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AEB2-4C0E-BBB7-1268D028379E}"/>
                </c:ext>
              </c:extLst>
            </c:dLbl>
            <c:dLbl>
              <c:idx val="47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4-AEB2-4C0E-BBB7-1268D028379E}"/>
                </c:ext>
              </c:extLst>
            </c:dLbl>
            <c:dLbl>
              <c:idx val="49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AEB2-4C0E-BBB7-1268D028379E}"/>
                </c:ext>
              </c:extLst>
            </c:dLbl>
            <c:dLbl>
              <c:idx val="51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AEB2-4C0E-BBB7-1268D028379E}"/>
                </c:ext>
              </c:extLst>
            </c:dLbl>
            <c:dLbl>
              <c:idx val="53"/>
              <c:layout>
                <c:manualLayout>
                  <c:x val="7.6575772631455484E-3"/>
                  <c:y val="-5.860461134626783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AEB2-4C0E-BBB7-1268D028379E}"/>
                </c:ext>
              </c:extLst>
            </c:dLbl>
            <c:spPr>
              <a:solidFill>
                <a:schemeClr val="lt1"/>
              </a:solidFill>
              <a:ln w="12700" cap="flat" cmpd="sng" algn="ctr">
                <a:solidFill>
                  <a:schemeClr val="dk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Foglio1!$A$3:$A$56</c:f>
              <c:strCache>
                <c:ptCount val="54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  <c:pt idx="27">
                  <c:v> 7 mar.</c:v>
                </c:pt>
                <c:pt idx="28">
                  <c:v>21 mar.</c:v>
                </c:pt>
                <c:pt idx="29">
                  <c:v>29 mar.</c:v>
                </c:pt>
                <c:pt idx="30">
                  <c:v>5 apr.</c:v>
                </c:pt>
                <c:pt idx="31">
                  <c:v>12 apr.</c:v>
                </c:pt>
                <c:pt idx="32">
                  <c:v>19 apr.</c:v>
                </c:pt>
                <c:pt idx="33">
                  <c:v>26 apr.</c:v>
                </c:pt>
                <c:pt idx="34">
                  <c:v>3 mag.</c:v>
                </c:pt>
                <c:pt idx="35">
                  <c:v>10 mag.</c:v>
                </c:pt>
                <c:pt idx="36">
                  <c:v>16 mag.</c:v>
                </c:pt>
                <c:pt idx="37">
                  <c:v>24 mag.</c:v>
                </c:pt>
                <c:pt idx="38">
                  <c:v>31 mag.</c:v>
                </c:pt>
                <c:pt idx="39">
                  <c:v>7 giugno</c:v>
                </c:pt>
                <c:pt idx="40">
                  <c:v>14 giugno</c:v>
                </c:pt>
                <c:pt idx="41">
                  <c:v>21 giugno</c:v>
                </c:pt>
                <c:pt idx="42">
                  <c:v>28 giugno</c:v>
                </c:pt>
                <c:pt idx="43">
                  <c:v>4 luglio</c:v>
                </c:pt>
                <c:pt idx="44">
                  <c:v>11 lug.</c:v>
                </c:pt>
                <c:pt idx="45">
                  <c:v>18 lug.</c:v>
                </c:pt>
                <c:pt idx="46">
                  <c:v>16 ott.</c:v>
                </c:pt>
                <c:pt idx="47">
                  <c:v>20 set.</c:v>
                </c:pt>
                <c:pt idx="48">
                  <c:v>18 ott.</c:v>
                </c:pt>
                <c:pt idx="49">
                  <c:v>31 ott.</c:v>
                </c:pt>
                <c:pt idx="50">
                  <c:v>7 nov.</c:v>
                </c:pt>
                <c:pt idx="51">
                  <c:v>15 nov.</c:v>
                </c:pt>
                <c:pt idx="52">
                  <c:v>21 nov.</c:v>
                </c:pt>
                <c:pt idx="53">
                  <c:v>29 nov.</c:v>
                </c:pt>
              </c:strCache>
            </c:strRef>
          </c:cat>
          <c:val>
            <c:numRef>
              <c:f>Foglio1!$E$3:$E$56</c:f>
              <c:numCache>
                <c:formatCode>General</c:formatCode>
                <c:ptCount val="54"/>
                <c:pt idx="0">
                  <c:v>80</c:v>
                </c:pt>
                <c:pt idx="1">
                  <c:v>70</c:v>
                </c:pt>
                <c:pt idx="2">
                  <c:v>76</c:v>
                </c:pt>
                <c:pt idx="3">
                  <c:v>83</c:v>
                </c:pt>
                <c:pt idx="4">
                  <c:v>105</c:v>
                </c:pt>
                <c:pt idx="5">
                  <c:v>97</c:v>
                </c:pt>
                <c:pt idx="6">
                  <c:v>104</c:v>
                </c:pt>
                <c:pt idx="7">
                  <c:v>95</c:v>
                </c:pt>
                <c:pt idx="8">
                  <c:v>76</c:v>
                </c:pt>
                <c:pt idx="9">
                  <c:v>79</c:v>
                </c:pt>
                <c:pt idx="10">
                  <c:v>86</c:v>
                </c:pt>
                <c:pt idx="11">
                  <c:v>103</c:v>
                </c:pt>
                <c:pt idx="12">
                  <c:v>150</c:v>
                </c:pt>
                <c:pt idx="13">
                  <c:v>162</c:v>
                </c:pt>
                <c:pt idx="14">
                  <c:v>196</c:v>
                </c:pt>
                <c:pt idx="15">
                  <c:v>239</c:v>
                </c:pt>
                <c:pt idx="16">
                  <c:v>344</c:v>
                </c:pt>
                <c:pt idx="17">
                  <c:v>510</c:v>
                </c:pt>
                <c:pt idx="18">
                  <c:v>804</c:v>
                </c:pt>
                <c:pt idx="19" formatCode="_-* #,##0_-;\-* #,##0_-;_-* &quot;-&quot;??_-;_-@_-">
                  <c:v>1542</c:v>
                </c:pt>
                <c:pt idx="20" formatCode="_-* #,##0_-;\-* #,##0_-;_-* &quot;-&quot;??_-;_-@_-">
                  <c:v>2625</c:v>
                </c:pt>
                <c:pt idx="21" formatCode="_-* #,##0_-;\-* #,##0_-;_-* &quot;-&quot;??_-;_-@_-">
                  <c:v>3487</c:v>
                </c:pt>
                <c:pt idx="22" formatCode="_-* #,##0_-;\-* #,##0_-;_-* &quot;-&quot;??_-;_-@_-">
                  <c:v>3895</c:v>
                </c:pt>
                <c:pt idx="23" formatCode="_-* #,##0_-;\-* #,##0_-;_-* &quot;-&quot;??_-;_-@_-">
                  <c:v>2987</c:v>
                </c:pt>
                <c:pt idx="24" formatCode="_-* #,##0_-;\-* #,##0_-;_-* &quot;-&quot;??_-;_-@_-">
                  <c:v>2209</c:v>
                </c:pt>
                <c:pt idx="25" formatCode="_-* #,##0_-;\-* #,##0_-;_-* &quot;-&quot;??_-;_-@_-">
                  <c:v>1529</c:v>
                </c:pt>
                <c:pt idx="26" formatCode="_-* #,##0_-;\-* #,##0_-;_-* &quot;-&quot;??_-;_-@_-">
                  <c:v>1160</c:v>
                </c:pt>
                <c:pt idx="27" formatCode="_-* #,##0_-;\-* #,##0_-;_-* &quot;-&quot;??_-;_-@_-">
                  <c:v>1062</c:v>
                </c:pt>
                <c:pt idx="28" formatCode="_-* #,##0_-;\-* #,##0_-;_-* &quot;-&quot;??_-;_-@_-">
                  <c:v>1341</c:v>
                </c:pt>
                <c:pt idx="29" formatCode="_-* #,##0_-;\-* #,##0_-;_-* &quot;-&quot;??_-;_-@_-">
                  <c:v>1208</c:v>
                </c:pt>
                <c:pt idx="30" formatCode="_-* #,##0_-;\-* #,##0_-;_-* &quot;-&quot;??_-;_-@_-">
                  <c:v>1234</c:v>
                </c:pt>
                <c:pt idx="31" formatCode="_-* #,##0_-;\-* #,##0_-;_-* &quot;-&quot;??_-;_-@_-">
                  <c:v>1080</c:v>
                </c:pt>
                <c:pt idx="32" formatCode="_-* #,##0_-;\-* #,##0_-;_-* &quot;-&quot;??_-;_-@_-">
                  <c:v>1069</c:v>
                </c:pt>
                <c:pt idx="33" formatCode="_-* #,##0_-;\-* #,##0_-;_-* &quot;-&quot;??_-;_-@_-">
                  <c:v>1210</c:v>
                </c:pt>
                <c:pt idx="34" formatCode="_-* #,##0_-;\-* #,##0_-;_-* &quot;-&quot;??_-;_-@_-">
                  <c:v>1022</c:v>
                </c:pt>
                <c:pt idx="35" formatCode="_-* #,##0_-;\-* #,##0_-;_-* &quot;-&quot;??_-;_-@_-">
                  <c:v>713</c:v>
                </c:pt>
                <c:pt idx="36" formatCode="_-* #,##0_-;\-* #,##0_-;_-* &quot;-&quot;??_-;_-@_-">
                  <c:v>420</c:v>
                </c:pt>
                <c:pt idx="37" formatCode="_-* #,##0_-;\-* #,##0_-;_-* &quot;-&quot;??_-;_-@_-">
                  <c:v>302</c:v>
                </c:pt>
                <c:pt idx="38" formatCode="_-* #,##0_-;\-* #,##0_-;_-* &quot;-&quot;??_-;_-@_-">
                  <c:v>256</c:v>
                </c:pt>
                <c:pt idx="39" formatCode="_-* #,##0_-;\-* #,##0_-;_-* &quot;-&quot;??_-;_-@_-">
                  <c:v>164</c:v>
                </c:pt>
                <c:pt idx="40" formatCode="_-* #,##0_-;\-* #,##0_-;_-* &quot;-&quot;??_-;_-@_-">
                  <c:v>130</c:v>
                </c:pt>
                <c:pt idx="41" formatCode="_-* #,##0_-;\-* #,##0_-;_-* &quot;-&quot;??_-;_-@_-">
                  <c:v>178</c:v>
                </c:pt>
                <c:pt idx="42" formatCode="_-* #,##0_-;\-* #,##0_-;_-* &quot;-&quot;??_-;_-@_-">
                  <c:v>159</c:v>
                </c:pt>
                <c:pt idx="43" formatCode="_-* #,##0_-;\-* #,##0_-;_-* &quot;-&quot;??_-;_-@_-">
                  <c:v>159</c:v>
                </c:pt>
                <c:pt idx="44" formatCode="_-* #,##0_-;\-* #,##0_-;_-* &quot;-&quot;??_-;_-@_-">
                  <c:v>643</c:v>
                </c:pt>
                <c:pt idx="45" formatCode="_-* #,##0_-;\-* #,##0_-;_-* &quot;-&quot;??_-;_-@_-">
                  <c:v>847</c:v>
                </c:pt>
                <c:pt idx="46" formatCode="_-* #,##0_-;\-* #,##0_-;_-* &quot;-&quot;??_-;_-@_-">
                  <c:v>388</c:v>
                </c:pt>
                <c:pt idx="47" formatCode="_-* #,##0_-;\-* #,##0_-;_-* &quot;-&quot;??_-;_-@_-">
                  <c:v>100</c:v>
                </c:pt>
                <c:pt idx="48" formatCode="_-* #,##0_-;\-* #,##0_-;_-* &quot;-&quot;??_-;_-@_-">
                  <c:v>234</c:v>
                </c:pt>
                <c:pt idx="49" formatCode="_-* #,##0_-;\-* #,##0_-;_-* &quot;-&quot;??_-;_-@_-">
                  <c:v>137</c:v>
                </c:pt>
                <c:pt idx="50" formatCode="_-* #,##0_-;\-* #,##0_-;_-* &quot;-&quot;??_-;_-@_-">
                  <c:v>133</c:v>
                </c:pt>
                <c:pt idx="51" formatCode="_-* #,##0_-;\-* #,##0_-;_-* &quot;-&quot;??_-;_-@_-">
                  <c:v>114</c:v>
                </c:pt>
                <c:pt idx="52" formatCode="_-* #,##0_-;\-* #,##0_-;_-* &quot;-&quot;??_-;_-@_-">
                  <c:v>184</c:v>
                </c:pt>
                <c:pt idx="53" formatCode="_-* #,##0_-;\-* #,##0_-;_-* &quot;-&quot;??_-;_-@_-">
                  <c:v>160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AEB2-4C0E-BBB7-1268D02837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100"/>
        <c:axId val="180833632"/>
        <c:axId val="180841120"/>
      </c:barChart>
      <c:catAx>
        <c:axId val="180833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0841120"/>
        <c:crosses val="autoZero"/>
        <c:auto val="1"/>
        <c:lblAlgn val="ctr"/>
        <c:lblOffset val="100"/>
        <c:noMultiLvlLbl val="0"/>
      </c:catAx>
      <c:valAx>
        <c:axId val="180841120"/>
        <c:scaling>
          <c:orientation val="minMax"/>
          <c:max val="4000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180833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01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9B1EC9-0250-4442-A403-1F6B6A58CB0F}" type="datetimeFigureOut">
              <a:rPr lang="it-IT" smtClean="0"/>
              <a:t>06/12/2022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DE7923-9892-4F68-9C75-15A6D594B4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7444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E7923-9892-4F68-9C75-15A6D594B4E2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3196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06/12/2022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779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06/12/2022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079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06/12/2022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8086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06/12/2022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6766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06/12/2022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5453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06/12/2022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6315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06/12/2022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0379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06/12/2022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1221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06/12/2022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4252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06/12/2022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6381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06/12/2022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790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7281F-00D8-464F-A07C-DAC407B65616}" type="datetimeFigureOut">
              <a:rPr lang="it-IT" smtClean="0"/>
              <a:t>06/12/2022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2392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 txBox="1">
            <a:spLocks/>
          </p:cNvSpPr>
          <p:nvPr/>
        </p:nvSpPr>
        <p:spPr>
          <a:xfrm>
            <a:off x="-1" y="0"/>
            <a:ext cx="11812555" cy="10610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Andamento della diffusione del Covid-19 tra i detenuti reclusi nell’insieme degli Istituti Penitenziari del Lazio dal 10 gennaio al </a:t>
            </a:r>
            <a:r>
              <a:rPr lang="it-IT" b="1" dirty="0"/>
              <a:t>5</a:t>
            </a:r>
            <a:r>
              <a:rPr lang="it-IT" b="1" dirty="0" smtClean="0"/>
              <a:t> dicembre 2022</a:t>
            </a:r>
            <a:endParaRPr lang="it-IT" b="1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1479577" y="6515231"/>
            <a:ext cx="71698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/>
              <a:t>Fonte: Elaborazioni su dati Direzione Regionale Salute e Integrazione Sociosanitaria  </a:t>
            </a:r>
            <a:endParaRPr lang="it-IT" sz="1600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6245407"/>
              </p:ext>
            </p:extLst>
          </p:nvPr>
        </p:nvGraphicFramePr>
        <p:xfrm>
          <a:off x="280554" y="1061049"/>
          <a:ext cx="11531999" cy="5352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926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2"/>
          <p:cNvSpPr txBox="1">
            <a:spLocks/>
          </p:cNvSpPr>
          <p:nvPr/>
        </p:nvSpPr>
        <p:spPr>
          <a:xfrm>
            <a:off x="493775" y="28482"/>
            <a:ext cx="11109960" cy="104705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Situazione della diffusione del Covid-19 tra i detenuti reclusi negli istituti </a:t>
            </a:r>
            <a:r>
              <a:rPr lang="it-IT" b="1" dirty="0" err="1" smtClean="0"/>
              <a:t>penitenzairi</a:t>
            </a:r>
            <a:r>
              <a:rPr lang="it-IT" b="1" dirty="0" smtClean="0"/>
              <a:t>  del Lazio dal 10 gennaio 2022 al </a:t>
            </a:r>
            <a:r>
              <a:rPr lang="it-IT" b="1" dirty="0"/>
              <a:t>5</a:t>
            </a:r>
            <a:r>
              <a:rPr lang="it-IT" b="1" dirty="0" smtClean="0"/>
              <a:t> dicembre 2022</a:t>
            </a:r>
            <a:endParaRPr lang="it-IT" b="1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2441553"/>
              </p:ext>
            </p:extLst>
          </p:nvPr>
        </p:nvGraphicFramePr>
        <p:xfrm>
          <a:off x="424311" y="1075540"/>
          <a:ext cx="11287792" cy="5698510"/>
        </p:xfrm>
        <a:graphic>
          <a:graphicData uri="http://schemas.openxmlformats.org/drawingml/2006/table">
            <a:tbl>
              <a:tblPr/>
              <a:tblGrid>
                <a:gridCol w="672224">
                  <a:extLst>
                    <a:ext uri="{9D8B030D-6E8A-4147-A177-3AD203B41FA5}">
                      <a16:colId xmlns:a16="http://schemas.microsoft.com/office/drawing/2014/main" val="3678982572"/>
                    </a:ext>
                  </a:extLst>
                </a:gridCol>
                <a:gridCol w="938624">
                  <a:extLst>
                    <a:ext uri="{9D8B030D-6E8A-4147-A177-3AD203B41FA5}">
                      <a16:colId xmlns:a16="http://schemas.microsoft.com/office/drawing/2014/main" val="3694388136"/>
                    </a:ext>
                  </a:extLst>
                </a:gridCol>
                <a:gridCol w="415330">
                  <a:extLst>
                    <a:ext uri="{9D8B030D-6E8A-4147-A177-3AD203B41FA5}">
                      <a16:colId xmlns:a16="http://schemas.microsoft.com/office/drawing/2014/main" val="4264862028"/>
                    </a:ext>
                  </a:extLst>
                </a:gridCol>
                <a:gridCol w="405915">
                  <a:extLst>
                    <a:ext uri="{9D8B030D-6E8A-4147-A177-3AD203B41FA5}">
                      <a16:colId xmlns:a16="http://schemas.microsoft.com/office/drawing/2014/main" val="3394909838"/>
                    </a:ext>
                  </a:extLst>
                </a:gridCol>
                <a:gridCol w="337860">
                  <a:extLst>
                    <a:ext uri="{9D8B030D-6E8A-4147-A177-3AD203B41FA5}">
                      <a16:colId xmlns:a16="http://schemas.microsoft.com/office/drawing/2014/main" val="41278569"/>
                    </a:ext>
                  </a:extLst>
                </a:gridCol>
                <a:gridCol w="352143">
                  <a:extLst>
                    <a:ext uri="{9D8B030D-6E8A-4147-A177-3AD203B41FA5}">
                      <a16:colId xmlns:a16="http://schemas.microsoft.com/office/drawing/2014/main" val="1098754098"/>
                    </a:ext>
                  </a:extLst>
                </a:gridCol>
                <a:gridCol w="334084">
                  <a:extLst>
                    <a:ext uri="{9D8B030D-6E8A-4147-A177-3AD203B41FA5}">
                      <a16:colId xmlns:a16="http://schemas.microsoft.com/office/drawing/2014/main" val="167881904"/>
                    </a:ext>
                  </a:extLst>
                </a:gridCol>
                <a:gridCol w="406320">
                  <a:extLst>
                    <a:ext uri="{9D8B030D-6E8A-4147-A177-3AD203B41FA5}">
                      <a16:colId xmlns:a16="http://schemas.microsoft.com/office/drawing/2014/main" val="2154677270"/>
                    </a:ext>
                  </a:extLst>
                </a:gridCol>
                <a:gridCol w="334085">
                  <a:extLst>
                    <a:ext uri="{9D8B030D-6E8A-4147-A177-3AD203B41FA5}">
                      <a16:colId xmlns:a16="http://schemas.microsoft.com/office/drawing/2014/main" val="3620248353"/>
                    </a:ext>
                  </a:extLst>
                </a:gridCol>
                <a:gridCol w="334084">
                  <a:extLst>
                    <a:ext uri="{9D8B030D-6E8A-4147-A177-3AD203B41FA5}">
                      <a16:colId xmlns:a16="http://schemas.microsoft.com/office/drawing/2014/main" val="1537244396"/>
                    </a:ext>
                  </a:extLst>
                </a:gridCol>
                <a:gridCol w="316026">
                  <a:extLst>
                    <a:ext uri="{9D8B030D-6E8A-4147-A177-3AD203B41FA5}">
                      <a16:colId xmlns:a16="http://schemas.microsoft.com/office/drawing/2014/main" val="320153959"/>
                    </a:ext>
                  </a:extLst>
                </a:gridCol>
                <a:gridCol w="327592">
                  <a:extLst>
                    <a:ext uri="{9D8B030D-6E8A-4147-A177-3AD203B41FA5}">
                      <a16:colId xmlns:a16="http://schemas.microsoft.com/office/drawing/2014/main" val="957478879"/>
                    </a:ext>
                  </a:extLst>
                </a:gridCol>
                <a:gridCol w="344626">
                  <a:extLst>
                    <a:ext uri="{9D8B030D-6E8A-4147-A177-3AD203B41FA5}">
                      <a16:colId xmlns:a16="http://schemas.microsoft.com/office/drawing/2014/main" val="1290913195"/>
                    </a:ext>
                  </a:extLst>
                </a:gridCol>
                <a:gridCol w="344626">
                  <a:extLst>
                    <a:ext uri="{9D8B030D-6E8A-4147-A177-3AD203B41FA5}">
                      <a16:colId xmlns:a16="http://schemas.microsoft.com/office/drawing/2014/main" val="2011631773"/>
                    </a:ext>
                  </a:extLst>
                </a:gridCol>
                <a:gridCol w="536199">
                  <a:extLst>
                    <a:ext uri="{9D8B030D-6E8A-4147-A177-3AD203B41FA5}">
                      <a16:colId xmlns:a16="http://schemas.microsoft.com/office/drawing/2014/main" val="2619964102"/>
                    </a:ext>
                  </a:extLst>
                </a:gridCol>
                <a:gridCol w="433362">
                  <a:extLst>
                    <a:ext uri="{9D8B030D-6E8A-4147-A177-3AD203B41FA5}">
                      <a16:colId xmlns:a16="http://schemas.microsoft.com/office/drawing/2014/main" val="3643157894"/>
                    </a:ext>
                  </a:extLst>
                </a:gridCol>
                <a:gridCol w="344626">
                  <a:extLst>
                    <a:ext uri="{9D8B030D-6E8A-4147-A177-3AD203B41FA5}">
                      <a16:colId xmlns:a16="http://schemas.microsoft.com/office/drawing/2014/main" val="1962310266"/>
                    </a:ext>
                  </a:extLst>
                </a:gridCol>
                <a:gridCol w="344626">
                  <a:extLst>
                    <a:ext uri="{9D8B030D-6E8A-4147-A177-3AD203B41FA5}">
                      <a16:colId xmlns:a16="http://schemas.microsoft.com/office/drawing/2014/main" val="3955252766"/>
                    </a:ext>
                  </a:extLst>
                </a:gridCol>
                <a:gridCol w="458734">
                  <a:extLst>
                    <a:ext uri="{9D8B030D-6E8A-4147-A177-3AD203B41FA5}">
                      <a16:colId xmlns:a16="http://schemas.microsoft.com/office/drawing/2014/main" val="3365827445"/>
                    </a:ext>
                  </a:extLst>
                </a:gridCol>
                <a:gridCol w="35631">
                  <a:extLst>
                    <a:ext uri="{9D8B030D-6E8A-4147-A177-3AD203B41FA5}">
                      <a16:colId xmlns:a16="http://schemas.microsoft.com/office/drawing/2014/main" val="3411382526"/>
                    </a:ext>
                  </a:extLst>
                </a:gridCol>
                <a:gridCol w="381726">
                  <a:extLst>
                    <a:ext uri="{9D8B030D-6E8A-4147-A177-3AD203B41FA5}">
                      <a16:colId xmlns:a16="http://schemas.microsoft.com/office/drawing/2014/main" val="1753887973"/>
                    </a:ext>
                  </a:extLst>
                </a:gridCol>
                <a:gridCol w="722345">
                  <a:extLst>
                    <a:ext uri="{9D8B030D-6E8A-4147-A177-3AD203B41FA5}">
                      <a16:colId xmlns:a16="http://schemas.microsoft.com/office/drawing/2014/main" val="3424142892"/>
                    </a:ext>
                  </a:extLst>
                </a:gridCol>
                <a:gridCol w="541751">
                  <a:extLst>
                    <a:ext uri="{9D8B030D-6E8A-4147-A177-3AD203B41FA5}">
                      <a16:colId xmlns:a16="http://schemas.microsoft.com/office/drawing/2014/main" val="3824970997"/>
                    </a:ext>
                  </a:extLst>
                </a:gridCol>
                <a:gridCol w="541751">
                  <a:extLst>
                    <a:ext uri="{9D8B030D-6E8A-4147-A177-3AD203B41FA5}">
                      <a16:colId xmlns:a16="http://schemas.microsoft.com/office/drawing/2014/main" val="143339638"/>
                    </a:ext>
                  </a:extLst>
                </a:gridCol>
                <a:gridCol w="541751">
                  <a:extLst>
                    <a:ext uri="{9D8B030D-6E8A-4147-A177-3AD203B41FA5}">
                      <a16:colId xmlns:a16="http://schemas.microsoft.com/office/drawing/2014/main" val="3540855322"/>
                    </a:ext>
                  </a:extLst>
                </a:gridCol>
                <a:gridCol w="541751">
                  <a:extLst>
                    <a:ext uri="{9D8B030D-6E8A-4147-A177-3AD203B41FA5}">
                      <a16:colId xmlns:a16="http://schemas.microsoft.com/office/drawing/2014/main" val="3057409385"/>
                    </a:ext>
                  </a:extLst>
                </a:gridCol>
              </a:tblGrid>
              <a:tr h="576587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ASL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ISTITUTI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10 </a:t>
                      </a:r>
                    </a:p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</a:t>
                      </a:r>
                      <a:r>
                        <a:rPr lang="it-IT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24 </a:t>
                      </a:r>
                    </a:p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31</a:t>
                      </a:r>
                      <a:r>
                        <a:rPr lang="it-IT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14 feb.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21 </a:t>
                      </a:r>
                    </a:p>
                    <a:p>
                      <a:pPr algn="ctr" rtl="0" fontAlgn="b"/>
                      <a:r>
                        <a:rPr lang="it-IT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8. mar.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21. mar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4</a:t>
                      </a:r>
                      <a:r>
                        <a:rPr lang="it-IT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algn="ctr" rtl="0" fontAlgn="b"/>
                      <a:r>
                        <a:rPr lang="it-IT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apr.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20 </a:t>
                      </a:r>
                      <a:r>
                        <a:rPr lang="it-IT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26 apr.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it-IT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  <a:p>
                      <a:pPr algn="ctr" rtl="0" fontAlgn="b"/>
                      <a:r>
                        <a:rPr lang="it-IT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23 mag.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6 giu.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4 lug.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11 lug.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18 lug.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10 ott.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7 nov.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14 nov.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21 nov.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28 nov.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5 dic.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974704"/>
                  </a:ext>
                </a:extLst>
              </a:tr>
              <a:tr h="373132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Regina Coeli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219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6762"/>
                  </a:ext>
                </a:extLst>
              </a:tr>
              <a:tr h="248518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Rebibbia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  <a:prstDash val="soli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052278"/>
                  </a:ext>
                </a:extLst>
              </a:tr>
              <a:tr h="70440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(4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Istituti)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736440"/>
                  </a:ext>
                </a:extLst>
              </a:tr>
              <a:tr h="373132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Civitavecchia</a:t>
                      </a:r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996507"/>
                  </a:ext>
                </a:extLst>
              </a:tr>
              <a:tr h="303769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(2 Istituti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664223"/>
                  </a:ext>
                </a:extLst>
              </a:tr>
              <a:tr h="27123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Velletri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257765"/>
                  </a:ext>
                </a:extLst>
              </a:tr>
              <a:tr h="57297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Frosinone; Cassino; Paliano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621194"/>
                  </a:ext>
                </a:extLst>
              </a:tr>
              <a:tr h="35104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1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 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38058"/>
                  </a:ext>
                </a:extLst>
              </a:tr>
              <a:tr h="207636">
                <a:tc>
                  <a:txBody>
                    <a:bodyPr/>
                    <a:lstStyle/>
                    <a:p>
                      <a:pPr algn="l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773011"/>
                  </a:ext>
                </a:extLst>
              </a:tr>
              <a:tr h="587588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(</a:t>
                      </a:r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semiliberi)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618872"/>
                  </a:ext>
                </a:extLst>
              </a:tr>
              <a:tr h="306883">
                <a:tc rowSpan="2" grid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590886"/>
                  </a:ext>
                </a:extLst>
              </a:tr>
              <a:tr h="762950"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1382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227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2557262" y="6294796"/>
            <a:ext cx="41753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/>
              <a:t>Fonte: Elaborazioni su dati Ministero di Giustizia</a:t>
            </a:r>
            <a:endParaRPr lang="it-IT" sz="1600" dirty="0"/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068403"/>
              </p:ext>
            </p:extLst>
          </p:nvPr>
        </p:nvGraphicFramePr>
        <p:xfrm>
          <a:off x="270164" y="509155"/>
          <a:ext cx="11609416" cy="53734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679355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2806</TotalTime>
  <Words>385</Words>
  <Application>Microsoft Office PowerPoint</Application>
  <PresentationFormat>Widescreen</PresentationFormat>
  <Paragraphs>263</Paragraphs>
  <Slides>3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Lorenzo</dc:creator>
  <cp:lastModifiedBy>Lorenzo</cp:lastModifiedBy>
  <cp:revision>317</cp:revision>
  <dcterms:created xsi:type="dcterms:W3CDTF">2021-02-16T11:24:19Z</dcterms:created>
  <dcterms:modified xsi:type="dcterms:W3CDTF">2022-12-06T07:12:34Z</dcterms:modified>
</cp:coreProperties>
</file>