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57" r:id="rId4"/>
    <p:sldId id="258" r:id="rId5"/>
    <p:sldId id="267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>
      <p:cViewPr varScale="1">
        <p:scale>
          <a:sx n="80" d="100"/>
          <a:sy n="80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1%20dic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%20dicembr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Elaborazioni\tabelle%20e%20grafici%201%20dic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%20dicembr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1%20dicemb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2.8446660048524943E-3"/>
                  <c:y val="0.110257606259538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E5C-4480-8B71-8269B4031CA5}"/>
                </c:ext>
              </c:extLst>
            </c:dLbl>
            <c:dLbl>
              <c:idx val="3"/>
              <c:layout>
                <c:manualLayout>
                  <c:x val="-2.5601994043672579E-2"/>
                  <c:y val="2.07495864178467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E5C-4480-8B71-8269B4031CA5}"/>
                </c:ext>
              </c:extLst>
            </c:dLbl>
            <c:dLbl>
              <c:idx val="5"/>
              <c:layout>
                <c:manualLayout>
                  <c:x val="2.6075803814570518E-17"/>
                  <c:y val="2.6174314893100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E5C-4480-8B71-8269B4031CA5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lazio'!$T$79:$AP$79</c:f>
              <c:strCache>
                <c:ptCount val="23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</c:strCache>
            </c:strRef>
          </c:cat>
          <c:val>
            <c:numRef>
              <c:f>'trend lazio'!$T$80:$AP$80</c:f>
              <c:numCache>
                <c:formatCode>_-* #,##0\ _€_-;\-* #,##0\ _€_-;_-* "-"??\ _€_-;_-@_-</c:formatCode>
                <c:ptCount val="23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C-4480-8B71-8269B4031CA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15.452723020380887</c:v>
                </c:pt>
                <c:pt idx="1">
                  <c:v>15.527917344844669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EF-4F6E-92A2-139CB2D19D84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14.834614099565654</c:v>
                </c:pt>
                <c:pt idx="1">
                  <c:v>12.881253980610005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EF-4F6E-92A2-139CB2D19D84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69.495489475442696</c:v>
                </c:pt>
                <c:pt idx="1">
                  <c:v>70.982237633571572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EF-4F6E-92A2-139CB2D19D84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0.2171734046107584</c:v>
                </c:pt>
                <c:pt idx="1">
                  <c:v>0.60859104097374561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EF-4F6E-92A2-139CB2D19D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86786265432098764"/>
          <c:h val="0.77239992313403383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3.676455833891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87C-4962-A834-0F71FEB2105C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7C-4962-A834-0F71FEB2105C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7C-4962-A834-0F71FEB2105C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87C-4962-A834-0F71FEB2105C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87C-4962-A834-0F71FEB2105C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87C-4962-A834-0F71FEB2105C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87C-4962-A834-0F71FEB2105C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87C-4962-A834-0F71FEB2105C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87C-4962-A834-0F71FEB2105C}"/>
                </c:ext>
              </c:extLst>
            </c:dLbl>
            <c:dLbl>
              <c:idx val="3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87C-4962-A834-0F71FEB2105C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trend'!$A$26:$A$58</c:f>
              <c:strCache>
                <c:ptCount val="33"/>
                <c:pt idx="0">
                  <c:v>nov.22</c:v>
                </c:pt>
                <c:pt idx="5">
                  <c:v>giu. 22</c:v>
                </c:pt>
                <c:pt idx="8">
                  <c:v>mar. 22</c:v>
                </c:pt>
                <c:pt idx="11">
                  <c:v>dic. 21</c:v>
                </c:pt>
                <c:pt idx="16">
                  <c:v>giu 21</c:v>
                </c:pt>
                <c:pt idx="20">
                  <c:v>dic 20</c:v>
                </c:pt>
                <c:pt idx="22">
                  <c:v>giu 20</c:v>
                </c:pt>
                <c:pt idx="24">
                  <c:v>dic 19</c:v>
                </c:pt>
                <c:pt idx="28">
                  <c:v>dic 18</c:v>
                </c:pt>
                <c:pt idx="32">
                  <c:v>dic 17</c:v>
                </c:pt>
              </c:strCache>
            </c:strRef>
          </c:cat>
          <c:val>
            <c:numRef>
              <c:f>'in attesa di giudizio trend'!$B$26:$B$58</c:f>
              <c:numCache>
                <c:formatCode>0.0%</c:formatCode>
                <c:ptCount val="33"/>
                <c:pt idx="0">
                  <c:v>0.155</c:v>
                </c:pt>
                <c:pt idx="1">
                  <c:v>0.158</c:v>
                </c:pt>
                <c:pt idx="2">
                  <c:v>0.158</c:v>
                </c:pt>
                <c:pt idx="3">
                  <c:v>0.156</c:v>
                </c:pt>
                <c:pt idx="4">
                  <c:v>0.152</c:v>
                </c:pt>
                <c:pt idx="5">
                  <c:v>0.152</c:v>
                </c:pt>
                <c:pt idx="6">
                  <c:v>0.153</c:v>
                </c:pt>
                <c:pt idx="7">
                  <c:v>0.152</c:v>
                </c:pt>
                <c:pt idx="8">
                  <c:v>0.156</c:v>
                </c:pt>
                <c:pt idx="9">
                  <c:v>0.16</c:v>
                </c:pt>
                <c:pt idx="10">
                  <c:v>0.16</c:v>
                </c:pt>
                <c:pt idx="11">
                  <c:v>0.157</c:v>
                </c:pt>
                <c:pt idx="12">
                  <c:v>0.16200000000000001</c:v>
                </c:pt>
                <c:pt idx="13">
                  <c:v>0.16200000000000001</c:v>
                </c:pt>
                <c:pt idx="14">
                  <c:v>0.16200000000000001</c:v>
                </c:pt>
                <c:pt idx="15">
                  <c:v>0.156</c:v>
                </c:pt>
                <c:pt idx="16">
                  <c:v>0.154</c:v>
                </c:pt>
                <c:pt idx="17">
                  <c:v>0.159</c:v>
                </c:pt>
                <c:pt idx="18">
                  <c:v>0.159</c:v>
                </c:pt>
                <c:pt idx="19">
                  <c:v>0.16500000000000001</c:v>
                </c:pt>
                <c:pt idx="20">
                  <c:v>0.16200000000000001</c:v>
                </c:pt>
                <c:pt idx="21">
                  <c:v>0.17</c:v>
                </c:pt>
                <c:pt idx="22">
                  <c:v>0.16924541331491816</c:v>
                </c:pt>
                <c:pt idx="23">
                  <c:v>0.15335546105175812</c:v>
                </c:pt>
                <c:pt idx="24">
                  <c:v>0.15996643025226678</c:v>
                </c:pt>
                <c:pt idx="25">
                  <c:v>0.16410592768713619</c:v>
                </c:pt>
                <c:pt idx="26">
                  <c:v>0.15843825385810117</c:v>
                </c:pt>
                <c:pt idx="27">
                  <c:v>0.16492055897444358</c:v>
                </c:pt>
                <c:pt idx="28">
                  <c:v>0.16491492749979045</c:v>
                </c:pt>
                <c:pt idx="29">
                  <c:v>0.16955671120177918</c:v>
                </c:pt>
                <c:pt idx="30">
                  <c:v>0.16479177657890706</c:v>
                </c:pt>
                <c:pt idx="31">
                  <c:v>0.16680693196846608</c:v>
                </c:pt>
                <c:pt idx="32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87C-4962-A834-0F71FEB2105C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87C-4962-A834-0F71FEB2105C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87C-4962-A834-0F71FEB2105C}"/>
                </c:ext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87C-4962-A834-0F71FEB2105C}"/>
                </c:ext>
              </c:extLst>
            </c:dLbl>
            <c:dLbl>
              <c:idx val="2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87C-4962-A834-0F71FEB2105C}"/>
                </c:ext>
              </c:extLst>
            </c:dLbl>
            <c:dLbl>
              <c:idx val="3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87C-4962-A834-0F71FEB2105C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trend'!$A$26:$A$58</c:f>
              <c:strCache>
                <c:ptCount val="33"/>
                <c:pt idx="0">
                  <c:v>nov.22</c:v>
                </c:pt>
                <c:pt idx="5">
                  <c:v>giu. 22</c:v>
                </c:pt>
                <c:pt idx="8">
                  <c:v>mar. 22</c:v>
                </c:pt>
                <c:pt idx="11">
                  <c:v>dic. 21</c:v>
                </c:pt>
                <c:pt idx="16">
                  <c:v>giu 21</c:v>
                </c:pt>
                <c:pt idx="20">
                  <c:v>dic 20</c:v>
                </c:pt>
                <c:pt idx="22">
                  <c:v>giu 20</c:v>
                </c:pt>
                <c:pt idx="24">
                  <c:v>dic 19</c:v>
                </c:pt>
                <c:pt idx="28">
                  <c:v>dic 18</c:v>
                </c:pt>
                <c:pt idx="32">
                  <c:v>dic 17</c:v>
                </c:pt>
              </c:strCache>
            </c:strRef>
          </c:cat>
          <c:val>
            <c:numRef>
              <c:f>'in attesa di giudizio trend'!$C$26:$C$58</c:f>
              <c:numCache>
                <c:formatCode>0.0%</c:formatCode>
                <c:ptCount val="33"/>
                <c:pt idx="0">
                  <c:v>0.155</c:v>
                </c:pt>
                <c:pt idx="1">
                  <c:v>0.158</c:v>
                </c:pt>
                <c:pt idx="2">
                  <c:v>0.161</c:v>
                </c:pt>
                <c:pt idx="3">
                  <c:v>0.159</c:v>
                </c:pt>
                <c:pt idx="4">
                  <c:v>0.14599999999999999</c:v>
                </c:pt>
                <c:pt idx="5">
                  <c:v>0.14799999999999999</c:v>
                </c:pt>
                <c:pt idx="6">
                  <c:v>0.153</c:v>
                </c:pt>
                <c:pt idx="7">
                  <c:v>0.14799999999999999</c:v>
                </c:pt>
                <c:pt idx="8">
                  <c:v>0.14599999999999999</c:v>
                </c:pt>
                <c:pt idx="9">
                  <c:v>0.15</c:v>
                </c:pt>
                <c:pt idx="10">
                  <c:v>0.15</c:v>
                </c:pt>
                <c:pt idx="11">
                  <c:v>0.14599999999999999</c:v>
                </c:pt>
                <c:pt idx="12">
                  <c:v>0.14899999999999999</c:v>
                </c:pt>
                <c:pt idx="13">
                  <c:v>0.151</c:v>
                </c:pt>
                <c:pt idx="14">
                  <c:v>0.14799999999999999</c:v>
                </c:pt>
                <c:pt idx="15">
                  <c:v>0.14899999999999999</c:v>
                </c:pt>
                <c:pt idx="16">
                  <c:v>0.155</c:v>
                </c:pt>
                <c:pt idx="17">
                  <c:v>0.157</c:v>
                </c:pt>
                <c:pt idx="18">
                  <c:v>0.16200000000000001</c:v>
                </c:pt>
                <c:pt idx="19">
                  <c:v>0.16700000000000001</c:v>
                </c:pt>
                <c:pt idx="20">
                  <c:v>0.17399999999999999</c:v>
                </c:pt>
                <c:pt idx="21">
                  <c:v>0.18099999999999999</c:v>
                </c:pt>
                <c:pt idx="22">
                  <c:v>0.20340159666782368</c:v>
                </c:pt>
                <c:pt idx="23">
                  <c:v>0.17827208252740168</c:v>
                </c:pt>
                <c:pt idx="24">
                  <c:v>0.18413036856533657</c:v>
                </c:pt>
                <c:pt idx="25">
                  <c:v>0.17952612393681652</c:v>
                </c:pt>
                <c:pt idx="26">
                  <c:v>0.16918568784700802</c:v>
                </c:pt>
                <c:pt idx="27">
                  <c:v>0.169612922889363</c:v>
                </c:pt>
                <c:pt idx="28">
                  <c:v>0.16467707376798285</c:v>
                </c:pt>
                <c:pt idx="29">
                  <c:v>0.17067159581022798</c:v>
                </c:pt>
                <c:pt idx="30">
                  <c:v>0.16739606126914661</c:v>
                </c:pt>
                <c:pt idx="31">
                  <c:v>0.16277962874821514</c:v>
                </c:pt>
                <c:pt idx="32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87C-4962-A834-0F71FEB21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62.562646174406957</c:v>
                </c:pt>
                <c:pt idx="1">
                  <c:v>68.363880829382211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95-47EE-8912-9BAD78FB1C9A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37.43735382559305</c:v>
                </c:pt>
                <c:pt idx="1">
                  <c:v>31.636119170617789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95-47EE-8912-9BAD78FB1C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93.184096224523898</c:v>
                </c:pt>
                <c:pt idx="1">
                  <c:v>96.0353124336565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2D-46A6-BA54-9765F9970A30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6.8159037754761105</c:v>
                </c:pt>
                <c:pt idx="1">
                  <c:v>3.9646875663434997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2D-46A6-BA54-9765F9970A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02/12/2022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5" y="352778"/>
            <a:ext cx="8928992" cy="638023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di Pena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30 novembre 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30346"/>
              </p:ext>
            </p:extLst>
          </p:nvPr>
        </p:nvGraphicFramePr>
        <p:xfrm>
          <a:off x="457200" y="1860592"/>
          <a:ext cx="8229599" cy="4048133"/>
        </p:xfrm>
        <a:graphic>
          <a:graphicData uri="http://schemas.openxmlformats.org/drawingml/2006/table">
            <a:tbl>
              <a:tblPr/>
              <a:tblGrid>
                <a:gridCol w="1726415">
                  <a:extLst>
                    <a:ext uri="{9D8B030D-6E8A-4147-A177-3AD203B41FA5}">
                      <a16:colId xmlns:a16="http://schemas.microsoft.com/office/drawing/2014/main" val="1652550387"/>
                    </a:ext>
                  </a:extLst>
                </a:gridCol>
                <a:gridCol w="2393680">
                  <a:extLst>
                    <a:ext uri="{9D8B030D-6E8A-4147-A177-3AD203B41FA5}">
                      <a16:colId xmlns:a16="http://schemas.microsoft.com/office/drawing/2014/main" val="441714999"/>
                    </a:ext>
                  </a:extLst>
                </a:gridCol>
                <a:gridCol w="688448">
                  <a:extLst>
                    <a:ext uri="{9D8B030D-6E8A-4147-A177-3AD203B41FA5}">
                      <a16:colId xmlns:a16="http://schemas.microsoft.com/office/drawing/2014/main" val="590639773"/>
                    </a:ext>
                  </a:extLst>
                </a:gridCol>
                <a:gridCol w="751997">
                  <a:extLst>
                    <a:ext uri="{9D8B030D-6E8A-4147-A177-3AD203B41FA5}">
                      <a16:colId xmlns:a16="http://schemas.microsoft.com/office/drawing/2014/main" val="3791082953"/>
                    </a:ext>
                  </a:extLst>
                </a:gridCol>
                <a:gridCol w="762588">
                  <a:extLst>
                    <a:ext uri="{9D8B030D-6E8A-4147-A177-3AD203B41FA5}">
                      <a16:colId xmlns:a16="http://schemas.microsoft.com/office/drawing/2014/main" val="2272586680"/>
                    </a:ext>
                  </a:extLst>
                </a:gridCol>
                <a:gridCol w="751997">
                  <a:extLst>
                    <a:ext uri="{9D8B030D-6E8A-4147-A177-3AD203B41FA5}">
                      <a16:colId xmlns:a16="http://schemas.microsoft.com/office/drawing/2014/main" val="1144003536"/>
                    </a:ext>
                  </a:extLst>
                </a:gridCol>
                <a:gridCol w="508392">
                  <a:extLst>
                    <a:ext uri="{9D8B030D-6E8A-4147-A177-3AD203B41FA5}">
                      <a16:colId xmlns:a16="http://schemas.microsoft.com/office/drawing/2014/main" val="16308256"/>
                    </a:ext>
                  </a:extLst>
                </a:gridCol>
                <a:gridCol w="646082">
                  <a:extLst>
                    <a:ext uri="{9D8B030D-6E8A-4147-A177-3AD203B41FA5}">
                      <a16:colId xmlns:a16="http://schemas.microsoft.com/office/drawing/2014/main" val="2730954596"/>
                    </a:ext>
                  </a:extLst>
                </a:gridCol>
              </a:tblGrid>
              <a:tr h="1525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Regione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Italiane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Straniere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643108"/>
                  </a:ext>
                </a:extLst>
              </a:tr>
              <a:tr h="29232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891778"/>
                  </a:ext>
                </a:extLst>
              </a:tr>
              <a:tr h="81342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detenzione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Figli al seguito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486331"/>
                  </a:ext>
                </a:extLst>
              </a:tr>
              <a:tr h="6736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58884"/>
                  </a:ext>
                </a:extLst>
              </a:tr>
              <a:tr h="8007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962522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451787"/>
                  </a:ext>
                </a:extLst>
              </a:tr>
              <a:tr h="4384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995036"/>
                  </a:ext>
                </a:extLst>
              </a:tr>
              <a:tr h="24307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964420"/>
                  </a:ext>
                </a:extLst>
              </a:tr>
              <a:tr h="1525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</a:t>
                      </a:r>
                    </a:p>
                  </a:txBody>
                  <a:tcPr marL="6355" marR="6355" marT="6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005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2021 a </a:t>
            </a:r>
            <a:r>
              <a:rPr lang="it-IT" sz="2400" b="1" dirty="0" smtClean="0">
                <a:solidFill>
                  <a:srgbClr val="002060"/>
                </a:solidFill>
              </a:rPr>
              <a:t>novembre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163158"/>
              </p:ext>
            </p:extLst>
          </p:nvPr>
        </p:nvGraphicFramePr>
        <p:xfrm>
          <a:off x="200919" y="1420999"/>
          <a:ext cx="8928992" cy="4682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30/11/2022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00305"/>
              </p:ext>
            </p:extLst>
          </p:nvPr>
        </p:nvGraphicFramePr>
        <p:xfrm>
          <a:off x="467544" y="513158"/>
          <a:ext cx="7920880" cy="58158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97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400" u="none" strike="noStrike" dirty="0" smtClean="0">
                          <a:effectLst/>
                        </a:rPr>
                        <a:t>30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Novembre 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2022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16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14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3195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1.155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1.076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235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059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5253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451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2528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8295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5.169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4.697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5.986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408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2.241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30 Novembre 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908720"/>
            <a:ext cx="8064896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96752"/>
            <a:ext cx="5838825" cy="51435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23317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30 Novembre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533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novembre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180746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</a:t>
            </a:r>
            <a:r>
              <a:rPr lang="en-US" sz="2400" b="1" dirty="0" smtClean="0"/>
              <a:t>a </a:t>
            </a:r>
            <a:r>
              <a:rPr lang="en-US" sz="2400" b="1" dirty="0" err="1" smtClean="0"/>
              <a:t>novembre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2022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353112"/>
              </p:ext>
            </p:extLst>
          </p:nvPr>
        </p:nvGraphicFramePr>
        <p:xfrm>
          <a:off x="395536" y="1435706"/>
          <a:ext cx="8815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novembre </a:t>
            </a:r>
            <a:r>
              <a:rPr lang="it-IT" sz="2000" b="1" dirty="0" smtClean="0"/>
              <a:t>2022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988821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novembre </a:t>
            </a:r>
            <a:r>
              <a:rPr lang="it-IT" sz="2000" dirty="0" smtClean="0"/>
              <a:t>2022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654137"/>
              </p:ext>
            </p:extLst>
          </p:nvPr>
        </p:nvGraphicFramePr>
        <p:xfrm>
          <a:off x="395536" y="1187625"/>
          <a:ext cx="8568952" cy="477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</TotalTime>
  <Words>568</Words>
  <Application>Microsoft Office PowerPoint</Application>
  <PresentationFormat>Presentazione su schermo (4:3)</PresentationFormat>
  <Paragraphs>218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30 Novembre 2022</vt:lpstr>
      <vt:lpstr>Detenuti per Posizione Giuridica  In Italia e nel Lazio al 30 novembre 2022</vt:lpstr>
      <vt:lpstr>Percentuali di detenuti in attesa di primo giudizio  in Italia e nel Lazio da dicembre 2017 a novembre 2022 </vt:lpstr>
      <vt:lpstr>Detenuti per Nazionalità In Italia e nel Lazio al 30 novembre 2022</vt:lpstr>
      <vt:lpstr>Detenuti per Genere in Italia e nel Lazio al 30 novembre 2022</vt:lpstr>
      <vt:lpstr>Detenute madri con figli al seguito presenti negli Istituti di Pena in Italia  al 30 novembre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306</cp:revision>
  <dcterms:created xsi:type="dcterms:W3CDTF">2020-06-03T15:49:37Z</dcterms:created>
  <dcterms:modified xsi:type="dcterms:W3CDTF">2022-12-02T09:45:20Z</dcterms:modified>
</cp:coreProperties>
</file>