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8" r:id="rId2"/>
    <p:sldId id="259" r:id="rId3"/>
    <p:sldId id="260" r:id="rId4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38B0D"/>
    <a:srgbClr val="F98C07"/>
    <a:srgbClr val="F30DA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Stile medio 2 - Colore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1E4AEA4-8DFA-4A89-87EB-49C32662AFE0}" styleName="Stile medio 2 - Color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Stile medio 2 - Colore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293" autoAdjust="0"/>
    <p:restoredTop sz="88329" autoAdjust="0"/>
  </p:normalViewPr>
  <p:slideViewPr>
    <p:cSldViewPr snapToGrid="0">
      <p:cViewPr varScale="1">
        <p:scale>
          <a:sx n="74" d="100"/>
          <a:sy n="74" d="100"/>
        </p:scale>
        <p:origin x="418" y="6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orenzo\Dropbox\GARANTE%20DETENUTI\Covid%20lazio\aggiornamento%20%20%2016%20gennaio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orenzo\Dropbox\GARANTE%20DETENUTI\Covid%20lazio\covid%20italia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'dal 15 gennaio al 14 nov'!$I$41</c:f>
              <c:strCache>
                <c:ptCount val="1"/>
                <c:pt idx="0">
                  <c:v>totale positivi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'dal 15 gennaio al 14 nov'!$J$40:$AY$40</c:f>
              <c:strCache>
                <c:ptCount val="42"/>
                <c:pt idx="0">
                  <c:v>10.01</c:v>
                </c:pt>
                <c:pt idx="3">
                  <c:v>31.01</c:v>
                </c:pt>
                <c:pt idx="9">
                  <c:v>13.03</c:v>
                </c:pt>
                <c:pt idx="14">
                  <c:v>26.04</c:v>
                </c:pt>
                <c:pt idx="21">
                  <c:v>20.06</c:v>
                </c:pt>
                <c:pt idx="25">
                  <c:v>18.07</c:v>
                </c:pt>
                <c:pt idx="29">
                  <c:v>19.09</c:v>
                </c:pt>
                <c:pt idx="31">
                  <c:v>17.10</c:v>
                </c:pt>
                <c:pt idx="35">
                  <c:v>14.11</c:v>
                </c:pt>
                <c:pt idx="38">
                  <c:v>5.12</c:v>
                </c:pt>
                <c:pt idx="41">
                  <c:v>16.01</c:v>
                </c:pt>
              </c:strCache>
            </c:strRef>
          </c:cat>
          <c:val>
            <c:numRef>
              <c:f>'dal 15 gennaio al 14 nov'!$J$41:$AY$41</c:f>
              <c:numCache>
                <c:formatCode>General</c:formatCode>
                <c:ptCount val="42"/>
                <c:pt idx="0">
                  <c:v>16</c:v>
                </c:pt>
                <c:pt idx="1">
                  <c:v>35</c:v>
                </c:pt>
                <c:pt idx="2">
                  <c:v>124</c:v>
                </c:pt>
                <c:pt idx="3">
                  <c:v>329</c:v>
                </c:pt>
                <c:pt idx="4">
                  <c:v>251</c:v>
                </c:pt>
                <c:pt idx="5">
                  <c:v>182</c:v>
                </c:pt>
                <c:pt idx="6">
                  <c:v>195</c:v>
                </c:pt>
                <c:pt idx="7">
                  <c:v>134</c:v>
                </c:pt>
                <c:pt idx="8">
                  <c:v>216</c:v>
                </c:pt>
                <c:pt idx="9">
                  <c:v>378</c:v>
                </c:pt>
                <c:pt idx="10">
                  <c:v>253</c:v>
                </c:pt>
                <c:pt idx="11">
                  <c:v>208</c:v>
                </c:pt>
                <c:pt idx="12">
                  <c:v>196</c:v>
                </c:pt>
                <c:pt idx="13">
                  <c:v>265</c:v>
                </c:pt>
                <c:pt idx="14">
                  <c:v>315</c:v>
                </c:pt>
                <c:pt idx="15">
                  <c:v>159</c:v>
                </c:pt>
                <c:pt idx="16">
                  <c:v>45</c:v>
                </c:pt>
                <c:pt idx="17">
                  <c:v>28</c:v>
                </c:pt>
                <c:pt idx="18">
                  <c:v>17</c:v>
                </c:pt>
                <c:pt idx="19">
                  <c:v>8</c:v>
                </c:pt>
                <c:pt idx="20">
                  <c:v>9</c:v>
                </c:pt>
                <c:pt idx="21">
                  <c:v>10</c:v>
                </c:pt>
                <c:pt idx="22">
                  <c:v>7</c:v>
                </c:pt>
                <c:pt idx="23">
                  <c:v>23</c:v>
                </c:pt>
                <c:pt idx="24">
                  <c:v>46</c:v>
                </c:pt>
                <c:pt idx="25">
                  <c:v>164</c:v>
                </c:pt>
                <c:pt idx="26">
                  <c:v>90</c:v>
                </c:pt>
                <c:pt idx="27">
                  <c:v>0</c:v>
                </c:pt>
                <c:pt idx="28">
                  <c:v>0</c:v>
                </c:pt>
                <c:pt idx="29">
                  <c:v>3</c:v>
                </c:pt>
                <c:pt idx="30">
                  <c:v>16</c:v>
                </c:pt>
                <c:pt idx="31">
                  <c:v>13</c:v>
                </c:pt>
                <c:pt idx="32">
                  <c:v>18</c:v>
                </c:pt>
                <c:pt idx="33">
                  <c:v>20</c:v>
                </c:pt>
                <c:pt idx="34">
                  <c:v>22</c:v>
                </c:pt>
                <c:pt idx="35">
                  <c:v>34</c:v>
                </c:pt>
                <c:pt idx="36">
                  <c:v>57</c:v>
                </c:pt>
                <c:pt idx="37">
                  <c:v>21</c:v>
                </c:pt>
                <c:pt idx="38">
                  <c:v>24</c:v>
                </c:pt>
                <c:pt idx="39">
                  <c:v>32</c:v>
                </c:pt>
                <c:pt idx="40">
                  <c:v>12</c:v>
                </c:pt>
                <c:pt idx="41">
                  <c:v>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ADE-41D3-90FE-D72AE6754195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573272080"/>
        <c:axId val="819099616"/>
      </c:barChart>
      <c:catAx>
        <c:axId val="5732720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819099616"/>
        <c:crosses val="autoZero"/>
        <c:auto val="1"/>
        <c:lblAlgn val="ctr"/>
        <c:lblOffset val="100"/>
        <c:noMultiLvlLbl val="0"/>
      </c:catAx>
      <c:valAx>
        <c:axId val="819099616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57327208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0" i="0" u="none" strike="noStrike" kern="1200" spc="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pPr>
            <a:r>
              <a:rPr lang="it-IT" sz="1600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Persone</a:t>
            </a:r>
            <a:r>
              <a:rPr lang="it-IT" sz="1600" baseline="0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 detenute positive al </a:t>
            </a:r>
            <a:r>
              <a:rPr lang="it-IT" sz="1600" baseline="0" dirty="0" err="1">
                <a:solidFill>
                  <a:schemeClr val="lt1"/>
                </a:solidFill>
                <a:latin typeface="+mn-lt"/>
                <a:ea typeface="+mn-ea"/>
                <a:cs typeface="+mn-cs"/>
              </a:rPr>
              <a:t>Covid</a:t>
            </a:r>
            <a:r>
              <a:rPr lang="it-IT" sz="1600" baseline="0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 19 in Italia dal 3 gennaio 2022 a </a:t>
            </a:r>
            <a:r>
              <a:rPr lang="it-IT" sz="1600" baseline="0" dirty="0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10 </a:t>
            </a:r>
            <a:r>
              <a:rPr lang="it-IT" sz="1600" baseline="0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gennaio 2023</a:t>
            </a:r>
            <a:endParaRPr lang="it-IT" sz="1600" dirty="0"/>
          </a:p>
        </c:rich>
      </c:tx>
      <c:layout>
        <c:manualLayout>
          <c:xMode val="edge"/>
          <c:yMode val="edge"/>
          <c:x val="0.19529281124927259"/>
          <c:y val="1.4814814814814815E-2"/>
        </c:manualLayout>
      </c:layout>
      <c:overlay val="0"/>
      <c:spPr>
        <a:solidFill>
          <a:schemeClr val="accent6"/>
        </a:solidFill>
        <a:ln w="12700" cap="flat" cmpd="sng" algn="ctr">
          <a:solidFill>
            <a:schemeClr val="accent6">
              <a:shade val="50000"/>
            </a:schemeClr>
          </a:solidFill>
          <a:prstDash val="solid"/>
          <a:miter lim="800000"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spc="0" baseline="0">
              <a:solidFill>
                <a:schemeClr val="lt1"/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Foglio1!$B$21</c:f>
              <c:strCache>
                <c:ptCount val="1"/>
                <c:pt idx="0">
                  <c:v>Asintomatici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Foglio1!$A$22:$A$45</c:f>
              <c:strCache>
                <c:ptCount val="24"/>
                <c:pt idx="0">
                  <c:v>3 gen.</c:v>
                </c:pt>
                <c:pt idx="1">
                  <c:v>24 gen.</c:v>
                </c:pt>
                <c:pt idx="2">
                  <c:v>7 feb.</c:v>
                </c:pt>
                <c:pt idx="3">
                  <c:v>21 feb.</c:v>
                </c:pt>
                <c:pt idx="4">
                  <c:v> 7 mar.</c:v>
                </c:pt>
                <c:pt idx="5">
                  <c:v>21 mar.</c:v>
                </c:pt>
                <c:pt idx="6">
                  <c:v>5 apr.</c:v>
                </c:pt>
                <c:pt idx="7">
                  <c:v>19 apr.</c:v>
                </c:pt>
                <c:pt idx="8">
                  <c:v>3 mag.</c:v>
                </c:pt>
                <c:pt idx="9">
                  <c:v>16 mag.</c:v>
                </c:pt>
                <c:pt idx="10">
                  <c:v>31 mag.</c:v>
                </c:pt>
                <c:pt idx="11">
                  <c:v>14 giugno</c:v>
                </c:pt>
                <c:pt idx="12">
                  <c:v>28 giugno</c:v>
                </c:pt>
                <c:pt idx="13">
                  <c:v>4 luglio</c:v>
                </c:pt>
                <c:pt idx="14">
                  <c:v>18 lug.</c:v>
                </c:pt>
                <c:pt idx="15">
                  <c:v>16 ott.</c:v>
                </c:pt>
                <c:pt idx="16">
                  <c:v>20 set.</c:v>
                </c:pt>
                <c:pt idx="17">
                  <c:v>18 ott.</c:v>
                </c:pt>
                <c:pt idx="18">
                  <c:v>31 ott.</c:v>
                </c:pt>
                <c:pt idx="19">
                  <c:v>15 nov.</c:v>
                </c:pt>
                <c:pt idx="20">
                  <c:v>29 nov.</c:v>
                </c:pt>
                <c:pt idx="21">
                  <c:v>13 dic.</c:v>
                </c:pt>
                <c:pt idx="22">
                  <c:v>27 dic.</c:v>
                </c:pt>
                <c:pt idx="23">
                  <c:v>10 gen.</c:v>
                </c:pt>
              </c:strCache>
            </c:strRef>
          </c:cat>
          <c:val>
            <c:numRef>
              <c:f>Foglio1!$B$22:$B$45</c:f>
              <c:numCache>
                <c:formatCode>_-* #,##0_-;\-* #,##0_-;_-* "-"??_-;_-@_-</c:formatCode>
                <c:ptCount val="24"/>
                <c:pt idx="0" formatCode="General">
                  <c:v>786</c:v>
                </c:pt>
                <c:pt idx="1">
                  <c:v>3448</c:v>
                </c:pt>
                <c:pt idx="2">
                  <c:v>2953</c:v>
                </c:pt>
                <c:pt idx="3">
                  <c:v>1510</c:v>
                </c:pt>
                <c:pt idx="4">
                  <c:v>1040</c:v>
                </c:pt>
                <c:pt idx="5">
                  <c:v>1322</c:v>
                </c:pt>
                <c:pt idx="6">
                  <c:v>1232</c:v>
                </c:pt>
                <c:pt idx="7">
                  <c:v>1068</c:v>
                </c:pt>
                <c:pt idx="8">
                  <c:v>1020</c:v>
                </c:pt>
                <c:pt idx="9">
                  <c:v>417</c:v>
                </c:pt>
                <c:pt idx="10">
                  <c:v>254</c:v>
                </c:pt>
                <c:pt idx="11">
                  <c:v>130</c:v>
                </c:pt>
                <c:pt idx="12">
                  <c:v>158</c:v>
                </c:pt>
                <c:pt idx="13">
                  <c:v>158</c:v>
                </c:pt>
                <c:pt idx="14">
                  <c:v>846</c:v>
                </c:pt>
                <c:pt idx="15">
                  <c:v>385</c:v>
                </c:pt>
                <c:pt idx="16">
                  <c:v>100</c:v>
                </c:pt>
                <c:pt idx="17">
                  <c:v>233</c:v>
                </c:pt>
                <c:pt idx="18">
                  <c:v>137</c:v>
                </c:pt>
                <c:pt idx="19">
                  <c:v>109</c:v>
                </c:pt>
                <c:pt idx="20">
                  <c:v>160</c:v>
                </c:pt>
                <c:pt idx="21">
                  <c:v>256</c:v>
                </c:pt>
                <c:pt idx="22">
                  <c:v>143</c:v>
                </c:pt>
                <c:pt idx="23">
                  <c:v>60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38F-43E6-AA6C-13C3620B8E3A}"/>
            </c:ext>
          </c:extLst>
        </c:ser>
        <c:ser>
          <c:idx val="1"/>
          <c:order val="1"/>
          <c:tx>
            <c:strRef>
              <c:f>Foglio1!$C$21</c:f>
              <c:strCache>
                <c:ptCount val="1"/>
                <c:pt idx="0">
                  <c:v>Sintomatici all'interno degli IIPP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Foglio1!$A$22:$A$45</c:f>
              <c:strCache>
                <c:ptCount val="24"/>
                <c:pt idx="0">
                  <c:v>3 gen.</c:v>
                </c:pt>
                <c:pt idx="1">
                  <c:v>24 gen.</c:v>
                </c:pt>
                <c:pt idx="2">
                  <c:v>7 feb.</c:v>
                </c:pt>
                <c:pt idx="3">
                  <c:v>21 feb.</c:v>
                </c:pt>
                <c:pt idx="4">
                  <c:v> 7 mar.</c:v>
                </c:pt>
                <c:pt idx="5">
                  <c:v>21 mar.</c:v>
                </c:pt>
                <c:pt idx="6">
                  <c:v>5 apr.</c:v>
                </c:pt>
                <c:pt idx="7">
                  <c:v>19 apr.</c:v>
                </c:pt>
                <c:pt idx="8">
                  <c:v>3 mag.</c:v>
                </c:pt>
                <c:pt idx="9">
                  <c:v>16 mag.</c:v>
                </c:pt>
                <c:pt idx="10">
                  <c:v>31 mag.</c:v>
                </c:pt>
                <c:pt idx="11">
                  <c:v>14 giugno</c:v>
                </c:pt>
                <c:pt idx="12">
                  <c:v>28 giugno</c:v>
                </c:pt>
                <c:pt idx="13">
                  <c:v>4 luglio</c:v>
                </c:pt>
                <c:pt idx="14">
                  <c:v>18 lug.</c:v>
                </c:pt>
                <c:pt idx="15">
                  <c:v>16 ott.</c:v>
                </c:pt>
                <c:pt idx="16">
                  <c:v>20 set.</c:v>
                </c:pt>
                <c:pt idx="17">
                  <c:v>18 ott.</c:v>
                </c:pt>
                <c:pt idx="18">
                  <c:v>31 ott.</c:v>
                </c:pt>
                <c:pt idx="19">
                  <c:v>15 nov.</c:v>
                </c:pt>
                <c:pt idx="20">
                  <c:v>29 nov.</c:v>
                </c:pt>
                <c:pt idx="21">
                  <c:v>13 dic.</c:v>
                </c:pt>
                <c:pt idx="22">
                  <c:v>27 dic.</c:v>
                </c:pt>
                <c:pt idx="23">
                  <c:v>10 gen.</c:v>
                </c:pt>
              </c:strCache>
            </c:strRef>
          </c:cat>
          <c:val>
            <c:numRef>
              <c:f>Foglio1!$C$22:$C$45</c:f>
              <c:numCache>
                <c:formatCode>General</c:formatCode>
                <c:ptCount val="24"/>
                <c:pt idx="0">
                  <c:v>12</c:v>
                </c:pt>
                <c:pt idx="1">
                  <c:v>22</c:v>
                </c:pt>
                <c:pt idx="2">
                  <c:v>9</c:v>
                </c:pt>
                <c:pt idx="3">
                  <c:v>3</c:v>
                </c:pt>
                <c:pt idx="4">
                  <c:v>4</c:v>
                </c:pt>
                <c:pt idx="5">
                  <c:v>6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38F-43E6-AA6C-13C3620B8E3A}"/>
            </c:ext>
          </c:extLst>
        </c:ser>
        <c:ser>
          <c:idx val="2"/>
          <c:order val="2"/>
          <c:tx>
            <c:strRef>
              <c:f>Foglio1!$D$21</c:f>
              <c:strCache>
                <c:ptCount val="1"/>
                <c:pt idx="0">
                  <c:v>Ricoverati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Foglio1!$A$22:$A$45</c:f>
              <c:strCache>
                <c:ptCount val="24"/>
                <c:pt idx="0">
                  <c:v>3 gen.</c:v>
                </c:pt>
                <c:pt idx="1">
                  <c:v>24 gen.</c:v>
                </c:pt>
                <c:pt idx="2">
                  <c:v>7 feb.</c:v>
                </c:pt>
                <c:pt idx="3">
                  <c:v>21 feb.</c:v>
                </c:pt>
                <c:pt idx="4">
                  <c:v> 7 mar.</c:v>
                </c:pt>
                <c:pt idx="5">
                  <c:v>21 mar.</c:v>
                </c:pt>
                <c:pt idx="6">
                  <c:v>5 apr.</c:v>
                </c:pt>
                <c:pt idx="7">
                  <c:v>19 apr.</c:v>
                </c:pt>
                <c:pt idx="8">
                  <c:v>3 mag.</c:v>
                </c:pt>
                <c:pt idx="9">
                  <c:v>16 mag.</c:v>
                </c:pt>
                <c:pt idx="10">
                  <c:v>31 mag.</c:v>
                </c:pt>
                <c:pt idx="11">
                  <c:v>14 giugno</c:v>
                </c:pt>
                <c:pt idx="12">
                  <c:v>28 giugno</c:v>
                </c:pt>
                <c:pt idx="13">
                  <c:v>4 luglio</c:v>
                </c:pt>
                <c:pt idx="14">
                  <c:v>18 lug.</c:v>
                </c:pt>
                <c:pt idx="15">
                  <c:v>16 ott.</c:v>
                </c:pt>
                <c:pt idx="16">
                  <c:v>20 set.</c:v>
                </c:pt>
                <c:pt idx="17">
                  <c:v>18 ott.</c:v>
                </c:pt>
                <c:pt idx="18">
                  <c:v>31 ott.</c:v>
                </c:pt>
                <c:pt idx="19">
                  <c:v>15 nov.</c:v>
                </c:pt>
                <c:pt idx="20">
                  <c:v>29 nov.</c:v>
                </c:pt>
                <c:pt idx="21">
                  <c:v>13 dic.</c:v>
                </c:pt>
                <c:pt idx="22">
                  <c:v>27 dic.</c:v>
                </c:pt>
                <c:pt idx="23">
                  <c:v>10 gen.</c:v>
                </c:pt>
              </c:strCache>
            </c:strRef>
          </c:cat>
          <c:val>
            <c:numRef>
              <c:f>Foglio1!$D$22:$D$45</c:f>
              <c:numCache>
                <c:formatCode>General</c:formatCode>
                <c:ptCount val="24"/>
                <c:pt idx="0">
                  <c:v>6</c:v>
                </c:pt>
                <c:pt idx="1">
                  <c:v>17</c:v>
                </c:pt>
                <c:pt idx="2">
                  <c:v>25</c:v>
                </c:pt>
                <c:pt idx="3">
                  <c:v>16</c:v>
                </c:pt>
                <c:pt idx="4">
                  <c:v>18</c:v>
                </c:pt>
                <c:pt idx="5">
                  <c:v>13</c:v>
                </c:pt>
                <c:pt idx="6">
                  <c:v>2</c:v>
                </c:pt>
                <c:pt idx="7">
                  <c:v>1</c:v>
                </c:pt>
                <c:pt idx="8">
                  <c:v>2</c:v>
                </c:pt>
                <c:pt idx="9">
                  <c:v>3</c:v>
                </c:pt>
                <c:pt idx="10">
                  <c:v>2</c:v>
                </c:pt>
                <c:pt idx="11">
                  <c:v>0</c:v>
                </c:pt>
                <c:pt idx="12">
                  <c:v>1</c:v>
                </c:pt>
                <c:pt idx="13">
                  <c:v>1</c:v>
                </c:pt>
                <c:pt idx="14">
                  <c:v>1</c:v>
                </c:pt>
                <c:pt idx="15">
                  <c:v>3</c:v>
                </c:pt>
                <c:pt idx="16">
                  <c:v>0</c:v>
                </c:pt>
                <c:pt idx="17">
                  <c:v>1</c:v>
                </c:pt>
                <c:pt idx="18">
                  <c:v>0</c:v>
                </c:pt>
                <c:pt idx="19">
                  <c:v>5</c:v>
                </c:pt>
                <c:pt idx="20">
                  <c:v>0</c:v>
                </c:pt>
                <c:pt idx="21">
                  <c:v>3</c:v>
                </c:pt>
                <c:pt idx="22">
                  <c:v>3</c:v>
                </c:pt>
                <c:pt idx="23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38F-43E6-AA6C-13C3620B8E3A}"/>
            </c:ext>
          </c:extLst>
        </c:ser>
        <c:ser>
          <c:idx val="3"/>
          <c:order val="3"/>
          <c:tx>
            <c:strRef>
              <c:f>Foglio1!$E$21</c:f>
              <c:strCache>
                <c:ptCount val="1"/>
                <c:pt idx="0">
                  <c:v>Totale</c:v>
                </c:pt>
              </c:strCache>
            </c:strRef>
          </c:tx>
          <c:spPr>
            <a:noFill/>
            <a:ln>
              <a:noFill/>
            </a:ln>
            <a:effectLst/>
          </c:spPr>
          <c:invertIfNegative val="0"/>
          <c:dLbls>
            <c:spPr>
              <a:solidFill>
                <a:schemeClr val="lt1"/>
              </a:solidFill>
              <a:ln w="12700" cap="flat" cmpd="sng" algn="ctr">
                <a:solidFill>
                  <a:schemeClr val="dk1"/>
                </a:solidFill>
                <a:prstDash val="solid"/>
                <a:miter lim="800000"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Foglio1!$A$22:$A$45</c:f>
              <c:strCache>
                <c:ptCount val="24"/>
                <c:pt idx="0">
                  <c:v>3 gen.</c:v>
                </c:pt>
                <c:pt idx="1">
                  <c:v>24 gen.</c:v>
                </c:pt>
                <c:pt idx="2">
                  <c:v>7 feb.</c:v>
                </c:pt>
                <c:pt idx="3">
                  <c:v>21 feb.</c:v>
                </c:pt>
                <c:pt idx="4">
                  <c:v> 7 mar.</c:v>
                </c:pt>
                <c:pt idx="5">
                  <c:v>21 mar.</c:v>
                </c:pt>
                <c:pt idx="6">
                  <c:v>5 apr.</c:v>
                </c:pt>
                <c:pt idx="7">
                  <c:v>19 apr.</c:v>
                </c:pt>
                <c:pt idx="8">
                  <c:v>3 mag.</c:v>
                </c:pt>
                <c:pt idx="9">
                  <c:v>16 mag.</c:v>
                </c:pt>
                <c:pt idx="10">
                  <c:v>31 mag.</c:v>
                </c:pt>
                <c:pt idx="11">
                  <c:v>14 giugno</c:v>
                </c:pt>
                <c:pt idx="12">
                  <c:v>28 giugno</c:v>
                </c:pt>
                <c:pt idx="13">
                  <c:v>4 luglio</c:v>
                </c:pt>
                <c:pt idx="14">
                  <c:v>18 lug.</c:v>
                </c:pt>
                <c:pt idx="15">
                  <c:v>16 ott.</c:v>
                </c:pt>
                <c:pt idx="16">
                  <c:v>20 set.</c:v>
                </c:pt>
                <c:pt idx="17">
                  <c:v>18 ott.</c:v>
                </c:pt>
                <c:pt idx="18">
                  <c:v>31 ott.</c:v>
                </c:pt>
                <c:pt idx="19">
                  <c:v>15 nov.</c:v>
                </c:pt>
                <c:pt idx="20">
                  <c:v>29 nov.</c:v>
                </c:pt>
                <c:pt idx="21">
                  <c:v>13 dic.</c:v>
                </c:pt>
                <c:pt idx="22">
                  <c:v>27 dic.</c:v>
                </c:pt>
                <c:pt idx="23">
                  <c:v>10 gen.</c:v>
                </c:pt>
              </c:strCache>
            </c:strRef>
          </c:cat>
          <c:val>
            <c:numRef>
              <c:f>Foglio1!$E$22:$E$45</c:f>
              <c:numCache>
                <c:formatCode>_-* #,##0_-;\-* #,##0_-;_-* "-"??_-;_-@_-</c:formatCode>
                <c:ptCount val="24"/>
                <c:pt idx="0" formatCode="General">
                  <c:v>804</c:v>
                </c:pt>
                <c:pt idx="1">
                  <c:v>3487</c:v>
                </c:pt>
                <c:pt idx="2">
                  <c:v>2987</c:v>
                </c:pt>
                <c:pt idx="3">
                  <c:v>1529</c:v>
                </c:pt>
                <c:pt idx="4">
                  <c:v>1062</c:v>
                </c:pt>
                <c:pt idx="5">
                  <c:v>1341</c:v>
                </c:pt>
                <c:pt idx="6">
                  <c:v>1234</c:v>
                </c:pt>
                <c:pt idx="7">
                  <c:v>1069</c:v>
                </c:pt>
                <c:pt idx="8">
                  <c:v>1022</c:v>
                </c:pt>
                <c:pt idx="9">
                  <c:v>420</c:v>
                </c:pt>
                <c:pt idx="10">
                  <c:v>256</c:v>
                </c:pt>
                <c:pt idx="11">
                  <c:v>130</c:v>
                </c:pt>
                <c:pt idx="12">
                  <c:v>159</c:v>
                </c:pt>
                <c:pt idx="13">
                  <c:v>159</c:v>
                </c:pt>
                <c:pt idx="14">
                  <c:v>847</c:v>
                </c:pt>
                <c:pt idx="15">
                  <c:v>388</c:v>
                </c:pt>
                <c:pt idx="16">
                  <c:v>100</c:v>
                </c:pt>
                <c:pt idx="17">
                  <c:v>234</c:v>
                </c:pt>
                <c:pt idx="18">
                  <c:v>137</c:v>
                </c:pt>
                <c:pt idx="19">
                  <c:v>114</c:v>
                </c:pt>
                <c:pt idx="20">
                  <c:v>160</c:v>
                </c:pt>
                <c:pt idx="21">
                  <c:v>259</c:v>
                </c:pt>
                <c:pt idx="22">
                  <c:v>146</c:v>
                </c:pt>
                <c:pt idx="23" formatCode="General">
                  <c:v>62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A38F-43E6-AA6C-13C3620B8E3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141821263"/>
        <c:axId val="1141834159"/>
      </c:barChart>
      <c:catAx>
        <c:axId val="114182126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141834159"/>
        <c:crosses val="autoZero"/>
        <c:auto val="1"/>
        <c:lblAlgn val="ctr"/>
        <c:lblOffset val="100"/>
        <c:noMultiLvlLbl val="0"/>
      </c:catAx>
      <c:valAx>
        <c:axId val="1141834159"/>
        <c:scaling>
          <c:orientation val="minMax"/>
          <c:max val="4000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114182126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1"/>
        <c:txPr>
          <a:bodyPr rot="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</c:legendEntry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9B1EC9-0250-4442-A403-1F6B6A58CB0F}" type="datetimeFigureOut">
              <a:rPr lang="it-IT" smtClean="0"/>
              <a:t>17/01/2023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DE7923-9892-4F68-9C75-15A6D594B4E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374443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DE7923-9892-4F68-9C75-15A6D594B4E2}" type="slidenum">
              <a:rPr lang="it-IT" smtClean="0"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531962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DE7923-9892-4F68-9C75-15A6D594B4E2}" type="slidenum">
              <a:rPr lang="it-IT" smtClean="0"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484377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17/01/2023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977922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17/01/2023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807967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17/01/2023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380861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17/01/2023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767666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17/01/2023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254538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17/01/2023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163155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17/01/2023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503794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17/01/2023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512214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17/01/2023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542529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17/01/2023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663817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17/01/2023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979005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F7281F-00D8-464F-A07C-DAC407B65616}" type="datetimeFigureOut">
              <a:rPr lang="it-IT" smtClean="0"/>
              <a:t>17/01/2023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323920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 txBox="1">
            <a:spLocks/>
          </p:cNvSpPr>
          <p:nvPr/>
        </p:nvSpPr>
        <p:spPr>
          <a:xfrm>
            <a:off x="-1" y="0"/>
            <a:ext cx="11812555" cy="1061049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it-IT" b="1" dirty="0" smtClean="0"/>
              <a:t>Andamento della diffusione del Covid-19 tra i detenuti reclusi nell’insieme degli Istituti Penitenziari del Lazio dal 10 gennaio 2022 al 16 gennaio 2023</a:t>
            </a:r>
            <a:endParaRPr lang="it-IT" b="1" dirty="0"/>
          </a:p>
        </p:txBody>
      </p:sp>
      <p:sp>
        <p:nvSpPr>
          <p:cNvPr id="2" name="CasellaDiTesto 1"/>
          <p:cNvSpPr txBox="1"/>
          <p:nvPr/>
        </p:nvSpPr>
        <p:spPr>
          <a:xfrm>
            <a:off x="1479577" y="6515231"/>
            <a:ext cx="716984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600" dirty="0" smtClean="0"/>
              <a:t>Fonte: Elaborazioni su dati Direzione Regionale Salute e Integrazione Sociosanitaria  </a:t>
            </a:r>
            <a:endParaRPr lang="it-IT" sz="1600" dirty="0"/>
          </a:p>
        </p:txBody>
      </p:sp>
      <p:graphicFrame>
        <p:nvGraphicFramePr>
          <p:cNvPr id="5" name="Grafico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27299418"/>
              </p:ext>
            </p:extLst>
          </p:nvPr>
        </p:nvGraphicFramePr>
        <p:xfrm>
          <a:off x="473652" y="1021904"/>
          <a:ext cx="11057659" cy="54933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59268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ttotitolo 2"/>
          <p:cNvSpPr txBox="1">
            <a:spLocks/>
          </p:cNvSpPr>
          <p:nvPr/>
        </p:nvSpPr>
        <p:spPr>
          <a:xfrm>
            <a:off x="493775" y="28482"/>
            <a:ext cx="11109960" cy="1047058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it-IT" b="1" dirty="0" smtClean="0"/>
              <a:t>Situazione della diffusione del Covid-19 tra i detenuti reclusi negli </a:t>
            </a:r>
            <a:r>
              <a:rPr lang="it-IT" b="1" dirty="0" smtClean="0"/>
              <a:t>Istituti </a:t>
            </a:r>
            <a:r>
              <a:rPr lang="it-IT" b="1" dirty="0"/>
              <a:t>P</a:t>
            </a:r>
            <a:r>
              <a:rPr lang="it-IT" b="1" dirty="0" smtClean="0"/>
              <a:t>enitenziari  </a:t>
            </a:r>
            <a:r>
              <a:rPr lang="it-IT" b="1" dirty="0" smtClean="0"/>
              <a:t>del Lazio dal 10 gennaio 2022 al </a:t>
            </a:r>
            <a:r>
              <a:rPr lang="it-IT" b="1" dirty="0" smtClean="0"/>
              <a:t>16 gennaio 2023</a:t>
            </a:r>
            <a:endParaRPr lang="it-IT" b="1" dirty="0"/>
          </a:p>
        </p:txBody>
      </p:sp>
      <p:graphicFrame>
        <p:nvGraphicFramePr>
          <p:cNvPr id="5" name="Tabel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4543370"/>
              </p:ext>
            </p:extLst>
          </p:nvPr>
        </p:nvGraphicFramePr>
        <p:xfrm>
          <a:off x="578865" y="1075541"/>
          <a:ext cx="11357630" cy="5748776"/>
        </p:xfrm>
        <a:graphic>
          <a:graphicData uri="http://schemas.openxmlformats.org/drawingml/2006/table">
            <a:tbl>
              <a:tblPr/>
              <a:tblGrid>
                <a:gridCol w="721874">
                  <a:extLst>
                    <a:ext uri="{9D8B030D-6E8A-4147-A177-3AD203B41FA5}">
                      <a16:colId xmlns:a16="http://schemas.microsoft.com/office/drawing/2014/main" val="3678982572"/>
                    </a:ext>
                  </a:extLst>
                </a:gridCol>
                <a:gridCol w="708088">
                  <a:extLst>
                    <a:ext uri="{9D8B030D-6E8A-4147-A177-3AD203B41FA5}">
                      <a16:colId xmlns:a16="http://schemas.microsoft.com/office/drawing/2014/main" val="3694388136"/>
                    </a:ext>
                  </a:extLst>
                </a:gridCol>
                <a:gridCol w="382773">
                  <a:extLst>
                    <a:ext uri="{9D8B030D-6E8A-4147-A177-3AD203B41FA5}">
                      <a16:colId xmlns:a16="http://schemas.microsoft.com/office/drawing/2014/main" val="4264862028"/>
                    </a:ext>
                  </a:extLst>
                </a:gridCol>
                <a:gridCol w="374096">
                  <a:extLst>
                    <a:ext uri="{9D8B030D-6E8A-4147-A177-3AD203B41FA5}">
                      <a16:colId xmlns:a16="http://schemas.microsoft.com/office/drawing/2014/main" val="3394909838"/>
                    </a:ext>
                  </a:extLst>
                </a:gridCol>
                <a:gridCol w="311376">
                  <a:extLst>
                    <a:ext uri="{9D8B030D-6E8A-4147-A177-3AD203B41FA5}">
                      <a16:colId xmlns:a16="http://schemas.microsoft.com/office/drawing/2014/main" val="41278569"/>
                    </a:ext>
                  </a:extLst>
                </a:gridCol>
                <a:gridCol w="324540">
                  <a:extLst>
                    <a:ext uri="{9D8B030D-6E8A-4147-A177-3AD203B41FA5}">
                      <a16:colId xmlns:a16="http://schemas.microsoft.com/office/drawing/2014/main" val="1098754098"/>
                    </a:ext>
                  </a:extLst>
                </a:gridCol>
                <a:gridCol w="307895">
                  <a:extLst>
                    <a:ext uri="{9D8B030D-6E8A-4147-A177-3AD203B41FA5}">
                      <a16:colId xmlns:a16="http://schemas.microsoft.com/office/drawing/2014/main" val="167881904"/>
                    </a:ext>
                  </a:extLst>
                </a:gridCol>
                <a:gridCol w="374469">
                  <a:extLst>
                    <a:ext uri="{9D8B030D-6E8A-4147-A177-3AD203B41FA5}">
                      <a16:colId xmlns:a16="http://schemas.microsoft.com/office/drawing/2014/main" val="2154677270"/>
                    </a:ext>
                  </a:extLst>
                </a:gridCol>
                <a:gridCol w="307896">
                  <a:extLst>
                    <a:ext uri="{9D8B030D-6E8A-4147-A177-3AD203B41FA5}">
                      <a16:colId xmlns:a16="http://schemas.microsoft.com/office/drawing/2014/main" val="3620248353"/>
                    </a:ext>
                  </a:extLst>
                </a:gridCol>
                <a:gridCol w="307895">
                  <a:extLst>
                    <a:ext uri="{9D8B030D-6E8A-4147-A177-3AD203B41FA5}">
                      <a16:colId xmlns:a16="http://schemas.microsoft.com/office/drawing/2014/main" val="1537244396"/>
                    </a:ext>
                  </a:extLst>
                </a:gridCol>
                <a:gridCol w="291252">
                  <a:extLst>
                    <a:ext uri="{9D8B030D-6E8A-4147-A177-3AD203B41FA5}">
                      <a16:colId xmlns:a16="http://schemas.microsoft.com/office/drawing/2014/main" val="320153959"/>
                    </a:ext>
                  </a:extLst>
                </a:gridCol>
                <a:gridCol w="301911">
                  <a:extLst>
                    <a:ext uri="{9D8B030D-6E8A-4147-A177-3AD203B41FA5}">
                      <a16:colId xmlns:a16="http://schemas.microsoft.com/office/drawing/2014/main" val="957478879"/>
                    </a:ext>
                  </a:extLst>
                </a:gridCol>
                <a:gridCol w="317611">
                  <a:extLst>
                    <a:ext uri="{9D8B030D-6E8A-4147-A177-3AD203B41FA5}">
                      <a16:colId xmlns:a16="http://schemas.microsoft.com/office/drawing/2014/main" val="1290913195"/>
                    </a:ext>
                  </a:extLst>
                </a:gridCol>
                <a:gridCol w="317611">
                  <a:extLst>
                    <a:ext uri="{9D8B030D-6E8A-4147-A177-3AD203B41FA5}">
                      <a16:colId xmlns:a16="http://schemas.microsoft.com/office/drawing/2014/main" val="2011631773"/>
                    </a:ext>
                  </a:extLst>
                </a:gridCol>
                <a:gridCol w="494167">
                  <a:extLst>
                    <a:ext uri="{9D8B030D-6E8A-4147-A177-3AD203B41FA5}">
                      <a16:colId xmlns:a16="http://schemas.microsoft.com/office/drawing/2014/main" val="2619964102"/>
                    </a:ext>
                  </a:extLst>
                </a:gridCol>
                <a:gridCol w="399392">
                  <a:extLst>
                    <a:ext uri="{9D8B030D-6E8A-4147-A177-3AD203B41FA5}">
                      <a16:colId xmlns:a16="http://schemas.microsoft.com/office/drawing/2014/main" val="3643157894"/>
                    </a:ext>
                  </a:extLst>
                </a:gridCol>
                <a:gridCol w="317611">
                  <a:extLst>
                    <a:ext uri="{9D8B030D-6E8A-4147-A177-3AD203B41FA5}">
                      <a16:colId xmlns:a16="http://schemas.microsoft.com/office/drawing/2014/main" val="1962310266"/>
                    </a:ext>
                  </a:extLst>
                </a:gridCol>
                <a:gridCol w="317611">
                  <a:extLst>
                    <a:ext uri="{9D8B030D-6E8A-4147-A177-3AD203B41FA5}">
                      <a16:colId xmlns:a16="http://schemas.microsoft.com/office/drawing/2014/main" val="3955252766"/>
                    </a:ext>
                  </a:extLst>
                </a:gridCol>
                <a:gridCol w="422775">
                  <a:extLst>
                    <a:ext uri="{9D8B030D-6E8A-4147-A177-3AD203B41FA5}">
                      <a16:colId xmlns:a16="http://schemas.microsoft.com/office/drawing/2014/main" val="3365827445"/>
                    </a:ext>
                  </a:extLst>
                </a:gridCol>
                <a:gridCol w="32837">
                  <a:extLst>
                    <a:ext uri="{9D8B030D-6E8A-4147-A177-3AD203B41FA5}">
                      <a16:colId xmlns:a16="http://schemas.microsoft.com/office/drawing/2014/main" val="3411382526"/>
                    </a:ext>
                  </a:extLst>
                </a:gridCol>
                <a:gridCol w="351803">
                  <a:extLst>
                    <a:ext uri="{9D8B030D-6E8A-4147-A177-3AD203B41FA5}">
                      <a16:colId xmlns:a16="http://schemas.microsoft.com/office/drawing/2014/main" val="1753887973"/>
                    </a:ext>
                  </a:extLst>
                </a:gridCol>
                <a:gridCol w="665721">
                  <a:extLst>
                    <a:ext uri="{9D8B030D-6E8A-4147-A177-3AD203B41FA5}">
                      <a16:colId xmlns:a16="http://schemas.microsoft.com/office/drawing/2014/main" val="3424142892"/>
                    </a:ext>
                  </a:extLst>
                </a:gridCol>
                <a:gridCol w="499285">
                  <a:extLst>
                    <a:ext uri="{9D8B030D-6E8A-4147-A177-3AD203B41FA5}">
                      <a16:colId xmlns:a16="http://schemas.microsoft.com/office/drawing/2014/main" val="3824970997"/>
                    </a:ext>
                  </a:extLst>
                </a:gridCol>
                <a:gridCol w="499285">
                  <a:extLst>
                    <a:ext uri="{9D8B030D-6E8A-4147-A177-3AD203B41FA5}">
                      <a16:colId xmlns:a16="http://schemas.microsoft.com/office/drawing/2014/main" val="143339638"/>
                    </a:ext>
                  </a:extLst>
                </a:gridCol>
                <a:gridCol w="499285">
                  <a:extLst>
                    <a:ext uri="{9D8B030D-6E8A-4147-A177-3AD203B41FA5}">
                      <a16:colId xmlns:a16="http://schemas.microsoft.com/office/drawing/2014/main" val="3540855322"/>
                    </a:ext>
                  </a:extLst>
                </a:gridCol>
                <a:gridCol w="499285">
                  <a:extLst>
                    <a:ext uri="{9D8B030D-6E8A-4147-A177-3AD203B41FA5}">
                      <a16:colId xmlns:a16="http://schemas.microsoft.com/office/drawing/2014/main" val="3057409385"/>
                    </a:ext>
                  </a:extLst>
                </a:gridCol>
                <a:gridCol w="504643">
                  <a:extLst>
                    <a:ext uri="{9D8B030D-6E8A-4147-A177-3AD203B41FA5}">
                      <a16:colId xmlns:a16="http://schemas.microsoft.com/office/drawing/2014/main" val="737310662"/>
                    </a:ext>
                  </a:extLst>
                </a:gridCol>
                <a:gridCol w="504643">
                  <a:extLst>
                    <a:ext uri="{9D8B030D-6E8A-4147-A177-3AD203B41FA5}">
                      <a16:colId xmlns:a16="http://schemas.microsoft.com/office/drawing/2014/main" val="433664224"/>
                    </a:ext>
                  </a:extLst>
                </a:gridCol>
              </a:tblGrid>
              <a:tr h="556328"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ASL</a:t>
                      </a: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ISTITUTI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10 </a:t>
                      </a:r>
                    </a:p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gen.</a:t>
                      </a:r>
                      <a:r>
                        <a:rPr lang="it-IT" sz="1200" b="1" i="0" u="none" strike="noStrike" baseline="0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 </a:t>
                      </a:r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24 </a:t>
                      </a:r>
                    </a:p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gen.</a:t>
                      </a:r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31</a:t>
                      </a:r>
                      <a:r>
                        <a:rPr lang="it-IT" sz="1200" b="1" i="0" u="none" strike="noStrike" baseline="0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gen.</a:t>
                      </a: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14 feb.</a:t>
                      </a:r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21 </a:t>
                      </a:r>
                    </a:p>
                    <a:p>
                      <a:pPr algn="ctr" rtl="0" fontAlgn="b"/>
                      <a:r>
                        <a:rPr lang="it-IT" sz="12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feb</a:t>
                      </a:r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8. mar.</a:t>
                      </a:r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21. mar</a:t>
                      </a:r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4</a:t>
                      </a:r>
                      <a:r>
                        <a:rPr lang="it-IT" sz="1200" b="1" i="0" u="none" strike="noStrike" baseline="0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 </a:t>
                      </a:r>
                    </a:p>
                    <a:p>
                      <a:pPr algn="ctr" rtl="0" fontAlgn="b"/>
                      <a:r>
                        <a:rPr lang="it-IT" sz="1200" b="1" i="0" u="none" strike="noStrike" baseline="0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apr.</a:t>
                      </a:r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20 </a:t>
                      </a:r>
                      <a:r>
                        <a:rPr lang="it-IT" sz="12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ap</a:t>
                      </a:r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26 apr.</a:t>
                      </a:r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2 </a:t>
                      </a:r>
                      <a:r>
                        <a:rPr lang="it-IT" sz="12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mag</a:t>
                      </a:r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16</a:t>
                      </a:r>
                    </a:p>
                    <a:p>
                      <a:pPr algn="ctr" rtl="0" fontAlgn="b"/>
                      <a:r>
                        <a:rPr lang="it-IT" sz="12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mag</a:t>
                      </a:r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23 mag.</a:t>
                      </a:r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6 giu.</a:t>
                      </a:r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4 lug.</a:t>
                      </a:r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11 lug.</a:t>
                      </a:r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18 lug.</a:t>
                      </a:r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10 ott.</a:t>
                      </a:r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7 nov.</a:t>
                      </a:r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14 nov.</a:t>
                      </a:r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21 nov.</a:t>
                      </a:r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28 nov.</a:t>
                      </a:r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5 dic.</a:t>
                      </a:r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19 dic.</a:t>
                      </a:r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16 gen. 2023</a:t>
                      </a:r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4974704"/>
                  </a:ext>
                </a:extLst>
              </a:tr>
              <a:tr h="385384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Roma 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Regina Coeli 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219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76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240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103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36762"/>
                  </a:ext>
                </a:extLst>
              </a:tr>
              <a:tr h="239786">
                <a:tc rowSpan="2"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Roma 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Rebibbia 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37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34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147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mpd="sng">
                      <a:noFill/>
                      <a:prstDash val="soli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239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28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9052278"/>
                  </a:ext>
                </a:extLst>
              </a:tr>
              <a:tr h="679657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(4 </a:t>
                      </a:r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Istituti)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90736440"/>
                  </a:ext>
                </a:extLst>
              </a:tr>
              <a:tr h="370680">
                <a:tc rowSpan="2"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Roma 4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Civitavecchia</a:t>
                      </a:r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23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57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0996507"/>
                  </a:ext>
                </a:extLst>
              </a:tr>
              <a:tr h="385384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(2 Istituti </a:t>
                      </a:r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)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31664223"/>
                  </a:ext>
                </a:extLst>
              </a:tr>
              <a:tr h="261701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Roma 6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Velletri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6257765"/>
                  </a:ext>
                </a:extLst>
              </a:tr>
              <a:tr h="576543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Frosinone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Frosinone; Cassino; Paliano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35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28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n.d.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6621194"/>
                  </a:ext>
                </a:extLst>
              </a:tr>
              <a:tr h="338713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Latina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Latina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marL="185738" indent="0"/>
                      <a:r>
                        <a:rPr lang="it-IT" sz="1400" b="1" dirty="0" smtClean="0"/>
                        <a:t>1</a:t>
                      </a:r>
                      <a:endParaRPr lang="it-IT" sz="1400" b="1" dirty="0"/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marL="185738" indent="0"/>
                      <a:r>
                        <a:rPr lang="it-IT" sz="1400" b="1" dirty="0" smtClean="0"/>
                        <a:t>0</a:t>
                      </a:r>
                      <a:endParaRPr lang="it-IT" sz="1400" b="1" dirty="0"/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marL="185738" indent="0"/>
                      <a:r>
                        <a:rPr lang="it-IT" sz="1400" b="1" dirty="0" smtClean="0"/>
                        <a:t>0</a:t>
                      </a:r>
                      <a:endParaRPr lang="it-IT" sz="1400" b="1" dirty="0"/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marL="185738" indent="0"/>
                      <a:endParaRPr lang="it-IT" sz="1400" b="1" dirty="0"/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85738" indent="0"/>
                      <a:r>
                        <a:rPr lang="it-IT" sz="1400" b="1" dirty="0" smtClean="0"/>
                        <a:t>0</a:t>
                      </a:r>
                      <a:endParaRPr lang="it-IT" sz="1400" b="1" dirty="0"/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marL="185738" indent="0"/>
                      <a:r>
                        <a:rPr lang="it-IT" sz="1400" b="1" dirty="0" smtClean="0"/>
                        <a:t>0</a:t>
                      </a:r>
                      <a:endParaRPr lang="it-IT" sz="1400" b="1" dirty="0"/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marL="185738" indent="0"/>
                      <a:r>
                        <a:rPr lang="it-IT" sz="1400" b="1" dirty="0" smtClean="0"/>
                        <a:t>0</a:t>
                      </a:r>
                      <a:endParaRPr lang="it-IT" sz="1400" b="1" dirty="0"/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marL="185738" indent="0"/>
                      <a:r>
                        <a:rPr lang="it-IT" sz="1400" b="1" dirty="0" smtClean="0"/>
                        <a:t>0</a:t>
                      </a:r>
                      <a:endParaRPr lang="it-IT" sz="1400" b="1" dirty="0"/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marL="185738" indent="0"/>
                      <a:r>
                        <a:rPr lang="it-IT" sz="1400" b="1" dirty="0" smtClean="0"/>
                        <a:t> 0</a:t>
                      </a:r>
                      <a:endParaRPr lang="it-IT" sz="1400" b="1" dirty="0"/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marL="185738" indent="0"/>
                      <a:r>
                        <a:rPr lang="it-IT" sz="1400" b="1" dirty="0" smtClean="0"/>
                        <a:t>0</a:t>
                      </a:r>
                      <a:endParaRPr lang="it-IT" sz="1400" b="1" dirty="0"/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marL="185738" indent="0"/>
                      <a:r>
                        <a:rPr lang="it-IT" sz="1400" b="1" dirty="0" smtClean="0"/>
                        <a:t>0</a:t>
                      </a:r>
                      <a:endParaRPr lang="it-IT" sz="1400" b="1" dirty="0"/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marL="185738" indent="0"/>
                      <a:r>
                        <a:rPr lang="it-IT" sz="1400" b="1" dirty="0" smtClean="0"/>
                        <a:t>0</a:t>
                      </a:r>
                      <a:endParaRPr lang="it-IT" sz="1400" b="1" dirty="0"/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38058"/>
                  </a:ext>
                </a:extLst>
              </a:tr>
              <a:tr h="208930">
                <a:tc>
                  <a:txBody>
                    <a:bodyPr/>
                    <a:lstStyle/>
                    <a:p>
                      <a:pPr algn="l" rtl="0" fontAlgn="ctr"/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Rieti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57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48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4773011"/>
                  </a:ext>
                </a:extLst>
              </a:tr>
              <a:tr h="591247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Viterbo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Viterbo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 (</a:t>
                      </a:r>
                      <a:r>
                        <a:rPr lang="it-IT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semiliberi)</a:t>
                      </a:r>
                      <a:endParaRPr lang="it-IT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  <a:p>
                      <a:pPr algn="ctr" rtl="0" fontAlgn="ctr"/>
                      <a:endParaRPr lang="it-IT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24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  <a:p>
                      <a:pPr algn="ctr" rtl="0" fontAlgn="ctr"/>
                      <a:endParaRPr lang="it-IT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7618872"/>
                  </a:ext>
                </a:extLst>
              </a:tr>
              <a:tr h="296100">
                <a:tc rowSpan="2" grid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Totale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124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329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195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216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378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208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265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315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159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45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28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23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46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164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34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57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24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0590886"/>
                  </a:ext>
                </a:extLst>
              </a:tr>
              <a:tr h="736143">
                <a:tc gridSpan="2"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013827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72277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/>
          <p:cNvSpPr txBox="1"/>
          <p:nvPr/>
        </p:nvSpPr>
        <p:spPr>
          <a:xfrm>
            <a:off x="2557262" y="6294796"/>
            <a:ext cx="417537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600" dirty="0" smtClean="0"/>
              <a:t>Fonte: Elaborazioni su dati Ministero di Giustizia</a:t>
            </a:r>
            <a:endParaRPr lang="it-IT" sz="1600" dirty="0"/>
          </a:p>
        </p:txBody>
      </p:sp>
      <p:graphicFrame>
        <p:nvGraphicFramePr>
          <p:cNvPr id="4" name="Grafic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23920032"/>
              </p:ext>
            </p:extLst>
          </p:nvPr>
        </p:nvGraphicFramePr>
        <p:xfrm>
          <a:off x="436418" y="384464"/>
          <a:ext cx="10711642" cy="56162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16793550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2897</TotalTime>
  <Words>420</Words>
  <Application>Microsoft Office PowerPoint</Application>
  <PresentationFormat>Widescreen</PresentationFormat>
  <Paragraphs>283</Paragraphs>
  <Slides>3</Slides>
  <Notes>2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Tema di Office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Lorenzo</dc:creator>
  <cp:lastModifiedBy>Lorenzo</cp:lastModifiedBy>
  <cp:revision>339</cp:revision>
  <dcterms:created xsi:type="dcterms:W3CDTF">2021-02-16T11:24:19Z</dcterms:created>
  <dcterms:modified xsi:type="dcterms:W3CDTF">2023-01-17T06:50:00Z</dcterms:modified>
</cp:coreProperties>
</file>