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23%20dicemb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23%20dicemb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23%20gennaio%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23%20gennaio%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23%20dicembr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detenuti%20stranieri\elaborazioni%2023%20dicembr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RIEPILOGO!$C$14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4.9800796812749003E-3"/>
                  <c:y val="9.07441016333938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680-4E11-80F7-BD83B14E284F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RIEPILOGO!$B$15:$B$23</c:f>
              <c:strCache>
                <c:ptCount val="9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</c:strCache>
            </c:strRef>
          </c:cat>
          <c:val>
            <c:numRef>
              <c:f>RIEPILOGO!$C$15:$C$23</c:f>
              <c:numCache>
                <c:formatCode>#,##0</c:formatCode>
                <c:ptCount val="9"/>
                <c:pt idx="0">
                  <c:v>20224</c:v>
                </c:pt>
                <c:pt idx="1">
                  <c:v>19888</c:v>
                </c:pt>
                <c:pt idx="2">
                  <c:v>17510</c:v>
                </c:pt>
                <c:pt idx="3">
                  <c:v>17344</c:v>
                </c:pt>
                <c:pt idx="4">
                  <c:v>17019</c:v>
                </c:pt>
                <c:pt idx="5">
                  <c:v>17043</c:v>
                </c:pt>
                <c:pt idx="6">
                  <c:v>17182</c:v>
                </c:pt>
                <c:pt idx="7" formatCode="General">
                  <c:v>17854</c:v>
                </c:pt>
                <c:pt idx="8">
                  <c:v>17683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80-4E11-80F7-BD83B14E28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488064"/>
        <c:axId val="488488896"/>
      </c:barChart>
      <c:lineChart>
        <c:grouping val="standard"/>
        <c:varyColors val="0"/>
        <c:ser>
          <c:idx val="1"/>
          <c:order val="1"/>
          <c:tx>
            <c:strRef>
              <c:f>RIEPILOGO!$D$14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RIEPILOGO!$B$15:$B$23</c:f>
              <c:strCache>
                <c:ptCount val="9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</c:strCache>
            </c:strRef>
          </c:cat>
          <c:val>
            <c:numRef>
              <c:f>RIEPILOGO!$D$15:$D$23</c:f>
              <c:numCache>
                <c:formatCode>0.0%</c:formatCode>
                <c:ptCount val="9"/>
                <c:pt idx="0">
                  <c:v>0.33415947919764716</c:v>
                </c:pt>
                <c:pt idx="1">
                  <c:v>0.32727212888150209</c:v>
                </c:pt>
                <c:pt idx="2">
                  <c:v>0.32680714459023125</c:v>
                </c:pt>
                <c:pt idx="3">
                  <c:v>0.32501311745746198</c:v>
                </c:pt>
                <c:pt idx="4">
                  <c:v>0.31729962525868338</c:v>
                </c:pt>
                <c:pt idx="5">
                  <c:v>0.31482986662725826</c:v>
                </c:pt>
                <c:pt idx="6">
                  <c:v>0.31330573840739595</c:v>
                </c:pt>
                <c:pt idx="7">
                  <c:v>0.318</c:v>
                </c:pt>
                <c:pt idx="8">
                  <c:v>0.315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80-4E11-80F7-BD83B14E28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8489728"/>
        <c:axId val="488493472"/>
      </c:lineChart>
      <c:catAx>
        <c:axId val="4884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896"/>
        <c:crosses val="autoZero"/>
        <c:auto val="1"/>
        <c:lblAlgn val="ctr"/>
        <c:lblOffset val="100"/>
        <c:noMultiLvlLbl val="0"/>
      </c:catAx>
      <c:valAx>
        <c:axId val="48848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064"/>
        <c:crosses val="autoZero"/>
        <c:crossBetween val="between"/>
      </c:valAx>
      <c:valAx>
        <c:axId val="488493472"/>
        <c:scaling>
          <c:orientation val="minMax"/>
          <c:max val="0.4"/>
          <c:min val="0.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9728"/>
        <c:crosses val="max"/>
        <c:crossBetween val="between"/>
      </c:valAx>
      <c:catAx>
        <c:axId val="48848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49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RIEPILOGO!$C$26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RIEPILOGO!$B$27:$B$35</c:f>
              <c:strCache>
                <c:ptCount val="9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</c:strCache>
            </c:strRef>
          </c:cat>
          <c:val>
            <c:numRef>
              <c:f>RIEPILOGO!$C$27:$C$35</c:f>
              <c:numCache>
                <c:formatCode>#,##0</c:formatCode>
                <c:ptCount val="9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  <c:pt idx="7">
                  <c:v>2235</c:v>
                </c:pt>
                <c:pt idx="8">
                  <c:v>2205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4E-4DD9-80CB-B6C922A843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433344"/>
        <c:axId val="602440000"/>
      </c:barChart>
      <c:lineChart>
        <c:grouping val="standard"/>
        <c:varyColors val="0"/>
        <c:ser>
          <c:idx val="1"/>
          <c:order val="1"/>
          <c:tx>
            <c:strRef>
              <c:f>RIEPILOGO!$D$26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66463826910073E-2"/>
                  <c:y val="-4.437049362174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4E-4DD9-80CB-B6C922A843F7}"/>
                </c:ext>
              </c:extLst>
            </c:dLbl>
            <c:dLbl>
              <c:idx val="3"/>
              <c:layout>
                <c:manualLayout>
                  <c:x val="-6.1978098538028362E-17"/>
                  <c:y val="-2.4958402662229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64E-4DD9-80CB-B6C922A843F7}"/>
                </c:ext>
              </c:extLst>
            </c:dLbl>
            <c:dLbl>
              <c:idx val="6"/>
              <c:layout>
                <c:manualLayout>
                  <c:x val="-8.4516565246788369E-3"/>
                  <c:y val="-3.6051026067665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64E-4DD9-80CB-B6C922A843F7}"/>
                </c:ext>
              </c:extLst>
            </c:dLbl>
            <c:dLbl>
              <c:idx val="7"/>
              <c:layout>
                <c:manualLayout>
                  <c:x val="1.6903313049357674E-3"/>
                  <c:y val="-3.3277870216306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64E-4DD9-80CB-B6C922A843F7}"/>
                </c:ext>
              </c:extLst>
            </c:dLbl>
            <c:dLbl>
              <c:idx val="8"/>
              <c:layout>
                <c:manualLayout>
                  <c:x val="-1.5888147442008262E-3"/>
                  <c:y val="-4.9916805324459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64E-4DD9-80CB-B6C922A843F7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RIEPILOGO!$B$27:$B$35</c:f>
              <c:strCache>
                <c:ptCount val="9"/>
                <c:pt idx="0">
                  <c:v>giugno 2019</c:v>
                </c:pt>
                <c:pt idx="1">
                  <c:v>dicembre 2019</c:v>
                </c:pt>
                <c:pt idx="2">
                  <c:v>giugno 2020</c:v>
                </c:pt>
                <c:pt idx="3">
                  <c:v>dicembre 2020</c:v>
                </c:pt>
                <c:pt idx="4">
                  <c:v>giugno 2021</c:v>
                </c:pt>
                <c:pt idx="5">
                  <c:v>dicembre 2021</c:v>
                </c:pt>
                <c:pt idx="6">
                  <c:v>giugno 22</c:v>
                </c:pt>
                <c:pt idx="7">
                  <c:v>ottobre 22</c:v>
                </c:pt>
                <c:pt idx="8">
                  <c:v>dicembre 2022</c:v>
                </c:pt>
              </c:strCache>
            </c:strRef>
          </c:cat>
          <c:val>
            <c:numRef>
              <c:f>RIEPILOGO!$D$27:$D$35</c:f>
              <c:numCache>
                <c:formatCode>0.0%</c:formatCode>
                <c:ptCount val="9"/>
                <c:pt idx="0">
                  <c:v>0.3878778531770512</c:v>
                </c:pt>
                <c:pt idx="1">
                  <c:v>0.37861711848918672</c:v>
                </c:pt>
                <c:pt idx="2">
                  <c:v>0.3888888888888889</c:v>
                </c:pt>
                <c:pt idx="3">
                  <c:v>0.37431224209078406</c:v>
                </c:pt>
                <c:pt idx="4">
                  <c:v>0.3798892659403465</c:v>
                </c:pt>
                <c:pt idx="5">
                  <c:v>0.37635183850036047</c:v>
                </c:pt>
                <c:pt idx="6">
                  <c:v>0.37074289747661904</c:v>
                </c:pt>
                <c:pt idx="7">
                  <c:v>0.376</c:v>
                </c:pt>
                <c:pt idx="8">
                  <c:v>0.37165009270183719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64E-4DD9-80CB-B6C922A843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428768"/>
        <c:axId val="602434176"/>
      </c:lineChart>
      <c:catAx>
        <c:axId val="602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40000"/>
        <c:crosses val="autoZero"/>
        <c:auto val="1"/>
        <c:lblAlgn val="ctr"/>
        <c:lblOffset val="100"/>
        <c:noMultiLvlLbl val="0"/>
      </c:catAx>
      <c:valAx>
        <c:axId val="602440000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33344"/>
        <c:crosses val="autoZero"/>
        <c:crossBetween val="between"/>
      </c:valAx>
      <c:valAx>
        <c:axId val="602434176"/>
        <c:scaling>
          <c:orientation val="minMax"/>
          <c:min val="0.30000000000000004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28768"/>
        <c:crosses val="max"/>
        <c:crossBetween val="between"/>
      </c:valAx>
      <c:catAx>
        <c:axId val="6024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43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400"/>
              <a:t>TOTALE 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GIURIDICA'!$H$33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GIURIDICA'!$I$33:$J$33</c:f>
              <c:numCache>
                <c:formatCode>0.0%</c:formatCode>
                <c:ptCount val="2"/>
                <c:pt idx="0">
                  <c:v>0.14704159343878148</c:v>
                </c:pt>
                <c:pt idx="1">
                  <c:v>0.16445173330317253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96-47A1-B02E-5C80B9DE2E26}"/>
            </c:ext>
          </c:extLst>
        </c:ser>
        <c:ser>
          <c:idx val="1"/>
          <c:order val="1"/>
          <c:tx>
            <c:strRef>
              <c:f>'POSIZIONE GIURIDICA'!$H$34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GIURIDICA'!$I$34:$J$34</c:f>
              <c:numCache>
                <c:formatCode>0.0%</c:formatCode>
                <c:ptCount val="2"/>
                <c:pt idx="0">
                  <c:v>0.11673856313575119</c:v>
                </c:pt>
                <c:pt idx="1">
                  <c:v>0.13985183509585478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96-47A1-B02E-5C80B9DE2E26}"/>
            </c:ext>
          </c:extLst>
        </c:ser>
        <c:ser>
          <c:idx val="2"/>
          <c:order val="2"/>
          <c:tx>
            <c:strRef>
              <c:f>'POSIZIONE GIURIDICA'!$H$35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chemeClr val="accent1">
                <a:shade val="86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GIURIDICA'!$I$35:$J$35</c:f>
              <c:numCache>
                <c:formatCode>0.0%</c:formatCode>
                <c:ptCount val="2"/>
                <c:pt idx="0">
                  <c:v>0.72908345316078182</c:v>
                </c:pt>
                <c:pt idx="1">
                  <c:v>0.69111576090029969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96-47A1-B02E-5C80B9DE2E26}"/>
            </c:ext>
          </c:extLst>
        </c:ser>
        <c:ser>
          <c:idx val="3"/>
          <c:order val="3"/>
          <c:tx>
            <c:strRef>
              <c:f>'POSIZIONE GIURIDICA'!$H$36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1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GIURIDICA'!$I$32:$J$32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GIURIDICA'!$I$36:$J$36</c:f>
              <c:numCache>
                <c:formatCode>0.0%</c:formatCode>
                <c:ptCount val="2"/>
                <c:pt idx="0">
                  <c:v>7.1363902646855194E-3</c:v>
                </c:pt>
                <c:pt idx="1">
                  <c:v>4.5806707006729626E-3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96-47A1-B02E-5C80B9DE2E2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100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REGIONE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GIURIDICA'!$A$33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GIURIDICA'!$B$33:$C$33</c:f>
              <c:numCache>
                <c:formatCode>0.0%</c:formatCode>
                <c:ptCount val="2"/>
                <c:pt idx="0">
                  <c:v>0.15289699570815452</c:v>
                </c:pt>
                <c:pt idx="1">
                  <c:v>0.15374149659863945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F4-4369-9861-EBD36316282A}"/>
            </c:ext>
          </c:extLst>
        </c:ser>
        <c:ser>
          <c:idx val="1"/>
          <c:order val="1"/>
          <c:tx>
            <c:strRef>
              <c:f>'POSIZIONE GIURIDICA'!$A$34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GIURIDICA'!$B$34:$C$34</c:f>
              <c:numCache>
                <c:formatCode>0.0%</c:formatCode>
                <c:ptCount val="2"/>
                <c:pt idx="0">
                  <c:v>0.13465665236051502</c:v>
                </c:pt>
                <c:pt idx="1">
                  <c:v>0.16281179138321997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F4-4369-9861-EBD36316282A}"/>
            </c:ext>
          </c:extLst>
        </c:ser>
        <c:ser>
          <c:idx val="2"/>
          <c:order val="2"/>
          <c:tx>
            <c:strRef>
              <c:f>'POSIZIONE GIURIDICA'!$A$35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GIURIDICA'!$B$35:$C$35</c:f>
              <c:numCache>
                <c:formatCode>0.0%</c:formatCode>
                <c:ptCount val="2"/>
                <c:pt idx="0">
                  <c:v>0.71137339055793991</c:v>
                </c:pt>
                <c:pt idx="1">
                  <c:v>0.67891156462585034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F4-4369-9861-EBD36316282A}"/>
            </c:ext>
          </c:extLst>
        </c:ser>
        <c:ser>
          <c:idx val="3"/>
          <c:order val="3"/>
          <c:tx>
            <c:strRef>
              <c:f>'POSIZIONE GIURIDICA'!$A$36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2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GIURIDICA'!$B$36:$C$36</c:f>
              <c:numCache>
                <c:formatCode>0.0%</c:formatCode>
                <c:ptCount val="2"/>
                <c:pt idx="0">
                  <c:v>1.0729613733905579E-3</c:v>
                </c:pt>
                <c:pt idx="1">
                  <c:v>4.5351473922902496E-3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F4-4369-9861-EBD36316282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area'!$F$21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AC0-487F-B4BF-84E63D1F5D60}"/>
              </c:ext>
            </c:extLst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AC0-487F-B4BF-84E63D1F5D6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2AC0-487F-B4BF-84E63D1F5D6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2AC0-487F-B4BF-84E63D1F5D60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2AC0-487F-B4BF-84E63D1F5D6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2AC0-487F-B4BF-84E63D1F5D60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2AC0-487F-B4BF-84E63D1F5D60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2AC0-487F-B4BF-84E63D1F5D6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area'!$E$22:$E$29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Russia, e paesi Est Europa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Unione europea</c:v>
                </c:pt>
              </c:strCache>
            </c:strRef>
          </c:cat>
          <c:val>
            <c:numRef>
              <c:f>'grafico per area'!$F$22:$F$29</c:f>
              <c:numCache>
                <c:formatCode>General</c:formatCode>
                <c:ptCount val="8"/>
                <c:pt idx="0">
                  <c:v>105</c:v>
                </c:pt>
                <c:pt idx="1">
                  <c:v>2918</c:v>
                </c:pt>
                <c:pt idx="2">
                  <c:v>948</c:v>
                </c:pt>
                <c:pt idx="3">
                  <c:v>1208</c:v>
                </c:pt>
                <c:pt idx="4">
                  <c:v>3079</c:v>
                </c:pt>
                <c:pt idx="5">
                  <c:v>181</c:v>
                </c:pt>
                <c:pt idx="6">
                  <c:v>6517</c:v>
                </c:pt>
                <c:pt idx="7">
                  <c:v>2727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AC0-487F-B4BF-84E63D1F5D6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area'!$B$21</c:f>
              <c:strCache>
                <c:ptCount val="1"/>
                <c:pt idx="0">
                  <c:v>Lazio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E9D-4BD0-9CD9-E2AA6B95BBE8}"/>
              </c:ext>
            </c:extLst>
          </c:dPt>
          <c:dPt>
            <c:idx val="1"/>
            <c:bubble3D val="0"/>
            <c:explosion val="1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E9D-4BD0-9CD9-E2AA6B95BBE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E9D-4BD0-9CD9-E2AA6B95BBE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E9D-4BD0-9CD9-E2AA6B95BBE8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E9D-4BD0-9CD9-E2AA6B95BBE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E9D-4BD0-9CD9-E2AA6B95BBE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E9D-4BD0-9CD9-E2AA6B95BBE8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E9D-4BD0-9CD9-E2AA6B95BBE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area'!$A$22:$A$29</c:f>
              <c:strCache>
                <c:ptCount val="8"/>
                <c:pt idx="0">
                  <c:v>Altro</c:v>
                </c:pt>
                <c:pt idx="1">
                  <c:v>Altri paesi africani</c:v>
                </c:pt>
                <c:pt idx="2">
                  <c:v>America centro meridionale</c:v>
                </c:pt>
                <c:pt idx="3">
                  <c:v>Asia</c:v>
                </c:pt>
                <c:pt idx="4">
                  <c:v>Russia, e paesi Est Europa</c:v>
                </c:pt>
                <c:pt idx="5">
                  <c:v>Medio oriente</c:v>
                </c:pt>
                <c:pt idx="6">
                  <c:v>Nord africa</c:v>
                </c:pt>
                <c:pt idx="7">
                  <c:v>Unione europea</c:v>
                </c:pt>
              </c:strCache>
            </c:strRef>
          </c:cat>
          <c:val>
            <c:numRef>
              <c:f>'grafico per area'!$B$22:$B$29</c:f>
              <c:numCache>
                <c:formatCode>General</c:formatCode>
                <c:ptCount val="8"/>
                <c:pt idx="0">
                  <c:v>9</c:v>
                </c:pt>
                <c:pt idx="1">
                  <c:v>411</c:v>
                </c:pt>
                <c:pt idx="2">
                  <c:v>170</c:v>
                </c:pt>
                <c:pt idx="3">
                  <c:v>169</c:v>
                </c:pt>
                <c:pt idx="4">
                  <c:v>404</c:v>
                </c:pt>
                <c:pt idx="5">
                  <c:v>23</c:v>
                </c:pt>
                <c:pt idx="6">
                  <c:v>491</c:v>
                </c:pt>
                <c:pt idx="7">
                  <c:v>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E9D-4BD0-9CD9-E2AA6B95BBE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03045" y="393192"/>
            <a:ext cx="10033195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</a:t>
            </a:r>
            <a:r>
              <a:rPr lang="it-IT" b="1" dirty="0" smtClean="0"/>
              <a:t>ISTITUTI </a:t>
            </a:r>
            <a:r>
              <a:rPr lang="it-IT" b="1" dirty="0" smtClean="0"/>
              <a:t>PENITENZIARI</a:t>
            </a:r>
          </a:p>
          <a:p>
            <a:pPr algn="ctr"/>
            <a:r>
              <a:rPr lang="it-IT" b="1" dirty="0" smtClean="0"/>
              <a:t>IN ITALIA DA GIUGNO 2019 A DICEMBRE 2022 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elaborazioni </a:t>
            </a:r>
            <a:r>
              <a:rPr lang="it-IT" sz="1200" dirty="0" smtClean="0"/>
              <a:t>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465785"/>
              </p:ext>
            </p:extLst>
          </p:nvPr>
        </p:nvGraphicFramePr>
        <p:xfrm>
          <a:off x="2270760" y="1146810"/>
          <a:ext cx="7650480" cy="4564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2748" y="2552297"/>
            <a:ext cx="1657350" cy="93345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31904" y="6488669"/>
            <a:ext cx="466525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</a:t>
            </a:r>
            <a:r>
              <a:rPr lang="it-IT" sz="1200" dirty="0" smtClean="0"/>
              <a:t>su </a:t>
            </a:r>
            <a:r>
              <a:rPr lang="it-IT" sz="1200" dirty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29769" y="49928"/>
            <a:ext cx="93985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Numero di detenuti stranieri e percentuali sul totale dei presenti negli Istituti </a:t>
            </a:r>
            <a:r>
              <a:rPr lang="it-IT" sz="2400" b="1" dirty="0" smtClean="0">
                <a:solidFill>
                  <a:srgbClr val="002060"/>
                </a:solidFill>
              </a:rPr>
              <a:t>Penitenziari </a:t>
            </a:r>
            <a:r>
              <a:rPr lang="it-IT" sz="2400" b="1" dirty="0" smtClean="0">
                <a:solidFill>
                  <a:srgbClr val="002060"/>
                </a:solidFill>
              </a:rPr>
              <a:t>in </a:t>
            </a:r>
            <a:r>
              <a:rPr lang="it-IT" sz="2400" b="1" dirty="0">
                <a:solidFill>
                  <a:srgbClr val="002060"/>
                </a:solidFill>
              </a:rPr>
              <a:t>Italia  per regione </a:t>
            </a:r>
            <a:r>
              <a:rPr lang="it-IT" sz="2400" b="1" dirty="0" smtClean="0">
                <a:solidFill>
                  <a:srgbClr val="002060"/>
                </a:solidFill>
              </a:rPr>
              <a:t>al 31 </a:t>
            </a:r>
            <a:r>
              <a:rPr lang="it-IT" sz="2400" b="1" dirty="0" smtClean="0">
                <a:solidFill>
                  <a:srgbClr val="002060"/>
                </a:solidFill>
              </a:rPr>
              <a:t>dicembre </a:t>
            </a:r>
            <a:r>
              <a:rPr lang="it-IT" sz="2400" b="1" dirty="0" smtClean="0">
                <a:solidFill>
                  <a:srgbClr val="002060"/>
                </a:solidFill>
              </a:rPr>
              <a:t>2022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994654" y="2290687"/>
            <a:ext cx="7987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/>
              <a:t>Legenda</a:t>
            </a:r>
          </a:p>
          <a:p>
            <a:endParaRPr lang="it-IT" sz="1400" dirty="0"/>
          </a:p>
        </p:txBody>
      </p:sp>
      <p:sp>
        <p:nvSpPr>
          <p:cNvPr id="8" name="Rettangolo 7"/>
          <p:cNvSpPr/>
          <p:nvPr/>
        </p:nvSpPr>
        <p:spPr>
          <a:xfrm>
            <a:off x="2752748" y="2204865"/>
            <a:ext cx="1600200" cy="147698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69528" y="992383"/>
            <a:ext cx="6638925" cy="532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2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6138" y="393192"/>
            <a:ext cx="10147009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</a:t>
            </a:r>
            <a:r>
              <a:rPr lang="it-IT" b="1" dirty="0" smtClean="0"/>
              <a:t>ISTITUTI PENITENZIARI</a:t>
            </a:r>
            <a:endParaRPr lang="it-IT" b="1" dirty="0" smtClean="0"/>
          </a:p>
          <a:p>
            <a:pPr algn="ctr"/>
            <a:r>
              <a:rPr lang="it-IT" b="1" dirty="0" smtClean="0"/>
              <a:t>NEL LAZIO DA GIUGNO 2019 A DICEMBRE 2022 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67708"/>
              </p:ext>
            </p:extLst>
          </p:nvPr>
        </p:nvGraphicFramePr>
        <p:xfrm>
          <a:off x="1563624" y="1039523"/>
          <a:ext cx="8254746" cy="4885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elaborazioni </a:t>
            </a:r>
            <a:r>
              <a:rPr lang="it-IT" sz="1200" dirty="0" smtClean="0"/>
              <a:t>su </a:t>
            </a:r>
            <a:r>
              <a:rPr lang="it-IT" sz="1200" dirty="0" smtClean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2706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50249" y="341974"/>
            <a:ext cx="9562939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</a:t>
            </a:r>
            <a:r>
              <a:rPr lang="it-IT" b="1" dirty="0" smtClean="0"/>
              <a:t>ISTITUTI </a:t>
            </a:r>
            <a:r>
              <a:rPr lang="it-IT" b="1" dirty="0" smtClean="0"/>
              <a:t>PENITENZIARI IN ITALIA PER POSIZIONE GIURIDICA</a:t>
            </a:r>
          </a:p>
          <a:p>
            <a:pPr algn="ctr"/>
            <a:r>
              <a:rPr lang="it-IT" b="1" dirty="0" smtClean="0"/>
              <a:t>Aggiornamento al 31 dicembre 2022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elaborazioni </a:t>
            </a:r>
            <a:r>
              <a:rPr lang="it-IT" sz="1200" dirty="0" smtClean="0"/>
              <a:t>su </a:t>
            </a:r>
            <a:r>
              <a:rPr lang="it-IT" sz="1200" dirty="0" smtClean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799008"/>
              </p:ext>
            </p:extLst>
          </p:nvPr>
        </p:nvGraphicFramePr>
        <p:xfrm>
          <a:off x="1865376" y="1362456"/>
          <a:ext cx="8759952" cy="455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2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8530" y="100583"/>
            <a:ext cx="9728562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</a:t>
            </a:r>
            <a:r>
              <a:rPr lang="it-IT" b="1" dirty="0" smtClean="0"/>
              <a:t>ISTITUTI PENITENZIARI DEL </a:t>
            </a:r>
            <a:r>
              <a:rPr lang="it-IT" b="1" dirty="0" smtClean="0"/>
              <a:t>LAZIO PER POSIZIONE GIURIDICA </a:t>
            </a:r>
          </a:p>
          <a:p>
            <a:pPr algn="ctr"/>
            <a:r>
              <a:rPr lang="it-IT" b="1" dirty="0" smtClean="0"/>
              <a:t>Aggiornamento al 31 DICEMBRE 2022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elaborazioni </a:t>
            </a:r>
            <a:r>
              <a:rPr lang="it-IT" sz="1200" dirty="0" smtClean="0"/>
              <a:t>su </a:t>
            </a:r>
            <a:r>
              <a:rPr lang="it-IT" sz="1200" dirty="0" smtClean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062218"/>
              </p:ext>
            </p:extLst>
          </p:nvPr>
        </p:nvGraphicFramePr>
        <p:xfrm>
          <a:off x="1929384" y="864870"/>
          <a:ext cx="7728966" cy="5380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46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91215" y="341974"/>
            <a:ext cx="1028102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NEGLI </a:t>
            </a:r>
            <a:r>
              <a:rPr lang="it-IT" b="1" dirty="0" smtClean="0"/>
              <a:t>ISTITUTI PENITENZIARI </a:t>
            </a:r>
            <a:r>
              <a:rPr lang="it-IT" b="1" dirty="0" smtClean="0"/>
              <a:t>IN ITALIA E NEL LAZIO PER PROVENIENZA GEOGRAFICA</a:t>
            </a:r>
          </a:p>
          <a:p>
            <a:pPr algn="ctr"/>
            <a:r>
              <a:rPr lang="it-IT" b="1" dirty="0" smtClean="0"/>
              <a:t>Aggiornamento al 31 DICEMBRE 2022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 smtClean="0"/>
              <a:t>elaborazioni </a:t>
            </a:r>
            <a:r>
              <a:rPr lang="it-IT" sz="1200" dirty="0" smtClean="0"/>
              <a:t>su </a:t>
            </a:r>
            <a:r>
              <a:rPr lang="it-IT" sz="1200" dirty="0"/>
              <a:t>d</a:t>
            </a:r>
            <a:r>
              <a:rPr lang="it-IT" sz="1200" dirty="0" smtClean="0"/>
              <a:t>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545484"/>
              </p:ext>
            </p:extLst>
          </p:nvPr>
        </p:nvGraphicFramePr>
        <p:xfrm>
          <a:off x="1112520" y="1428750"/>
          <a:ext cx="537972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952253"/>
              </p:ext>
            </p:extLst>
          </p:nvPr>
        </p:nvGraphicFramePr>
        <p:xfrm>
          <a:off x="6499860" y="1413510"/>
          <a:ext cx="4579620" cy="4030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7133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86333" y="341974"/>
            <a:ext cx="8290796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PRIME DIECI NAZIONALITA’ DEI DETENUTI </a:t>
            </a:r>
            <a:r>
              <a:rPr lang="it-IT" b="1" dirty="0" smtClean="0"/>
              <a:t>STRANIERI PRESENTI </a:t>
            </a:r>
            <a:r>
              <a:rPr lang="it-IT" b="1" dirty="0" smtClean="0"/>
              <a:t>IN ITALIA E NEL LAZIO</a:t>
            </a:r>
          </a:p>
          <a:p>
            <a:pPr algn="ctr"/>
            <a:r>
              <a:rPr lang="it-IT" b="1" dirty="0" smtClean="0"/>
              <a:t>Aggiornamento al </a:t>
            </a:r>
            <a:r>
              <a:rPr lang="it-IT" b="1" smtClean="0"/>
              <a:t>31 </a:t>
            </a:r>
            <a:r>
              <a:rPr lang="it-IT" b="1" smtClean="0"/>
              <a:t>DICEMBRE </a:t>
            </a:r>
            <a:r>
              <a:rPr lang="it-IT" b="1" dirty="0" smtClean="0"/>
              <a:t>2022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4607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/>
              <a:t>e</a:t>
            </a:r>
            <a:r>
              <a:rPr lang="it-IT" sz="1200" dirty="0" smtClean="0"/>
              <a:t>laborazioni su dati Dipartimento </a:t>
            </a:r>
            <a:r>
              <a:rPr lang="it-IT" sz="1200" dirty="0"/>
              <a:t>A</a:t>
            </a:r>
            <a:r>
              <a:rPr lang="it-IT" sz="1200" dirty="0" smtClean="0"/>
              <a:t>mministrazione </a:t>
            </a:r>
            <a:r>
              <a:rPr lang="it-IT" sz="1200" dirty="0"/>
              <a:t>P</a:t>
            </a:r>
            <a:r>
              <a:rPr lang="it-IT" sz="1200" dirty="0" smtClean="0"/>
              <a:t>enitenziaria</a:t>
            </a:r>
            <a:endParaRPr lang="it-IT" sz="12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167556"/>
              </p:ext>
            </p:extLst>
          </p:nvPr>
        </p:nvGraphicFramePr>
        <p:xfrm>
          <a:off x="566929" y="1069848"/>
          <a:ext cx="10140696" cy="48417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997981">
                  <a:extLst>
                    <a:ext uri="{9D8B030D-6E8A-4147-A177-3AD203B41FA5}">
                      <a16:colId xmlns:a16="http://schemas.microsoft.com/office/drawing/2014/main" val="463587147"/>
                    </a:ext>
                  </a:extLst>
                </a:gridCol>
                <a:gridCol w="1092504">
                  <a:extLst>
                    <a:ext uri="{9D8B030D-6E8A-4147-A177-3AD203B41FA5}">
                      <a16:colId xmlns:a16="http://schemas.microsoft.com/office/drawing/2014/main" val="1453063789"/>
                    </a:ext>
                  </a:extLst>
                </a:gridCol>
                <a:gridCol w="1502714">
                  <a:extLst>
                    <a:ext uri="{9D8B030D-6E8A-4147-A177-3AD203B41FA5}">
                      <a16:colId xmlns:a16="http://schemas.microsoft.com/office/drawing/2014/main" val="3691069305"/>
                    </a:ext>
                  </a:extLst>
                </a:gridCol>
                <a:gridCol w="226824">
                  <a:extLst>
                    <a:ext uri="{9D8B030D-6E8A-4147-A177-3AD203B41FA5}">
                      <a16:colId xmlns:a16="http://schemas.microsoft.com/office/drawing/2014/main" val="2007005194"/>
                    </a:ext>
                  </a:extLst>
                </a:gridCol>
                <a:gridCol w="1857440">
                  <a:extLst>
                    <a:ext uri="{9D8B030D-6E8A-4147-A177-3AD203B41FA5}">
                      <a16:colId xmlns:a16="http://schemas.microsoft.com/office/drawing/2014/main" val="1541138955"/>
                    </a:ext>
                  </a:extLst>
                </a:gridCol>
                <a:gridCol w="1524775">
                  <a:extLst>
                    <a:ext uri="{9D8B030D-6E8A-4147-A177-3AD203B41FA5}">
                      <a16:colId xmlns:a16="http://schemas.microsoft.com/office/drawing/2014/main" val="94430370"/>
                    </a:ext>
                  </a:extLst>
                </a:gridCol>
                <a:gridCol w="1938458">
                  <a:extLst>
                    <a:ext uri="{9D8B030D-6E8A-4147-A177-3AD203B41FA5}">
                      <a16:colId xmlns:a16="http://schemas.microsoft.com/office/drawing/2014/main" val="1228705770"/>
                    </a:ext>
                  </a:extLst>
                </a:gridCol>
              </a:tblGrid>
              <a:tr h="2049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u="none" strike="noStrike" dirty="0" smtClean="0">
                          <a:effectLst/>
                        </a:rPr>
                        <a:t>REGIONE</a:t>
                      </a:r>
                      <a:r>
                        <a:rPr lang="it-IT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t-IT" sz="1400" u="none" strike="noStrike" dirty="0" smtClean="0">
                          <a:effectLst/>
                        </a:rPr>
                        <a:t>LAZIO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TOTALE</a:t>
                      </a:r>
                      <a:r>
                        <a:rPr lang="it-IT" sz="14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ITALIA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41466"/>
                  </a:ext>
                </a:extLst>
              </a:tr>
              <a:tr h="229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effectLst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extLst>
                  <a:ext uri="{0D108BD9-81ED-4DB2-BD59-A6C34878D82A}">
                    <a16:rowId xmlns:a16="http://schemas.microsoft.com/office/drawing/2014/main" val="379474556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3.577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20,2%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35012078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2.070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11,7%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845850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1.845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10,4%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428804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8,0%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1.787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10,1%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207020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1.264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7,1%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6573778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4,8%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616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3,5%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8584245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SENEGAL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475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2,7%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874703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438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2,5%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4741264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BOSNIA E ERZEGOVINA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400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2,2%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5851274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PAKISTAN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324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 smtClean="0">
                          <a:solidFill>
                            <a:srgbClr val="19191A"/>
                          </a:solidFill>
                          <a:effectLst/>
                          <a:latin typeface="Tahoma" panose="020B0604030504040204" pitchFamily="34" charset="0"/>
                        </a:rPr>
                        <a:t>1,8%</a:t>
                      </a:r>
                      <a:endParaRPr lang="it-IT" sz="1200" b="0" i="0" u="none" strike="noStrike" dirty="0">
                        <a:solidFill>
                          <a:srgbClr val="19191A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0141064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65,9%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Somma prime 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12.796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72,4%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11970317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94 nazionalità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34,1%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</a:t>
                      </a:r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142 </a:t>
                      </a:r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nazionalità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4.887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27,6%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6439565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 PRESENTI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2.205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 DETENUTI STRANIERI PRESENTI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17.683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100,0%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068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6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347</Words>
  <Application>Microsoft Office PowerPoint</Application>
  <PresentationFormat>Widescreen</PresentationFormat>
  <Paragraphs>119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46</cp:revision>
  <dcterms:created xsi:type="dcterms:W3CDTF">2022-10-11T15:14:06Z</dcterms:created>
  <dcterms:modified xsi:type="dcterms:W3CDTF">2023-01-23T16:19:44Z</dcterms:modified>
</cp:coreProperties>
</file>