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7" r:id="rId6"/>
    <p:sldId id="259" r:id="rId7"/>
    <p:sldId id="264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 varScale="1">
        <p:scale>
          <a:sx n="80" d="100"/>
          <a:sy n="80" d="100"/>
        </p:scale>
        <p:origin x="125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10%20gennaio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10%20gennaio%20202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10%20gennaio%20202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10%20gennaio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10%20gennaio%20202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1%20dicemb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180409226464937E-2"/>
          <c:y val="2.894570101432201E-2"/>
          <c:w val="0.96828792835841226"/>
          <c:h val="0.8568060107602587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369-44EB-B3E3-CD0E0842EB5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69-44EB-B3E3-CD0E0842EB5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369-44EB-B3E3-CD0E0842EB56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69-44EB-B3E3-CD0E0842EB5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369-44EB-B3E3-CD0E0842EB56}"/>
                </c:ext>
              </c:extLst>
            </c:dLbl>
            <c:dLbl>
              <c:idx val="10"/>
              <c:layout>
                <c:manualLayout>
                  <c:x val="4.3243734056710578E-3"/>
                  <c:y val="5.9601829815853907E-2"/>
                </c:manualLayout>
              </c:layout>
              <c:spPr>
                <a:solidFill>
                  <a:schemeClr val="bg1"/>
                </a:solidFill>
                <a:ln w="25400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369-44EB-B3E3-CD0E0842EB56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69-44EB-B3E3-CD0E0842EB56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69-44EB-B3E3-CD0E0842EB56}"/>
                </c:ext>
              </c:extLst>
            </c:dLbl>
            <c:dLbl>
              <c:idx val="14"/>
              <c:layout>
                <c:manualLayout>
                  <c:x val="5.7658312075614107E-3"/>
                  <c:y val="2.01304193417784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369-44EB-B3E3-CD0E0842EB56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69-44EB-B3E3-CD0E0842EB56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369-44EB-B3E3-CD0E0842EB56}"/>
                </c:ext>
              </c:extLst>
            </c:dLbl>
            <c:dLbl>
              <c:idx val="18"/>
              <c:layout>
                <c:manualLayout>
                  <c:x val="-1.4414578018903527E-3"/>
                  <c:y val="1.4867564611901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369-44EB-B3E3-CD0E0842EB56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369-44EB-B3E3-CD0E0842EB56}"/>
                </c:ext>
              </c:extLst>
            </c:dLbl>
            <c:dLbl>
              <c:idx val="20"/>
              <c:layout>
                <c:manualLayout>
                  <c:x val="0"/>
                  <c:y val="7.2758966640545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369-44EB-B3E3-CD0E0842EB56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369-44EB-B3E3-CD0E0842EB56}"/>
                </c:ext>
              </c:extLst>
            </c:dLbl>
            <c:dLbl>
              <c:idx val="23"/>
              <c:layout>
                <c:manualLayout>
                  <c:x val="4.429724675884808E-2"/>
                  <c:y val="8.94913222984666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369-44EB-B3E3-CD0E0842EB56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lazio'!$T$79:$AQ$79</c:f>
              <c:strCache>
                <c:ptCount val="24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</c:strCache>
            </c:strRef>
          </c:cat>
          <c:val>
            <c:numRef>
              <c:f>'trend lazio'!$T$80:$AQ$80</c:f>
              <c:numCache>
                <c:formatCode>_-* #,##0\ _€_-;\-* #,##0\ _€_-;_-* "-"??\ _€_-;_-@_-</c:formatCode>
                <c:ptCount val="24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69-44EB-B3E3-CD0E0842EB5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it-IT" sz="1800"/>
              <a:t>% DETENUTI SU POSTI EFFETTIVAMENTE DISPONIBILI</a:t>
            </a:r>
          </a:p>
          <a:p>
            <a:pPr>
              <a:defRPr sz="1800"/>
            </a:pPr>
            <a:endParaRPr lang="it-IT" sz="18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5539905628126239"/>
          <c:y val="0.13027452537756407"/>
          <c:w val="0.62889104051963007"/>
          <c:h val="0.84247657218559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'detenuti per istituto e capienz'!$B$25</c:f>
              <c:strCache>
                <c:ptCount val="1"/>
                <c:pt idx="0">
                  <c:v>% DETENUTI SU POSTI EFFETTIVAMENTRE DISPONIBILI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E9F-41C0-8089-9EC0F0D4EF3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E9F-41C0-8089-9EC0F0D4EF32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2E9F-41C0-8089-9EC0F0D4EF3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2E9F-41C0-8089-9EC0F0D4EF32}"/>
              </c:ext>
            </c:extLst>
          </c:dPt>
          <c:dPt>
            <c:idx val="15"/>
            <c:invertIfNegative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9-2E9F-41C0-8089-9EC0F0D4EF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istituto e capienz'!$A$26:$A$41</c:f>
              <c:strCache>
                <c:ptCount val="16"/>
                <c:pt idx="0">
                  <c:v>CASSINO</c:v>
                </c:pt>
                <c:pt idx="1">
                  <c:v>FROSINONE "G. PAGLIEI"</c:v>
                </c:pt>
                <c:pt idx="2">
                  <c:v>PALIANO</c:v>
                </c:pt>
                <c:pt idx="3">
                  <c:v>LATINA</c:v>
                </c:pt>
                <c:pt idx="4">
                  <c:v>RIETI "N.C."</c:v>
                </c:pt>
                <c:pt idx="5">
                  <c:v>CIVITAVECCHIA "G. PASSERINI"</c:v>
                </c:pt>
                <c:pt idx="6">
                  <c:v>CIVITAVECCHIA "N.C."</c:v>
                </c:pt>
                <c:pt idx="7">
                  <c:v>ROMA "G.STEFANINI" REBIBBIA FEMM.</c:v>
                </c:pt>
                <c:pt idx="8">
                  <c:v>ROMA REBIBBIA "RAFFAELE CINOTTI" </c:v>
                </c:pt>
                <c:pt idx="9">
                  <c:v>ROMA "REBIBBIA TERZA CASA"</c:v>
                </c:pt>
                <c:pt idx="10">
                  <c:v>ROMA "REBIBBIA" C.R.</c:v>
                </c:pt>
                <c:pt idx="11">
                  <c:v>ROMA "REGINA COELI"</c:v>
                </c:pt>
                <c:pt idx="12">
                  <c:v>VELLETRI</c:v>
                </c:pt>
                <c:pt idx="13">
                  <c:v>VITERBO "N.C."</c:v>
                </c:pt>
                <c:pt idx="14">
                  <c:v>TOTALE LAZIO</c:v>
                </c:pt>
                <c:pt idx="15">
                  <c:v>TOTALE ITALIA (*)</c:v>
                </c:pt>
              </c:strCache>
            </c:strRef>
          </c:cat>
          <c:val>
            <c:numRef>
              <c:f>'detenuti per istituto e capienz'!$B$26:$B$41</c:f>
              <c:numCache>
                <c:formatCode>0%</c:formatCode>
                <c:ptCount val="16"/>
                <c:pt idx="0">
                  <c:v>1.3846153846153846</c:v>
                </c:pt>
                <c:pt idx="1">
                  <c:v>1.0236559139784946</c:v>
                </c:pt>
                <c:pt idx="2">
                  <c:v>0.42483660130718953</c:v>
                </c:pt>
                <c:pt idx="3">
                  <c:v>1.4415584415584415</c:v>
                </c:pt>
                <c:pt idx="4">
                  <c:v>1.1176470588235294</c:v>
                </c:pt>
                <c:pt idx="5">
                  <c:v>0.44444444444444442</c:v>
                </c:pt>
                <c:pt idx="6">
                  <c:v>1.5691318327974277</c:v>
                </c:pt>
                <c:pt idx="7">
                  <c:v>1.2201492537313432</c:v>
                </c:pt>
                <c:pt idx="8">
                  <c:v>1.33363802559415</c:v>
                </c:pt>
                <c:pt idx="9">
                  <c:v>0.51515151515151514</c:v>
                </c:pt>
                <c:pt idx="10">
                  <c:v>0.87697160883280756</c:v>
                </c:pt>
                <c:pt idx="11">
                  <c:v>1.5764331210191083</c:v>
                </c:pt>
                <c:pt idx="12">
                  <c:v>1.2857142857142858</c:v>
                </c:pt>
                <c:pt idx="13">
                  <c:v>1.4405940594059405</c:v>
                </c:pt>
                <c:pt idx="14">
                  <c:v>1.2503688092729188</c:v>
                </c:pt>
                <c:pt idx="15">
                  <c:v>1.0948410224438903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E9F-41C0-8089-9EC0F0D4EF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6443904"/>
        <c:axId val="66449792"/>
      </c:barChart>
      <c:catAx>
        <c:axId val="664439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66449792"/>
        <c:crosses val="autoZero"/>
        <c:auto val="1"/>
        <c:lblAlgn val="ctr"/>
        <c:lblOffset val="100"/>
        <c:noMultiLvlLbl val="0"/>
      </c:catAx>
      <c:valAx>
        <c:axId val="664497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66443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 b="1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15.321085454239004</c:v>
                </c:pt>
                <c:pt idx="1">
                  <c:v>15.001067691650652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B-4B6B-9418-B09DA7566898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14.512051238833642</c:v>
                </c:pt>
                <c:pt idx="1">
                  <c:v>12.767812655705033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3B-4B6B-9418-B09DA7566898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69.930894994100782</c:v>
                </c:pt>
                <c:pt idx="1">
                  <c:v>71.658125133461454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3B-4B6B-9418-B09DA7566898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0.2359683128265633</c:v>
                </c:pt>
                <c:pt idx="1">
                  <c:v>0.57299451918286004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3B-4B6B-9418-B09DA75668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50617283950612E-3"/>
          <c:y val="5.4028384601854218E-2"/>
          <c:w val="0.91086380766593056"/>
          <c:h val="0.83780924489615127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3.676455833891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5E9-4127-A53E-416575096CDD}"/>
                </c:ext>
              </c:extLst>
            </c:dLbl>
            <c:dLbl>
              <c:idx val="3"/>
              <c:layout>
                <c:manualLayout>
                  <c:x val="-9.6450617283950612E-4"/>
                  <c:y val="2.9704928987000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5E9-4127-A53E-416575096CDD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5E9-4127-A53E-416575096CDD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5E9-4127-A53E-416575096CDD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5E9-4127-A53E-416575096CDD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5E9-4127-A53E-416575096CDD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5E9-4127-A53E-416575096CDD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5E9-4127-A53E-416575096CDD}"/>
                </c:ext>
              </c:extLst>
            </c:dLbl>
            <c:dLbl>
              <c:idx val="2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5E9-4127-A53E-416575096CDD}"/>
                </c:ext>
              </c:extLst>
            </c:dLbl>
            <c:dLbl>
              <c:idx val="3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5E9-4127-A53E-416575096CDD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trend'!$A$26:$A$59</c:f>
              <c:strCache>
                <c:ptCount val="34"/>
                <c:pt idx="0">
                  <c:v>dic.22</c:v>
                </c:pt>
                <c:pt idx="3">
                  <c:v>set. 22</c:v>
                </c:pt>
                <c:pt idx="6">
                  <c:v>giu. 22</c:v>
                </c:pt>
                <c:pt idx="9">
                  <c:v>mar. 22</c:v>
                </c:pt>
                <c:pt idx="12">
                  <c:v>dic. 21</c:v>
                </c:pt>
                <c:pt idx="17">
                  <c:v>giu 21</c:v>
                </c:pt>
                <c:pt idx="21">
                  <c:v>dic 20</c:v>
                </c:pt>
                <c:pt idx="23">
                  <c:v>giu 20</c:v>
                </c:pt>
                <c:pt idx="25">
                  <c:v>dic 19</c:v>
                </c:pt>
                <c:pt idx="29">
                  <c:v>dic 18</c:v>
                </c:pt>
                <c:pt idx="33">
                  <c:v>dic 17</c:v>
                </c:pt>
              </c:strCache>
            </c:strRef>
          </c:cat>
          <c:val>
            <c:numRef>
              <c:f>'in attesa di giudizio trend'!$B$26:$B$59</c:f>
              <c:numCache>
                <c:formatCode>0.0%</c:formatCode>
                <c:ptCount val="34"/>
                <c:pt idx="0">
                  <c:v>0.15</c:v>
                </c:pt>
                <c:pt idx="1">
                  <c:v>0.155</c:v>
                </c:pt>
                <c:pt idx="2">
                  <c:v>0.158</c:v>
                </c:pt>
                <c:pt idx="3">
                  <c:v>0.158</c:v>
                </c:pt>
                <c:pt idx="4">
                  <c:v>0.156</c:v>
                </c:pt>
                <c:pt idx="5">
                  <c:v>0.152</c:v>
                </c:pt>
                <c:pt idx="6">
                  <c:v>0.152</c:v>
                </c:pt>
                <c:pt idx="7">
                  <c:v>0.153</c:v>
                </c:pt>
                <c:pt idx="8">
                  <c:v>0.152</c:v>
                </c:pt>
                <c:pt idx="9">
                  <c:v>0.156</c:v>
                </c:pt>
                <c:pt idx="10">
                  <c:v>0.16</c:v>
                </c:pt>
                <c:pt idx="11">
                  <c:v>0.16</c:v>
                </c:pt>
                <c:pt idx="12">
                  <c:v>0.157</c:v>
                </c:pt>
                <c:pt idx="13">
                  <c:v>0.16200000000000001</c:v>
                </c:pt>
                <c:pt idx="14">
                  <c:v>0.16200000000000001</c:v>
                </c:pt>
                <c:pt idx="15">
                  <c:v>0.16200000000000001</c:v>
                </c:pt>
                <c:pt idx="16">
                  <c:v>0.156</c:v>
                </c:pt>
                <c:pt idx="17">
                  <c:v>0.154</c:v>
                </c:pt>
                <c:pt idx="18">
                  <c:v>0.159</c:v>
                </c:pt>
                <c:pt idx="19">
                  <c:v>0.159</c:v>
                </c:pt>
                <c:pt idx="20">
                  <c:v>0.16500000000000001</c:v>
                </c:pt>
                <c:pt idx="21">
                  <c:v>0.16200000000000001</c:v>
                </c:pt>
                <c:pt idx="22">
                  <c:v>0.17</c:v>
                </c:pt>
                <c:pt idx="23">
                  <c:v>0.16924541331491816</c:v>
                </c:pt>
                <c:pt idx="24">
                  <c:v>0.15335546105175812</c:v>
                </c:pt>
                <c:pt idx="25">
                  <c:v>0.15996643025226678</c:v>
                </c:pt>
                <c:pt idx="26">
                  <c:v>0.16410592768713619</c:v>
                </c:pt>
                <c:pt idx="27">
                  <c:v>0.15843825385810117</c:v>
                </c:pt>
                <c:pt idx="28">
                  <c:v>0.16492055897444358</c:v>
                </c:pt>
                <c:pt idx="29">
                  <c:v>0.16491492749979045</c:v>
                </c:pt>
                <c:pt idx="30">
                  <c:v>0.16955671120177918</c:v>
                </c:pt>
                <c:pt idx="31">
                  <c:v>0.16479177657890706</c:v>
                </c:pt>
                <c:pt idx="32">
                  <c:v>0.16680693196846608</c:v>
                </c:pt>
                <c:pt idx="33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25E9-4127-A53E-416575096CDD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5E9-4127-A53E-416575096CDD}"/>
                </c:ext>
              </c:extLst>
            </c:dLbl>
            <c:dLbl>
              <c:idx val="2"/>
              <c:layout>
                <c:manualLayout>
                  <c:x val="-1.6396604938271605E-2"/>
                  <c:y val="-2.032442509636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5E9-4127-A53E-416575096CDD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5E9-4127-A53E-416575096CDD}"/>
                </c:ext>
              </c:extLst>
            </c:dLbl>
            <c:dLbl>
              <c:idx val="2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25E9-4127-A53E-416575096CDD}"/>
                </c:ext>
              </c:extLst>
            </c:dLbl>
            <c:dLbl>
              <c:idx val="3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5E9-4127-A53E-416575096CDD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trend'!$A$26:$A$59</c:f>
              <c:strCache>
                <c:ptCount val="34"/>
                <c:pt idx="0">
                  <c:v>dic.22</c:v>
                </c:pt>
                <c:pt idx="3">
                  <c:v>set. 22</c:v>
                </c:pt>
                <c:pt idx="6">
                  <c:v>giu. 22</c:v>
                </c:pt>
                <c:pt idx="9">
                  <c:v>mar. 22</c:v>
                </c:pt>
                <c:pt idx="12">
                  <c:v>dic. 21</c:v>
                </c:pt>
                <c:pt idx="17">
                  <c:v>giu 21</c:v>
                </c:pt>
                <c:pt idx="21">
                  <c:v>dic 20</c:v>
                </c:pt>
                <c:pt idx="23">
                  <c:v>giu 20</c:v>
                </c:pt>
                <c:pt idx="25">
                  <c:v>dic 19</c:v>
                </c:pt>
                <c:pt idx="29">
                  <c:v>dic 18</c:v>
                </c:pt>
                <c:pt idx="33">
                  <c:v>dic 17</c:v>
                </c:pt>
              </c:strCache>
            </c:strRef>
          </c:cat>
          <c:val>
            <c:numRef>
              <c:f>'in attesa di giudizio trend'!$C$26:$C$59</c:f>
              <c:numCache>
                <c:formatCode>0.0%</c:formatCode>
                <c:ptCount val="34"/>
                <c:pt idx="0">
                  <c:v>0.153</c:v>
                </c:pt>
                <c:pt idx="1">
                  <c:v>0.155</c:v>
                </c:pt>
                <c:pt idx="2">
                  <c:v>0.158</c:v>
                </c:pt>
                <c:pt idx="3">
                  <c:v>0.161</c:v>
                </c:pt>
                <c:pt idx="4">
                  <c:v>0.159</c:v>
                </c:pt>
                <c:pt idx="5">
                  <c:v>0.14599999999999999</c:v>
                </c:pt>
                <c:pt idx="6">
                  <c:v>0.14799999999999999</c:v>
                </c:pt>
                <c:pt idx="7">
                  <c:v>0.153</c:v>
                </c:pt>
                <c:pt idx="8">
                  <c:v>0.14799999999999999</c:v>
                </c:pt>
                <c:pt idx="9">
                  <c:v>0.14599999999999999</c:v>
                </c:pt>
                <c:pt idx="10">
                  <c:v>0.15</c:v>
                </c:pt>
                <c:pt idx="11">
                  <c:v>0.15</c:v>
                </c:pt>
                <c:pt idx="12">
                  <c:v>0.14599999999999999</c:v>
                </c:pt>
                <c:pt idx="13">
                  <c:v>0.14899999999999999</c:v>
                </c:pt>
                <c:pt idx="14">
                  <c:v>0.151</c:v>
                </c:pt>
                <c:pt idx="15">
                  <c:v>0.14799999999999999</c:v>
                </c:pt>
                <c:pt idx="16">
                  <c:v>0.14899999999999999</c:v>
                </c:pt>
                <c:pt idx="17">
                  <c:v>0.155</c:v>
                </c:pt>
                <c:pt idx="18">
                  <c:v>0.157</c:v>
                </c:pt>
                <c:pt idx="19">
                  <c:v>0.16200000000000001</c:v>
                </c:pt>
                <c:pt idx="20">
                  <c:v>0.16700000000000001</c:v>
                </c:pt>
                <c:pt idx="21">
                  <c:v>0.17399999999999999</c:v>
                </c:pt>
                <c:pt idx="22">
                  <c:v>0.18099999999999999</c:v>
                </c:pt>
                <c:pt idx="23">
                  <c:v>0.20340159666782368</c:v>
                </c:pt>
                <c:pt idx="24">
                  <c:v>0.17827208252740168</c:v>
                </c:pt>
                <c:pt idx="25">
                  <c:v>0.18413036856533657</c:v>
                </c:pt>
                <c:pt idx="26">
                  <c:v>0.17952612393681652</c:v>
                </c:pt>
                <c:pt idx="27">
                  <c:v>0.16918568784700802</c:v>
                </c:pt>
                <c:pt idx="28">
                  <c:v>0.169612922889363</c:v>
                </c:pt>
                <c:pt idx="29">
                  <c:v>0.16467707376798285</c:v>
                </c:pt>
                <c:pt idx="30">
                  <c:v>0.17067159581022798</c:v>
                </c:pt>
                <c:pt idx="31">
                  <c:v>0.16739606126914661</c:v>
                </c:pt>
                <c:pt idx="32">
                  <c:v>0.16277962874821514</c:v>
                </c:pt>
                <c:pt idx="33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25E9-4127-A53E-416575096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62.834990729816283</c:v>
                </c:pt>
                <c:pt idx="1">
                  <c:v>68.533347569222016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A3-4B11-8A30-C272240BE3B6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37.165009270183717</c:v>
                </c:pt>
                <c:pt idx="1">
                  <c:v>31.466652430777991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A3-4B11-8A30-C272240BE3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93.184096224523898</c:v>
                </c:pt>
                <c:pt idx="1">
                  <c:v>96.0353124336565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2D-46A6-BA54-9765F9970A30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6.8159037754761105</c:v>
                </c:pt>
                <c:pt idx="1">
                  <c:v>3.9646875663434997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2D-46A6-BA54-9765F9970A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892" y="526368"/>
            <a:ext cx="8367019" cy="5743554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di Pena in Italia </a:t>
            </a:r>
            <a:br>
              <a:rPr lang="it-IT" sz="2000" dirty="0" smtClean="0"/>
            </a:br>
            <a:r>
              <a:rPr lang="it-IT" sz="2000" dirty="0" smtClean="0"/>
              <a:t>al 31 dicembre 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090896"/>
              </p:ext>
            </p:extLst>
          </p:nvPr>
        </p:nvGraphicFramePr>
        <p:xfrm>
          <a:off x="457200" y="1796630"/>
          <a:ext cx="8229599" cy="4049398"/>
        </p:xfrm>
        <a:graphic>
          <a:graphicData uri="http://schemas.openxmlformats.org/drawingml/2006/table">
            <a:tbl>
              <a:tblPr/>
              <a:tblGrid>
                <a:gridCol w="1726415">
                  <a:extLst>
                    <a:ext uri="{9D8B030D-6E8A-4147-A177-3AD203B41FA5}">
                      <a16:colId xmlns:a16="http://schemas.microsoft.com/office/drawing/2014/main" val="1652550387"/>
                    </a:ext>
                  </a:extLst>
                </a:gridCol>
                <a:gridCol w="2393680">
                  <a:extLst>
                    <a:ext uri="{9D8B030D-6E8A-4147-A177-3AD203B41FA5}">
                      <a16:colId xmlns:a16="http://schemas.microsoft.com/office/drawing/2014/main" val="441714999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590639773"/>
                    </a:ext>
                  </a:extLst>
                </a:gridCol>
                <a:gridCol w="751997">
                  <a:extLst>
                    <a:ext uri="{9D8B030D-6E8A-4147-A177-3AD203B41FA5}">
                      <a16:colId xmlns:a16="http://schemas.microsoft.com/office/drawing/2014/main" val="3791082953"/>
                    </a:ext>
                  </a:extLst>
                </a:gridCol>
                <a:gridCol w="762588">
                  <a:extLst>
                    <a:ext uri="{9D8B030D-6E8A-4147-A177-3AD203B41FA5}">
                      <a16:colId xmlns:a16="http://schemas.microsoft.com/office/drawing/2014/main" val="2272586680"/>
                    </a:ext>
                  </a:extLst>
                </a:gridCol>
                <a:gridCol w="751997">
                  <a:extLst>
                    <a:ext uri="{9D8B030D-6E8A-4147-A177-3AD203B41FA5}">
                      <a16:colId xmlns:a16="http://schemas.microsoft.com/office/drawing/2014/main" val="1144003536"/>
                    </a:ext>
                  </a:extLst>
                </a:gridCol>
                <a:gridCol w="508392">
                  <a:extLst>
                    <a:ext uri="{9D8B030D-6E8A-4147-A177-3AD203B41FA5}">
                      <a16:colId xmlns:a16="http://schemas.microsoft.com/office/drawing/2014/main" val="16308256"/>
                    </a:ext>
                  </a:extLst>
                </a:gridCol>
                <a:gridCol w="646082">
                  <a:extLst>
                    <a:ext uri="{9D8B030D-6E8A-4147-A177-3AD203B41FA5}">
                      <a16:colId xmlns:a16="http://schemas.microsoft.com/office/drawing/2014/main" val="2730954596"/>
                    </a:ext>
                  </a:extLst>
                </a:gridCol>
              </a:tblGrid>
              <a:tr h="1525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Istituto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Italiane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Straniere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643108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891778"/>
                  </a:ext>
                </a:extLst>
              </a:tr>
              <a:tr h="81342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486331"/>
                  </a:ext>
                </a:extLst>
              </a:tr>
              <a:tr h="6736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58884"/>
                  </a:ext>
                </a:extLst>
              </a:tr>
              <a:tr h="8007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962522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451787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-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-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995036"/>
                  </a:ext>
                </a:extLst>
              </a:tr>
              <a:tr h="4183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964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dicembre 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7868457"/>
              </p:ext>
            </p:extLst>
          </p:nvPr>
        </p:nvGraphicFramePr>
        <p:xfrm>
          <a:off x="311895" y="1234476"/>
          <a:ext cx="8810525" cy="4826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31/12/2022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397684"/>
              </p:ext>
            </p:extLst>
          </p:nvPr>
        </p:nvGraphicFramePr>
        <p:xfrm>
          <a:off x="467544" y="513158"/>
          <a:ext cx="7920880" cy="581589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97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Detenuti presenti al  31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dicembre 2022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16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180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14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195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1.173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1.094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059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525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990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2528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5.217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4.745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5.933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385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2.205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31 Dicembre  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7022832"/>
              </p:ext>
            </p:extLst>
          </p:nvPr>
        </p:nvGraphicFramePr>
        <p:xfrm>
          <a:off x="0" y="822468"/>
          <a:ext cx="8892480" cy="5126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dicembre 2022</a:t>
            </a:r>
            <a:endParaRPr lang="it-IT" sz="2000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4850" y="1272168"/>
            <a:ext cx="5581650" cy="55245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533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31 dicembre 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723166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501813"/>
              </p:ext>
            </p:extLst>
          </p:nvPr>
        </p:nvGraphicFramePr>
        <p:xfrm>
          <a:off x="107504" y="576164"/>
          <a:ext cx="9036496" cy="623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dicembre 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542950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dicembre</a:t>
            </a:r>
            <a:br>
              <a:rPr lang="it-IT" sz="2000" dirty="0" smtClean="0"/>
            </a:br>
            <a:r>
              <a:rPr lang="it-IT" sz="2000" dirty="0" smtClean="0"/>
              <a:t> 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654137"/>
              </p:ext>
            </p:extLst>
          </p:nvPr>
        </p:nvGraphicFramePr>
        <p:xfrm>
          <a:off x="395536" y="1187625"/>
          <a:ext cx="8568952" cy="477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4375</TotalTime>
  <Words>560</Words>
  <Application>Microsoft Office PowerPoint</Application>
  <PresentationFormat>Presentazione su schermo (4:3)</PresentationFormat>
  <Paragraphs>213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penitenziari d’Italia al 31 dicembre 2022</vt:lpstr>
      <vt:lpstr>Detenuti per Posizione Giuridica  In Italia e nel Lazio al 31 dicembre 2022</vt:lpstr>
      <vt:lpstr>Percentuali di detenuti in attesa di primo giudizio  in Italia e nel Lazio da dicembre 2017 dicembre 2022 </vt:lpstr>
      <vt:lpstr>Detenuti per Nazionalità In Italia e nel Lazio al 31 dicembre 2022</vt:lpstr>
      <vt:lpstr>Detenuti per Genere in Italia e nel Lazio al 31 dicembre  2022</vt:lpstr>
      <vt:lpstr>Detenute madri con figli al seguito presenti negli Istituti di Pena in Italia  al 31 dicembre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322</cp:revision>
  <dcterms:created xsi:type="dcterms:W3CDTF">2020-06-03T15:49:37Z</dcterms:created>
  <dcterms:modified xsi:type="dcterms:W3CDTF">2023-01-10T16:17:50Z</dcterms:modified>
</cp:coreProperties>
</file>