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7" r:id="rId4"/>
    <p:sldId id="258" r:id="rId5"/>
    <p:sldId id="267" r:id="rId6"/>
    <p:sldId id="259" r:id="rId7"/>
    <p:sldId id="264" r:id="rId8"/>
    <p:sldId id="261" r:id="rId9"/>
    <p:sldId id="260" r:id="rId10"/>
    <p:sldId id="268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3735" autoAdjust="0"/>
  </p:normalViewPr>
  <p:slideViewPr>
    <p:cSldViewPr>
      <p:cViewPr varScale="1">
        <p:scale>
          <a:sx n="79" d="100"/>
          <a:sy n="79" d="100"/>
        </p:scale>
        <p:origin x="130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ELABORAZIONI%202023\tabelle%20e%20grafici%203%20febbraio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ELABORAZIONI%202023\tabelle%20e%20grafici%203%20febbraio%202023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ELABORAZIONI%202023\tabelle%20e%20grafici%203%20febbraio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ELABORAZIONI%202023\tabelle%20e%20grafici%203%20febbraio%20202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ELABORAZIONI%202023\tabelle%20e%20grafici%203%20febbraio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97058329762585E-3"/>
          <c:y val="2.2546174872780343E-2"/>
          <c:w val="0.97580924524931756"/>
          <c:h val="0.8884643795452451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23"/>
              <c:layout>
                <c:manualLayout>
                  <c:x val="1.9792435705103792E-2"/>
                  <c:y val="1.15805352755644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A7C-45FD-B607-09EF6EABF835}"/>
                </c:ext>
              </c:extLst>
            </c:dLbl>
            <c:dLbl>
              <c:idx val="24"/>
              <c:layout>
                <c:manualLayout>
                  <c:x val="3.8485291648812925E-2"/>
                  <c:y val="4.84742759764777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A7C-45FD-B607-09EF6EABF835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587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ysDash"/>
                <a:tailEnd type="triangle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'trend lazio'!$T$79:$AR$79</c:f>
              <c:strCache>
                <c:ptCount val="25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  <c:pt idx="17">
                  <c:v>giu 22</c:v>
                </c:pt>
                <c:pt idx="18">
                  <c:v>lug. 22</c:v>
                </c:pt>
                <c:pt idx="19">
                  <c:v>ago. 22</c:v>
                </c:pt>
                <c:pt idx="20">
                  <c:v>sett. 22</c:v>
                </c:pt>
                <c:pt idx="21">
                  <c:v>ott. 22</c:v>
                </c:pt>
                <c:pt idx="22">
                  <c:v>nov. 22</c:v>
                </c:pt>
                <c:pt idx="23">
                  <c:v>dic. 22</c:v>
                </c:pt>
                <c:pt idx="24">
                  <c:v>gen. 23</c:v>
                </c:pt>
              </c:strCache>
            </c:strRef>
          </c:cat>
          <c:val>
            <c:numRef>
              <c:f>'trend lazio'!$T$80:$AR$80</c:f>
              <c:numCache>
                <c:formatCode>_-* #,##0\ _€_-;\-* #,##0\ _€_-;_-* "-"??\ _€_-;_-@_-</c:formatCode>
                <c:ptCount val="25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  <c:pt idx="22">
                  <c:v>56524</c:v>
                </c:pt>
                <c:pt idx="23">
                  <c:v>56196</c:v>
                </c:pt>
                <c:pt idx="24">
                  <c:v>56127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7C-45FD-B607-09EF6EABF83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14.905375983922292</c:v>
                </c:pt>
                <c:pt idx="1">
                  <c:v>14.615069396190783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F4-41CD-B96C-CF46FDF55FA4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14.469938033830179</c:v>
                </c:pt>
                <c:pt idx="1">
                  <c:v>12.901099292675539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F4-41CD-B96C-CF46FDF55FA4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70.390219393736402</c:v>
                </c:pt>
                <c:pt idx="1">
                  <c:v>71.899442336130562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F4-41CD-B96C-CF46FDF55FA4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0.23446658851113714</c:v>
                </c:pt>
                <c:pt idx="1">
                  <c:v>0.58438897500311793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F4-41CD-B96C-CF46FDF55F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450617283950612E-3"/>
          <c:y val="2.0942405798874856E-2"/>
          <c:w val="0.97878086419753085"/>
          <c:h val="0.84953008165279242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3.6764558338917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9A1-4727-8EF3-656AA7A6C997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9A1-4727-8EF3-656AA7A6C997}"/>
                </c:ext>
              </c:extLst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9A1-4727-8EF3-656AA7A6C997}"/>
                </c:ext>
              </c:extLst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9A1-4727-8EF3-656AA7A6C997}"/>
                </c:ext>
              </c:extLst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9A1-4727-8EF3-656AA7A6C997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9A1-4727-8EF3-656AA7A6C997}"/>
                </c:ext>
              </c:extLst>
            </c:dLbl>
            <c:dLbl>
              <c:idx val="22"/>
              <c:layout>
                <c:manualLayout>
                  <c:x val="-2.3148148148148147E-2"/>
                  <c:y val="-3.0926533788996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9A1-4727-8EF3-656AA7A6C997}"/>
                </c:ext>
              </c:extLst>
            </c:dLbl>
            <c:dLbl>
              <c:idx val="24"/>
              <c:layout>
                <c:manualLayout>
                  <c:x val="-2.7970679012345678E-2"/>
                  <c:y val="-2.97049289870004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9A1-4727-8EF3-656AA7A6C997}"/>
                </c:ext>
              </c:extLst>
            </c:dLbl>
            <c:dLbl>
              <c:idx val="2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9A1-4727-8EF3-656AA7A6C997}"/>
                </c:ext>
              </c:extLst>
            </c:dLbl>
            <c:dLbl>
              <c:idx val="3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9A1-4727-8EF3-656AA7A6C997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trend'!$A$26:$A$60</c:f>
              <c:strCache>
                <c:ptCount val="35"/>
                <c:pt idx="0">
                  <c:v>gen 23</c:v>
                </c:pt>
                <c:pt idx="4">
                  <c:v>set. 22</c:v>
                </c:pt>
                <c:pt idx="7">
                  <c:v>giu. 22</c:v>
                </c:pt>
                <c:pt idx="10">
                  <c:v>mar. 22</c:v>
                </c:pt>
                <c:pt idx="13">
                  <c:v>dic. 21</c:v>
                </c:pt>
                <c:pt idx="18">
                  <c:v>giu 21</c:v>
                </c:pt>
                <c:pt idx="22">
                  <c:v>dic 20</c:v>
                </c:pt>
                <c:pt idx="24">
                  <c:v>giu 20</c:v>
                </c:pt>
                <c:pt idx="26">
                  <c:v>dic 19</c:v>
                </c:pt>
                <c:pt idx="30">
                  <c:v>dic 18</c:v>
                </c:pt>
                <c:pt idx="34">
                  <c:v>dic 17</c:v>
                </c:pt>
              </c:strCache>
            </c:strRef>
          </c:cat>
          <c:val>
            <c:numRef>
              <c:f>'in attesa di giudizio trend'!$B$26:$B$60</c:f>
              <c:numCache>
                <c:formatCode>0.0%</c:formatCode>
                <c:ptCount val="35"/>
                <c:pt idx="0">
                  <c:v>0.14899999999999999</c:v>
                </c:pt>
                <c:pt idx="1">
                  <c:v>0.15</c:v>
                </c:pt>
                <c:pt idx="2">
                  <c:v>0.155</c:v>
                </c:pt>
                <c:pt idx="3">
                  <c:v>0.158</c:v>
                </c:pt>
                <c:pt idx="4">
                  <c:v>0.158</c:v>
                </c:pt>
                <c:pt idx="5">
                  <c:v>0.156</c:v>
                </c:pt>
                <c:pt idx="6">
                  <c:v>0.152</c:v>
                </c:pt>
                <c:pt idx="7">
                  <c:v>0.152</c:v>
                </c:pt>
                <c:pt idx="8">
                  <c:v>0.153</c:v>
                </c:pt>
                <c:pt idx="9">
                  <c:v>0.152</c:v>
                </c:pt>
                <c:pt idx="10">
                  <c:v>0.156</c:v>
                </c:pt>
                <c:pt idx="11">
                  <c:v>0.16</c:v>
                </c:pt>
                <c:pt idx="12">
                  <c:v>0.16</c:v>
                </c:pt>
                <c:pt idx="13">
                  <c:v>0.157</c:v>
                </c:pt>
                <c:pt idx="14">
                  <c:v>0.16200000000000001</c:v>
                </c:pt>
                <c:pt idx="15">
                  <c:v>0.16200000000000001</c:v>
                </c:pt>
                <c:pt idx="16">
                  <c:v>0.16200000000000001</c:v>
                </c:pt>
                <c:pt idx="17">
                  <c:v>0.156</c:v>
                </c:pt>
                <c:pt idx="18">
                  <c:v>0.154</c:v>
                </c:pt>
                <c:pt idx="19">
                  <c:v>0.159</c:v>
                </c:pt>
                <c:pt idx="20">
                  <c:v>0.159</c:v>
                </c:pt>
                <c:pt idx="21">
                  <c:v>0.16500000000000001</c:v>
                </c:pt>
                <c:pt idx="22">
                  <c:v>0.16200000000000001</c:v>
                </c:pt>
                <c:pt idx="23">
                  <c:v>0.17</c:v>
                </c:pt>
                <c:pt idx="24">
                  <c:v>0.16924541331491816</c:v>
                </c:pt>
                <c:pt idx="25">
                  <c:v>0.15335546105175812</c:v>
                </c:pt>
                <c:pt idx="26">
                  <c:v>0.15996643025226678</c:v>
                </c:pt>
                <c:pt idx="27">
                  <c:v>0.16410592768713619</c:v>
                </c:pt>
                <c:pt idx="28">
                  <c:v>0.15843825385810117</c:v>
                </c:pt>
                <c:pt idx="29">
                  <c:v>0.16492055897444358</c:v>
                </c:pt>
                <c:pt idx="30">
                  <c:v>0.16491492749979045</c:v>
                </c:pt>
                <c:pt idx="31">
                  <c:v>0.16955671120177918</c:v>
                </c:pt>
                <c:pt idx="32">
                  <c:v>0.16479177657890706</c:v>
                </c:pt>
                <c:pt idx="33">
                  <c:v>0.16680693196846608</c:v>
                </c:pt>
                <c:pt idx="34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9A1-4727-8EF3-656AA7A6C997}"/>
            </c:ext>
          </c:extLst>
        </c:ser>
        <c:ser>
          <c:idx val="1"/>
          <c:order val="1"/>
          <c:tx>
            <c:strRef>
              <c:f>'in attesa di giudizio trend'!$C$25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9A1-4727-8EF3-656AA7A6C99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9A1-4727-8EF3-656AA7A6C99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9A1-4727-8EF3-656AA7A6C99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9A1-4727-8EF3-656AA7A6C99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9A1-4727-8EF3-656AA7A6C997}"/>
                </c:ext>
              </c:extLst>
            </c:dLbl>
            <c:dLbl>
              <c:idx val="7"/>
              <c:layout>
                <c:manualLayout>
                  <c:x val="-3.4620987046758041E-2"/>
                  <c:y val="-8.5200088486957963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19A1-4727-8EF3-656AA7A6C99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9A1-4727-8EF3-656AA7A6C99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9A1-4727-8EF3-656AA7A6C99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9A1-4727-8EF3-656AA7A6C99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9A1-4727-8EF3-656AA7A6C99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9A1-4727-8EF3-656AA7A6C997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9A1-4727-8EF3-656AA7A6C997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9A1-4727-8EF3-656AA7A6C997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9A1-4727-8EF3-656AA7A6C997}"/>
                </c:ext>
              </c:extLst>
            </c:dLbl>
            <c:dLbl>
              <c:idx val="18"/>
              <c:layout>
                <c:manualLayout>
                  <c:x val="-4.7159567293671621E-2"/>
                  <c:y val="1.00919203208673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19A1-4727-8EF3-656AA7A6C997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9A1-4727-8EF3-656AA7A6C997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9A1-4727-8EF3-656AA7A6C997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9A1-4727-8EF3-656AA7A6C997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9A1-4727-8EF3-656AA7A6C997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9A1-4727-8EF3-656AA7A6C997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9A1-4727-8EF3-656AA7A6C997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9A1-4727-8EF3-656AA7A6C997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9A1-4727-8EF3-656AA7A6C997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9A1-4727-8EF3-656AA7A6C997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9A1-4727-8EF3-656AA7A6C997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19A1-4727-8EF3-656AA7A6C997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19A1-4727-8EF3-656AA7A6C997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trend'!$A$26:$A$60</c:f>
              <c:strCache>
                <c:ptCount val="35"/>
                <c:pt idx="0">
                  <c:v>gen 23</c:v>
                </c:pt>
                <c:pt idx="4">
                  <c:v>set. 22</c:v>
                </c:pt>
                <c:pt idx="7">
                  <c:v>giu. 22</c:v>
                </c:pt>
                <c:pt idx="10">
                  <c:v>mar. 22</c:v>
                </c:pt>
                <c:pt idx="13">
                  <c:v>dic. 21</c:v>
                </c:pt>
                <c:pt idx="18">
                  <c:v>giu 21</c:v>
                </c:pt>
                <c:pt idx="22">
                  <c:v>dic 20</c:v>
                </c:pt>
                <c:pt idx="24">
                  <c:v>giu 20</c:v>
                </c:pt>
                <c:pt idx="26">
                  <c:v>dic 19</c:v>
                </c:pt>
                <c:pt idx="30">
                  <c:v>dic 18</c:v>
                </c:pt>
                <c:pt idx="34">
                  <c:v>dic 17</c:v>
                </c:pt>
              </c:strCache>
            </c:strRef>
          </c:cat>
          <c:val>
            <c:numRef>
              <c:f>'in attesa di giudizio trend'!$C$26:$C$60</c:f>
              <c:numCache>
                <c:formatCode>0.0%</c:formatCode>
                <c:ptCount val="35"/>
                <c:pt idx="0">
                  <c:v>0.14599999999999999</c:v>
                </c:pt>
                <c:pt idx="1">
                  <c:v>0.153</c:v>
                </c:pt>
                <c:pt idx="2">
                  <c:v>0.155</c:v>
                </c:pt>
                <c:pt idx="3">
                  <c:v>0.158</c:v>
                </c:pt>
                <c:pt idx="4">
                  <c:v>0.161</c:v>
                </c:pt>
                <c:pt idx="5">
                  <c:v>0.159</c:v>
                </c:pt>
                <c:pt idx="6">
                  <c:v>0.14599999999999999</c:v>
                </c:pt>
                <c:pt idx="7">
                  <c:v>0.14799999999999999</c:v>
                </c:pt>
                <c:pt idx="8">
                  <c:v>0.153</c:v>
                </c:pt>
                <c:pt idx="9">
                  <c:v>0.14799999999999999</c:v>
                </c:pt>
                <c:pt idx="10">
                  <c:v>0.14599999999999999</c:v>
                </c:pt>
                <c:pt idx="11">
                  <c:v>0.15</c:v>
                </c:pt>
                <c:pt idx="12">
                  <c:v>0.15</c:v>
                </c:pt>
                <c:pt idx="13">
                  <c:v>0.14599999999999999</c:v>
                </c:pt>
                <c:pt idx="14">
                  <c:v>0.14899999999999999</c:v>
                </c:pt>
                <c:pt idx="15">
                  <c:v>0.151</c:v>
                </c:pt>
                <c:pt idx="16">
                  <c:v>0.14799999999999999</c:v>
                </c:pt>
                <c:pt idx="17">
                  <c:v>0.14899999999999999</c:v>
                </c:pt>
                <c:pt idx="18">
                  <c:v>0.155</c:v>
                </c:pt>
                <c:pt idx="19">
                  <c:v>0.157</c:v>
                </c:pt>
                <c:pt idx="20">
                  <c:v>0.16200000000000001</c:v>
                </c:pt>
                <c:pt idx="21">
                  <c:v>0.16700000000000001</c:v>
                </c:pt>
                <c:pt idx="22">
                  <c:v>0.17399999999999999</c:v>
                </c:pt>
                <c:pt idx="23">
                  <c:v>0.18099999999999999</c:v>
                </c:pt>
                <c:pt idx="24">
                  <c:v>0.20340159666782368</c:v>
                </c:pt>
                <c:pt idx="25">
                  <c:v>0.17827208252740168</c:v>
                </c:pt>
                <c:pt idx="26">
                  <c:v>0.18413036856533657</c:v>
                </c:pt>
                <c:pt idx="27">
                  <c:v>0.17952612393681652</c:v>
                </c:pt>
                <c:pt idx="28">
                  <c:v>0.16918568784700802</c:v>
                </c:pt>
                <c:pt idx="29">
                  <c:v>0.169612922889363</c:v>
                </c:pt>
                <c:pt idx="30">
                  <c:v>0.16467707376798285</c:v>
                </c:pt>
                <c:pt idx="31">
                  <c:v>0.17067159581022798</c:v>
                </c:pt>
                <c:pt idx="32">
                  <c:v>0.16739606126914661</c:v>
                </c:pt>
                <c:pt idx="33">
                  <c:v>0.16277962874821514</c:v>
                </c:pt>
                <c:pt idx="34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6-19A1-4727-8EF3-656AA7A6C9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058475581566206"/>
          <c:y val="0.94821158051692533"/>
          <c:w val="0.17883048836867588"/>
          <c:h val="3.74882129995607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63.004521855635574</c:v>
                </c:pt>
                <c:pt idx="1">
                  <c:v>68.48753719243858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CA-4F15-B6D8-DBB7D3463F5B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36.995478144364426</c:v>
                </c:pt>
                <c:pt idx="1">
                  <c:v>31.512462807561427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CA-4F15-B6D8-DBB7D3463F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93.468430748618331</c:v>
                </c:pt>
                <c:pt idx="1">
                  <c:v>96.064282787250349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C8-4815-9A1A-1EA2E8EA0B54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6.5315692513816774</c:v>
                </c:pt>
                <c:pt idx="1">
                  <c:v>3.9357172127496574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C8-4815-9A1A-1EA2E8EA0B5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06/02/2023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051" y="260648"/>
            <a:ext cx="8346000" cy="5729125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915816" y="6453336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di Pena in Italia </a:t>
            </a:r>
            <a:br>
              <a:rPr lang="it-IT" sz="2000" dirty="0" smtClean="0"/>
            </a:br>
            <a:r>
              <a:rPr lang="it-IT" sz="2000" dirty="0" smtClean="0"/>
              <a:t>al 31 gennaio 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235583"/>
              </p:ext>
            </p:extLst>
          </p:nvPr>
        </p:nvGraphicFramePr>
        <p:xfrm>
          <a:off x="323526" y="1412776"/>
          <a:ext cx="8568953" cy="4311118"/>
        </p:xfrm>
        <a:graphic>
          <a:graphicData uri="http://schemas.openxmlformats.org/drawingml/2006/table">
            <a:tbl>
              <a:tblPr/>
              <a:tblGrid>
                <a:gridCol w="1797605">
                  <a:extLst>
                    <a:ext uri="{9D8B030D-6E8A-4147-A177-3AD203B41FA5}">
                      <a16:colId xmlns:a16="http://schemas.microsoft.com/office/drawing/2014/main" val="528091026"/>
                    </a:ext>
                  </a:extLst>
                </a:gridCol>
                <a:gridCol w="2492385">
                  <a:extLst>
                    <a:ext uri="{9D8B030D-6E8A-4147-A177-3AD203B41FA5}">
                      <a16:colId xmlns:a16="http://schemas.microsoft.com/office/drawing/2014/main" val="1667267827"/>
                    </a:ext>
                  </a:extLst>
                </a:gridCol>
                <a:gridCol w="716836">
                  <a:extLst>
                    <a:ext uri="{9D8B030D-6E8A-4147-A177-3AD203B41FA5}">
                      <a16:colId xmlns:a16="http://schemas.microsoft.com/office/drawing/2014/main" val="1461413366"/>
                    </a:ext>
                  </a:extLst>
                </a:gridCol>
                <a:gridCol w="783007">
                  <a:extLst>
                    <a:ext uri="{9D8B030D-6E8A-4147-A177-3AD203B41FA5}">
                      <a16:colId xmlns:a16="http://schemas.microsoft.com/office/drawing/2014/main" val="2274023105"/>
                    </a:ext>
                  </a:extLst>
                </a:gridCol>
                <a:gridCol w="794034">
                  <a:extLst>
                    <a:ext uri="{9D8B030D-6E8A-4147-A177-3AD203B41FA5}">
                      <a16:colId xmlns:a16="http://schemas.microsoft.com/office/drawing/2014/main" val="2964316350"/>
                    </a:ext>
                  </a:extLst>
                </a:gridCol>
                <a:gridCol w="616935">
                  <a:extLst>
                    <a:ext uri="{9D8B030D-6E8A-4147-A177-3AD203B41FA5}">
                      <a16:colId xmlns:a16="http://schemas.microsoft.com/office/drawing/2014/main" val="1899685882"/>
                    </a:ext>
                  </a:extLst>
                </a:gridCol>
                <a:gridCol w="695428">
                  <a:extLst>
                    <a:ext uri="{9D8B030D-6E8A-4147-A177-3AD203B41FA5}">
                      <a16:colId xmlns:a16="http://schemas.microsoft.com/office/drawing/2014/main" val="2206909250"/>
                    </a:ext>
                  </a:extLst>
                </a:gridCol>
                <a:gridCol w="672723">
                  <a:extLst>
                    <a:ext uri="{9D8B030D-6E8A-4147-A177-3AD203B41FA5}">
                      <a16:colId xmlns:a16="http://schemas.microsoft.com/office/drawing/2014/main" val="2781239552"/>
                    </a:ext>
                  </a:extLst>
                </a:gridCol>
              </a:tblGrid>
              <a:tr h="1661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Regione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Istituto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Italiane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Straniere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594816"/>
                  </a:ext>
                </a:extLst>
              </a:tr>
              <a:tr h="31845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406125"/>
                  </a:ext>
                </a:extLst>
              </a:tr>
              <a:tr h="66753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detenzione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detenzione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898660"/>
                  </a:ext>
                </a:extLst>
              </a:tr>
              <a:tr h="7338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732657"/>
                  </a:ext>
                </a:extLst>
              </a:tr>
              <a:tr h="8722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CCF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486000"/>
                  </a:ext>
                </a:extLst>
              </a:tr>
              <a:tr h="4776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6779984"/>
                  </a:ext>
                </a:extLst>
              </a:tr>
              <a:tr h="4776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CC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9953579"/>
                  </a:ext>
                </a:extLst>
              </a:tr>
              <a:tr h="26479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LECCE"N.C." CC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904871"/>
                  </a:ext>
                </a:extLst>
              </a:tr>
              <a:tr h="16614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VENEZIA"GIUDECCA" CRF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11741"/>
                  </a:ext>
                </a:extLst>
              </a:tr>
              <a:tr h="1661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5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4098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 gennaio 2021 a gennaio 2023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3135321"/>
              </p:ext>
            </p:extLst>
          </p:nvPr>
        </p:nvGraphicFramePr>
        <p:xfrm>
          <a:off x="180708" y="1203569"/>
          <a:ext cx="8942380" cy="4914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31/01/2023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69137"/>
              </p:ext>
            </p:extLst>
          </p:nvPr>
        </p:nvGraphicFramePr>
        <p:xfrm>
          <a:off x="467544" y="513158"/>
          <a:ext cx="7920880" cy="575986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97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Detenuti presenti al  31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gennaio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16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174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1402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195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829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1.173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1.078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059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525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2528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593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8295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5.217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4.778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5.971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390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2.209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822468"/>
            <a:ext cx="8856984" cy="5126811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calcolato sul totale dei posti effettivamente disponibili al 31 gennaio 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195" y="1268760"/>
            <a:ext cx="5324475" cy="545782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0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31 gennaio 2023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35334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31 gennaio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315209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</a:t>
            </a:r>
            <a:r>
              <a:rPr lang="en-US" sz="2400" b="1" dirty="0" smtClean="0"/>
              <a:t>da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 </a:t>
            </a:r>
            <a:r>
              <a:rPr lang="en-US" sz="2400" b="1" dirty="0" err="1" smtClean="0"/>
              <a:t>gennaio</a:t>
            </a:r>
            <a:r>
              <a:rPr lang="en-US" sz="2400" b="1" dirty="0" smtClean="0"/>
              <a:t> 2023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821725"/>
              </p:ext>
            </p:extLst>
          </p:nvPr>
        </p:nvGraphicFramePr>
        <p:xfrm>
          <a:off x="107504" y="980727"/>
          <a:ext cx="8928992" cy="5538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31 gennaio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8940168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31 gennaio 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168912"/>
              </p:ext>
            </p:extLst>
          </p:nvPr>
        </p:nvGraphicFramePr>
        <p:xfrm>
          <a:off x="467544" y="1412776"/>
          <a:ext cx="8496944" cy="4261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4438</TotalTime>
  <Words>572</Words>
  <Application>Microsoft Office PowerPoint</Application>
  <PresentationFormat>Presentazione su schermo (4:3)</PresentationFormat>
  <Paragraphs>222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penitenziari d’Italia al 31 gennaio 2023</vt:lpstr>
      <vt:lpstr>Detenuti per Posizione Giuridica  In Italia e nel Lazio al 31 gennaio 2023</vt:lpstr>
      <vt:lpstr>Percentuali di detenuti in attesa di primo giudizio  in Italia e nel Lazio da dicembre 2017 gennaio 2023</vt:lpstr>
      <vt:lpstr>Detenuti per Nazionalità In Italia e nel Lazio al 31 gennaio 2023</vt:lpstr>
      <vt:lpstr>Detenuti per Genere in Italia e nel Lazio al 31 gennaio 2023</vt:lpstr>
      <vt:lpstr>Detenute madri con figli al seguito presenti negli Istituti di Pena in Italia  al 31 gennaio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339</cp:revision>
  <dcterms:created xsi:type="dcterms:W3CDTF">2020-06-03T15:49:37Z</dcterms:created>
  <dcterms:modified xsi:type="dcterms:W3CDTF">2023-02-06T07:58:03Z</dcterms:modified>
</cp:coreProperties>
</file>