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88329" autoAdjust="0"/>
  </p:normalViewPr>
  <p:slideViewPr>
    <p:cSldViewPr snapToGrid="0">
      <p:cViewPr varScale="1">
        <p:scale>
          <a:sx n="74" d="100"/>
          <a:sy n="74" d="100"/>
        </p:scale>
        <p:origin x="118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13%20marz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 15 gennaio al 6 feb'!$I$41</c:f>
              <c:strCache>
                <c:ptCount val="1"/>
                <c:pt idx="0">
                  <c:v>totale positivi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6 feb'!$J$40:$BG$40</c:f>
              <c:strCache>
                <c:ptCount val="50"/>
                <c:pt idx="0">
                  <c:v>10.01</c:v>
                </c:pt>
                <c:pt idx="3">
                  <c:v>31.01</c:v>
                </c:pt>
                <c:pt idx="9">
                  <c:v>13.03</c:v>
                </c:pt>
                <c:pt idx="14">
                  <c:v>26.04</c:v>
                </c:pt>
                <c:pt idx="21">
                  <c:v>20.06</c:v>
                </c:pt>
                <c:pt idx="25">
                  <c:v>18.07</c:v>
                </c:pt>
                <c:pt idx="29">
                  <c:v>19.09</c:v>
                </c:pt>
                <c:pt idx="31">
                  <c:v>17.10</c:v>
                </c:pt>
                <c:pt idx="35">
                  <c:v>14.11</c:v>
                </c:pt>
                <c:pt idx="38">
                  <c:v>5.12</c:v>
                </c:pt>
                <c:pt idx="40">
                  <c:v>09.01</c:v>
                </c:pt>
                <c:pt idx="49">
                  <c:v>13.03</c:v>
                </c:pt>
              </c:strCache>
            </c:strRef>
          </c:cat>
          <c:val>
            <c:numRef>
              <c:f>'dal 15 gennaio al 6 feb'!$J$41:$BG$41</c:f>
              <c:numCache>
                <c:formatCode>General</c:formatCode>
                <c:ptCount val="50"/>
                <c:pt idx="0">
                  <c:v>16</c:v>
                </c:pt>
                <c:pt idx="1">
                  <c:v>35</c:v>
                </c:pt>
                <c:pt idx="2">
                  <c:v>124</c:v>
                </c:pt>
                <c:pt idx="3">
                  <c:v>329</c:v>
                </c:pt>
                <c:pt idx="4">
                  <c:v>251</c:v>
                </c:pt>
                <c:pt idx="5">
                  <c:v>182</c:v>
                </c:pt>
                <c:pt idx="6">
                  <c:v>195</c:v>
                </c:pt>
                <c:pt idx="7">
                  <c:v>134</c:v>
                </c:pt>
                <c:pt idx="8">
                  <c:v>216</c:v>
                </c:pt>
                <c:pt idx="9">
                  <c:v>378</c:v>
                </c:pt>
                <c:pt idx="10">
                  <c:v>253</c:v>
                </c:pt>
                <c:pt idx="11">
                  <c:v>208</c:v>
                </c:pt>
                <c:pt idx="12">
                  <c:v>196</c:v>
                </c:pt>
                <c:pt idx="13">
                  <c:v>265</c:v>
                </c:pt>
                <c:pt idx="14">
                  <c:v>315</c:v>
                </c:pt>
                <c:pt idx="15">
                  <c:v>159</c:v>
                </c:pt>
                <c:pt idx="16">
                  <c:v>45</c:v>
                </c:pt>
                <c:pt idx="17">
                  <c:v>28</c:v>
                </c:pt>
                <c:pt idx="18">
                  <c:v>17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7</c:v>
                </c:pt>
                <c:pt idx="23">
                  <c:v>23</c:v>
                </c:pt>
                <c:pt idx="24">
                  <c:v>46</c:v>
                </c:pt>
                <c:pt idx="25">
                  <c:v>164</c:v>
                </c:pt>
                <c:pt idx="26">
                  <c:v>90</c:v>
                </c:pt>
                <c:pt idx="27">
                  <c:v>0</c:v>
                </c:pt>
                <c:pt idx="28">
                  <c:v>0</c:v>
                </c:pt>
                <c:pt idx="29">
                  <c:v>3</c:v>
                </c:pt>
                <c:pt idx="30">
                  <c:v>16</c:v>
                </c:pt>
                <c:pt idx="31">
                  <c:v>13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34</c:v>
                </c:pt>
                <c:pt idx="36">
                  <c:v>57</c:v>
                </c:pt>
                <c:pt idx="37">
                  <c:v>21</c:v>
                </c:pt>
                <c:pt idx="38">
                  <c:v>24</c:v>
                </c:pt>
                <c:pt idx="39">
                  <c:v>32</c:v>
                </c:pt>
                <c:pt idx="40">
                  <c:v>12</c:v>
                </c:pt>
                <c:pt idx="41">
                  <c:v>18</c:v>
                </c:pt>
                <c:pt idx="42">
                  <c:v>22</c:v>
                </c:pt>
                <c:pt idx="43">
                  <c:v>16</c:v>
                </c:pt>
                <c:pt idx="44">
                  <c:v>10</c:v>
                </c:pt>
                <c:pt idx="45">
                  <c:v>2</c:v>
                </c:pt>
                <c:pt idx="46">
                  <c:v>4</c:v>
                </c:pt>
                <c:pt idx="47">
                  <c:v>2</c:v>
                </c:pt>
                <c:pt idx="48">
                  <c:v>1</c:v>
                </c:pt>
                <c:pt idx="4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76-44FF-973D-7A05D30DF9F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3272080"/>
        <c:axId val="819099616"/>
      </c:barChart>
      <c:catAx>
        <c:axId val="5732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819099616"/>
        <c:crosses val="autoZero"/>
        <c:auto val="1"/>
        <c:lblAlgn val="ctr"/>
        <c:lblOffset val="100"/>
        <c:noMultiLvlLbl val="0"/>
      </c:catAx>
      <c:valAx>
        <c:axId val="819099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3272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 sz="16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detenute positive al </a:t>
            </a:r>
            <a:r>
              <a:rPr lang="it-IT" sz="1600" baseline="0" dirty="0" err="1">
                <a:solidFill>
                  <a:schemeClr val="lt1"/>
                </a:solidFill>
                <a:latin typeface="+mn-lt"/>
                <a:ea typeface="+mn-ea"/>
                <a:cs typeface="+mn-cs"/>
              </a:rPr>
              <a:t>Covid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 19 in Italia dal 3 gennaio 2022 </a:t>
            </a:r>
            <a:r>
              <a:rPr lang="it-IT" sz="1600" baseline="0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al </a:t>
            </a:r>
            <a:r>
              <a:rPr lang="it-IT" sz="1600" baseline="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7 marzo 2023</a:t>
            </a:r>
            <a:endParaRPr lang="it-IT" sz="1600" dirty="0"/>
          </a:p>
        </c:rich>
      </c:tx>
      <c:layout>
        <c:manualLayout>
          <c:xMode val="edge"/>
          <c:yMode val="edge"/>
          <c:x val="0.19529281124927259"/>
          <c:y val="1.4814814814814815E-2"/>
        </c:manualLayout>
      </c:layout>
      <c:overlay val="0"/>
      <c:spPr>
        <a:solidFill>
          <a:schemeClr val="accent6"/>
        </a:solidFill>
        <a:ln w="12700" cap="flat" cmpd="sng" algn="ctr">
          <a:solidFill>
            <a:schemeClr val="accent6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Foglio1!$B$21</c:f>
              <c:strCache>
                <c:ptCount val="1"/>
                <c:pt idx="0">
                  <c:v>Asintomatici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Foglio1!$A$22:$A$52</c:f>
              <c:strCache>
                <c:ptCount val="31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</c:strCache>
            </c:strRef>
          </c:cat>
          <c:val>
            <c:numRef>
              <c:f>Foglio1!$B$22:$B$52</c:f>
              <c:numCache>
                <c:formatCode>_-* #,##0_-;\-* #,##0_-;_-* "-"??_-;_-@_-</c:formatCode>
                <c:ptCount val="31"/>
                <c:pt idx="0" formatCode="General">
                  <c:v>786</c:v>
                </c:pt>
                <c:pt idx="1">
                  <c:v>3448</c:v>
                </c:pt>
                <c:pt idx="2">
                  <c:v>2953</c:v>
                </c:pt>
                <c:pt idx="3">
                  <c:v>1510</c:v>
                </c:pt>
                <c:pt idx="4">
                  <c:v>1040</c:v>
                </c:pt>
                <c:pt idx="5">
                  <c:v>1322</c:v>
                </c:pt>
                <c:pt idx="6">
                  <c:v>1232</c:v>
                </c:pt>
                <c:pt idx="7">
                  <c:v>1068</c:v>
                </c:pt>
                <c:pt idx="8">
                  <c:v>1020</c:v>
                </c:pt>
                <c:pt idx="9">
                  <c:v>417</c:v>
                </c:pt>
                <c:pt idx="10">
                  <c:v>254</c:v>
                </c:pt>
                <c:pt idx="11">
                  <c:v>130</c:v>
                </c:pt>
                <c:pt idx="12">
                  <c:v>158</c:v>
                </c:pt>
                <c:pt idx="13">
                  <c:v>158</c:v>
                </c:pt>
                <c:pt idx="14">
                  <c:v>846</c:v>
                </c:pt>
                <c:pt idx="15">
                  <c:v>385</c:v>
                </c:pt>
                <c:pt idx="16">
                  <c:v>100</c:v>
                </c:pt>
                <c:pt idx="17">
                  <c:v>233</c:v>
                </c:pt>
                <c:pt idx="18">
                  <c:v>137</c:v>
                </c:pt>
                <c:pt idx="19">
                  <c:v>109</c:v>
                </c:pt>
                <c:pt idx="20">
                  <c:v>160</c:v>
                </c:pt>
                <c:pt idx="21">
                  <c:v>256</c:v>
                </c:pt>
                <c:pt idx="22">
                  <c:v>143</c:v>
                </c:pt>
                <c:pt idx="23">
                  <c:v>60</c:v>
                </c:pt>
                <c:pt idx="24">
                  <c:v>57</c:v>
                </c:pt>
                <c:pt idx="25">
                  <c:v>59</c:v>
                </c:pt>
                <c:pt idx="26">
                  <c:v>36</c:v>
                </c:pt>
                <c:pt idx="27">
                  <c:v>51</c:v>
                </c:pt>
                <c:pt idx="28">
                  <c:v>56</c:v>
                </c:pt>
                <c:pt idx="29">
                  <c:v>56</c:v>
                </c:pt>
                <c:pt idx="30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BF-4DC7-94ED-B95E098F8C86}"/>
            </c:ext>
          </c:extLst>
        </c:ser>
        <c:ser>
          <c:idx val="1"/>
          <c:order val="1"/>
          <c:tx>
            <c:strRef>
              <c:f>Foglio1!$C$21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Foglio1!$A$22:$A$52</c:f>
              <c:strCache>
                <c:ptCount val="31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</c:strCache>
            </c:strRef>
          </c:cat>
          <c:val>
            <c:numRef>
              <c:f>Foglio1!$C$22:$C$52</c:f>
              <c:numCache>
                <c:formatCode>General</c:formatCode>
                <c:ptCount val="31"/>
                <c:pt idx="0">
                  <c:v>12</c:v>
                </c:pt>
                <c:pt idx="1">
                  <c:v>22</c:v>
                </c:pt>
                <c:pt idx="2">
                  <c:v>9</c:v>
                </c:pt>
                <c:pt idx="3">
                  <c:v>3</c:v>
                </c:pt>
                <c:pt idx="4">
                  <c:v>4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BF-4DC7-94ED-B95E098F8C86}"/>
            </c:ext>
          </c:extLst>
        </c:ser>
        <c:ser>
          <c:idx val="2"/>
          <c:order val="2"/>
          <c:tx>
            <c:strRef>
              <c:f>Foglio1!$D$21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Foglio1!$A$22:$A$52</c:f>
              <c:strCache>
                <c:ptCount val="31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</c:strCache>
            </c:strRef>
          </c:cat>
          <c:val>
            <c:numRef>
              <c:f>Foglio1!$D$22:$D$52</c:f>
              <c:numCache>
                <c:formatCode>General</c:formatCode>
                <c:ptCount val="31"/>
                <c:pt idx="0">
                  <c:v>6</c:v>
                </c:pt>
                <c:pt idx="1">
                  <c:v>17</c:v>
                </c:pt>
                <c:pt idx="2">
                  <c:v>25</c:v>
                </c:pt>
                <c:pt idx="3">
                  <c:v>16</c:v>
                </c:pt>
                <c:pt idx="4">
                  <c:v>18</c:v>
                </c:pt>
                <c:pt idx="5">
                  <c:v>13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3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5</c:v>
                </c:pt>
                <c:pt idx="20">
                  <c:v>0</c:v>
                </c:pt>
                <c:pt idx="21">
                  <c:v>3</c:v>
                </c:pt>
                <c:pt idx="22">
                  <c:v>3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BF-4DC7-94ED-B95E098F8C86}"/>
            </c:ext>
          </c:extLst>
        </c:ser>
        <c:ser>
          <c:idx val="3"/>
          <c:order val="3"/>
          <c:tx>
            <c:strRef>
              <c:f>Foglio1!$E$21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Foglio1!$A$22:$A$52</c:f>
              <c:strCache>
                <c:ptCount val="31"/>
                <c:pt idx="0">
                  <c:v>3 gen.</c:v>
                </c:pt>
                <c:pt idx="1">
                  <c:v>24 gen.</c:v>
                </c:pt>
                <c:pt idx="2">
                  <c:v>7 feb.</c:v>
                </c:pt>
                <c:pt idx="3">
                  <c:v>21 feb.</c:v>
                </c:pt>
                <c:pt idx="4">
                  <c:v> 7 mar.</c:v>
                </c:pt>
                <c:pt idx="5">
                  <c:v>21 mar.</c:v>
                </c:pt>
                <c:pt idx="6">
                  <c:v>5 apr.</c:v>
                </c:pt>
                <c:pt idx="7">
                  <c:v>19 apr.</c:v>
                </c:pt>
                <c:pt idx="8">
                  <c:v>3 mag.</c:v>
                </c:pt>
                <c:pt idx="9">
                  <c:v>16 mag.</c:v>
                </c:pt>
                <c:pt idx="10">
                  <c:v>31 mag.</c:v>
                </c:pt>
                <c:pt idx="11">
                  <c:v>14 giugno</c:v>
                </c:pt>
                <c:pt idx="12">
                  <c:v>28 giugno</c:v>
                </c:pt>
                <c:pt idx="13">
                  <c:v>4 luglio</c:v>
                </c:pt>
                <c:pt idx="14">
                  <c:v>18 lug.</c:v>
                </c:pt>
                <c:pt idx="15">
                  <c:v>16 ott.</c:v>
                </c:pt>
                <c:pt idx="16">
                  <c:v>20 set.</c:v>
                </c:pt>
                <c:pt idx="17">
                  <c:v>18 ott.</c:v>
                </c:pt>
                <c:pt idx="18">
                  <c:v>31 ott.</c:v>
                </c:pt>
                <c:pt idx="19">
                  <c:v>15 nov.</c:v>
                </c:pt>
                <c:pt idx="20">
                  <c:v>29 nov.</c:v>
                </c:pt>
                <c:pt idx="21">
                  <c:v>13 dic.</c:v>
                </c:pt>
                <c:pt idx="22">
                  <c:v>27 dic.</c:v>
                </c:pt>
                <c:pt idx="23">
                  <c:v>10 gen.</c:v>
                </c:pt>
                <c:pt idx="24">
                  <c:v>17 gen.</c:v>
                </c:pt>
                <c:pt idx="25">
                  <c:v>24 gen.</c:v>
                </c:pt>
                <c:pt idx="26">
                  <c:v>31 gen.</c:v>
                </c:pt>
                <c:pt idx="27">
                  <c:v>07 feb.</c:v>
                </c:pt>
                <c:pt idx="28">
                  <c:v>14 feb.</c:v>
                </c:pt>
                <c:pt idx="29">
                  <c:v>28 feb.</c:v>
                </c:pt>
                <c:pt idx="30">
                  <c:v>7 mar.</c:v>
                </c:pt>
              </c:strCache>
            </c:strRef>
          </c:cat>
          <c:val>
            <c:numRef>
              <c:f>Foglio1!$E$22:$E$52</c:f>
              <c:numCache>
                <c:formatCode>_-* #,##0_-;\-* #,##0_-;_-* "-"??_-;_-@_-</c:formatCode>
                <c:ptCount val="31"/>
                <c:pt idx="0" formatCode="General">
                  <c:v>804</c:v>
                </c:pt>
                <c:pt idx="1">
                  <c:v>3487</c:v>
                </c:pt>
                <c:pt idx="2">
                  <c:v>2987</c:v>
                </c:pt>
                <c:pt idx="3">
                  <c:v>1529</c:v>
                </c:pt>
                <c:pt idx="4">
                  <c:v>1062</c:v>
                </c:pt>
                <c:pt idx="5">
                  <c:v>1341</c:v>
                </c:pt>
                <c:pt idx="6">
                  <c:v>1234</c:v>
                </c:pt>
                <c:pt idx="7">
                  <c:v>1069</c:v>
                </c:pt>
                <c:pt idx="8">
                  <c:v>1022</c:v>
                </c:pt>
                <c:pt idx="9">
                  <c:v>420</c:v>
                </c:pt>
                <c:pt idx="10">
                  <c:v>256</c:v>
                </c:pt>
                <c:pt idx="11">
                  <c:v>130</c:v>
                </c:pt>
                <c:pt idx="12">
                  <c:v>159</c:v>
                </c:pt>
                <c:pt idx="13">
                  <c:v>159</c:v>
                </c:pt>
                <c:pt idx="14">
                  <c:v>847</c:v>
                </c:pt>
                <c:pt idx="15">
                  <c:v>388</c:v>
                </c:pt>
                <c:pt idx="16">
                  <c:v>100</c:v>
                </c:pt>
                <c:pt idx="17">
                  <c:v>234</c:v>
                </c:pt>
                <c:pt idx="18">
                  <c:v>137</c:v>
                </c:pt>
                <c:pt idx="19">
                  <c:v>114</c:v>
                </c:pt>
                <c:pt idx="20">
                  <c:v>160</c:v>
                </c:pt>
                <c:pt idx="21">
                  <c:v>259</c:v>
                </c:pt>
                <c:pt idx="22">
                  <c:v>146</c:v>
                </c:pt>
                <c:pt idx="23" formatCode="General">
                  <c:v>62</c:v>
                </c:pt>
                <c:pt idx="24" formatCode="General">
                  <c:v>58</c:v>
                </c:pt>
                <c:pt idx="25" formatCode="General">
                  <c:v>60</c:v>
                </c:pt>
                <c:pt idx="26" formatCode="General">
                  <c:v>36</c:v>
                </c:pt>
                <c:pt idx="27" formatCode="General">
                  <c:v>51</c:v>
                </c:pt>
                <c:pt idx="28" formatCode="General">
                  <c:v>56</c:v>
                </c:pt>
                <c:pt idx="29" formatCode="General">
                  <c:v>56</c:v>
                </c:pt>
                <c:pt idx="30" formatCode="General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BF-4DC7-94ED-B95E098F8C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41821263"/>
        <c:axId val="1141834159"/>
      </c:barChart>
      <c:catAx>
        <c:axId val="114182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1834159"/>
        <c:crosses val="autoZero"/>
        <c:auto val="1"/>
        <c:lblAlgn val="ctr"/>
        <c:lblOffset val="100"/>
        <c:noMultiLvlLbl val="0"/>
      </c:catAx>
      <c:valAx>
        <c:axId val="1141834159"/>
        <c:scaling>
          <c:orientation val="minMax"/>
          <c:max val="4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418212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B1EC9-0250-4442-A403-1F6B6A58CB0F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E7923-9892-4F68-9C75-15A6D594B4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7444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196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DE7923-9892-4F68-9C75-15A6D594B4E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843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13/03/2023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-1" y="0"/>
            <a:ext cx="11812555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Penitenziari del Lazio dal 10 gennaio 2022 al </a:t>
            </a:r>
            <a:r>
              <a:rPr lang="it-IT" b="1" dirty="0" smtClean="0"/>
              <a:t>13 </a:t>
            </a:r>
            <a:r>
              <a:rPr lang="it-IT" b="1" dirty="0" smtClean="0"/>
              <a:t>marzo 2023</a:t>
            </a:r>
            <a:endParaRPr lang="it-IT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479577" y="6515231"/>
            <a:ext cx="716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Direzione Regionale Salute e Integrazione Sociosanitaria  </a:t>
            </a:r>
            <a:endParaRPr lang="it-IT" sz="16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4826337"/>
              </p:ext>
            </p:extLst>
          </p:nvPr>
        </p:nvGraphicFramePr>
        <p:xfrm>
          <a:off x="218208" y="1215736"/>
          <a:ext cx="11594345" cy="4980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</a:t>
            </a:r>
            <a:r>
              <a:rPr lang="it-IT" b="1" dirty="0"/>
              <a:t>P</a:t>
            </a:r>
            <a:r>
              <a:rPr lang="it-IT" b="1" dirty="0" smtClean="0"/>
              <a:t>enitenziari  del Lazio dal 10 gennaio 2022 al 6 marzo 2023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112478"/>
              </p:ext>
            </p:extLst>
          </p:nvPr>
        </p:nvGraphicFramePr>
        <p:xfrm>
          <a:off x="-1" y="805113"/>
          <a:ext cx="12192004" cy="5807684"/>
        </p:xfrm>
        <a:graphic>
          <a:graphicData uri="http://schemas.openxmlformats.org/drawingml/2006/table">
            <a:tbl>
              <a:tblPr/>
              <a:tblGrid>
                <a:gridCol w="634066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729166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88935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388935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88935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88935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88935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88935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70600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29741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94544">
                  <a:extLst>
                    <a:ext uri="{9D8B030D-6E8A-4147-A177-3AD203B41FA5}">
                      <a16:colId xmlns:a16="http://schemas.microsoft.com/office/drawing/2014/main" val="2011631773"/>
                    </a:ext>
                  </a:extLst>
                </a:gridCol>
                <a:gridCol w="362780">
                  <a:extLst>
                    <a:ext uri="{9D8B030D-6E8A-4147-A177-3AD203B41FA5}">
                      <a16:colId xmlns:a16="http://schemas.microsoft.com/office/drawing/2014/main" val="3643157894"/>
                    </a:ext>
                  </a:extLst>
                </a:gridCol>
                <a:gridCol w="288495">
                  <a:extLst>
                    <a:ext uri="{9D8B030D-6E8A-4147-A177-3AD203B41FA5}">
                      <a16:colId xmlns:a16="http://schemas.microsoft.com/office/drawing/2014/main" val="1962310266"/>
                    </a:ext>
                  </a:extLst>
                </a:gridCol>
                <a:gridCol w="384019">
                  <a:extLst>
                    <a:ext uri="{9D8B030D-6E8A-4147-A177-3AD203B41FA5}">
                      <a16:colId xmlns:a16="http://schemas.microsoft.com/office/drawing/2014/main" val="3365827445"/>
                    </a:ext>
                  </a:extLst>
                </a:gridCol>
                <a:gridCol w="32370">
                  <a:extLst>
                    <a:ext uri="{9D8B030D-6E8A-4147-A177-3AD203B41FA5}">
                      <a16:colId xmlns:a16="http://schemas.microsoft.com/office/drawing/2014/main" val="3411382526"/>
                    </a:ext>
                  </a:extLst>
                </a:gridCol>
                <a:gridCol w="319552">
                  <a:extLst>
                    <a:ext uri="{9D8B030D-6E8A-4147-A177-3AD203B41FA5}">
                      <a16:colId xmlns:a16="http://schemas.microsoft.com/office/drawing/2014/main" val="1753887973"/>
                    </a:ext>
                  </a:extLst>
                </a:gridCol>
                <a:gridCol w="424292">
                  <a:extLst>
                    <a:ext uri="{9D8B030D-6E8A-4147-A177-3AD203B41FA5}">
                      <a16:colId xmlns:a16="http://schemas.microsoft.com/office/drawing/2014/main" val="3424142892"/>
                    </a:ext>
                  </a:extLst>
                </a:gridCol>
                <a:gridCol w="453513">
                  <a:extLst>
                    <a:ext uri="{9D8B030D-6E8A-4147-A177-3AD203B41FA5}">
                      <a16:colId xmlns:a16="http://schemas.microsoft.com/office/drawing/2014/main" val="3824970997"/>
                    </a:ext>
                  </a:extLst>
                </a:gridCol>
                <a:gridCol w="453513">
                  <a:extLst>
                    <a:ext uri="{9D8B030D-6E8A-4147-A177-3AD203B41FA5}">
                      <a16:colId xmlns:a16="http://schemas.microsoft.com/office/drawing/2014/main" val="143339638"/>
                    </a:ext>
                  </a:extLst>
                </a:gridCol>
                <a:gridCol w="453513">
                  <a:extLst>
                    <a:ext uri="{9D8B030D-6E8A-4147-A177-3AD203B41FA5}">
                      <a16:colId xmlns:a16="http://schemas.microsoft.com/office/drawing/2014/main" val="3540855322"/>
                    </a:ext>
                  </a:extLst>
                </a:gridCol>
                <a:gridCol w="453513">
                  <a:extLst>
                    <a:ext uri="{9D8B030D-6E8A-4147-A177-3AD203B41FA5}">
                      <a16:colId xmlns:a16="http://schemas.microsoft.com/office/drawing/2014/main" val="3057409385"/>
                    </a:ext>
                  </a:extLst>
                </a:gridCol>
                <a:gridCol w="458383">
                  <a:extLst>
                    <a:ext uri="{9D8B030D-6E8A-4147-A177-3AD203B41FA5}">
                      <a16:colId xmlns:a16="http://schemas.microsoft.com/office/drawing/2014/main" val="737310662"/>
                    </a:ext>
                  </a:extLst>
                </a:gridCol>
                <a:gridCol w="436559">
                  <a:extLst>
                    <a:ext uri="{9D8B030D-6E8A-4147-A177-3AD203B41FA5}">
                      <a16:colId xmlns:a16="http://schemas.microsoft.com/office/drawing/2014/main" val="433664224"/>
                    </a:ext>
                  </a:extLst>
                </a:gridCol>
                <a:gridCol w="480210">
                  <a:extLst>
                    <a:ext uri="{9D8B030D-6E8A-4147-A177-3AD203B41FA5}">
                      <a16:colId xmlns:a16="http://schemas.microsoft.com/office/drawing/2014/main" val="494525298"/>
                    </a:ext>
                  </a:extLst>
                </a:gridCol>
                <a:gridCol w="342795">
                  <a:extLst>
                    <a:ext uri="{9D8B030D-6E8A-4147-A177-3AD203B41FA5}">
                      <a16:colId xmlns:a16="http://schemas.microsoft.com/office/drawing/2014/main" val="3644492473"/>
                    </a:ext>
                  </a:extLst>
                </a:gridCol>
                <a:gridCol w="342795">
                  <a:extLst>
                    <a:ext uri="{9D8B030D-6E8A-4147-A177-3AD203B41FA5}">
                      <a16:colId xmlns:a16="http://schemas.microsoft.com/office/drawing/2014/main" val="3751871520"/>
                    </a:ext>
                  </a:extLst>
                </a:gridCol>
                <a:gridCol w="342795">
                  <a:extLst>
                    <a:ext uri="{9D8B030D-6E8A-4147-A177-3AD203B41FA5}">
                      <a16:colId xmlns:a16="http://schemas.microsoft.com/office/drawing/2014/main" val="3265631094"/>
                    </a:ext>
                  </a:extLst>
                </a:gridCol>
                <a:gridCol w="342795">
                  <a:extLst>
                    <a:ext uri="{9D8B030D-6E8A-4147-A177-3AD203B41FA5}">
                      <a16:colId xmlns:a16="http://schemas.microsoft.com/office/drawing/2014/main" val="126399744"/>
                    </a:ext>
                  </a:extLst>
                </a:gridCol>
                <a:gridCol w="342795">
                  <a:extLst>
                    <a:ext uri="{9D8B030D-6E8A-4147-A177-3AD203B41FA5}">
                      <a16:colId xmlns:a16="http://schemas.microsoft.com/office/drawing/2014/main" val="155018853"/>
                    </a:ext>
                  </a:extLst>
                </a:gridCol>
                <a:gridCol w="342795">
                  <a:extLst>
                    <a:ext uri="{9D8B030D-6E8A-4147-A177-3AD203B41FA5}">
                      <a16:colId xmlns:a16="http://schemas.microsoft.com/office/drawing/2014/main" val="4284245545"/>
                    </a:ext>
                  </a:extLst>
                </a:gridCol>
                <a:gridCol w="342795">
                  <a:extLst>
                    <a:ext uri="{9D8B030D-6E8A-4147-A177-3AD203B41FA5}">
                      <a16:colId xmlns:a16="http://schemas.microsoft.com/office/drawing/2014/main" val="931999231"/>
                    </a:ext>
                  </a:extLst>
                </a:gridCol>
              </a:tblGrid>
              <a:tr h="542098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  <a:p>
                      <a:pPr algn="ctr" rtl="0" fontAlgn="b"/>
                      <a:r>
                        <a:rPr lang="it-IT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giu.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18 lug.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ott.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</a:t>
                      </a:r>
                      <a:endParaRPr lang="it-IT" sz="12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</a:t>
                      </a:r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nov.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5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 dic.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16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23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30 gen.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feb. 2023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feb.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  <a:r>
                        <a:rPr lang="it-IT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2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 mar.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13 mar</a:t>
                      </a:r>
                      <a:endParaRPr lang="it-IT" sz="12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42232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21437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60761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7741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Civita-vecchia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39238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23396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5870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n.d.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2813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 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0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1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marL="92075" indent="1588" algn="ctr"/>
                      <a:r>
                        <a:rPr lang="it-IT" sz="1400" b="1" dirty="0" smtClean="0"/>
                        <a:t>0</a:t>
                      </a:r>
                      <a:endParaRPr lang="it-IT" sz="1400" b="1" dirty="0"/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8058"/>
                  </a:ext>
                </a:extLst>
              </a:tr>
              <a:tr h="212724">
                <a:tc>
                  <a:txBody>
                    <a:bodyPr/>
                    <a:lstStyle/>
                    <a:p>
                      <a:pPr algn="l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9613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64717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58118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27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868989" y="6336359"/>
            <a:ext cx="44687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Fonte: Elaborazioni su dati Ministero </a:t>
            </a:r>
            <a:r>
              <a:rPr lang="it-IT" sz="1600" dirty="0" smtClean="0"/>
              <a:t>della </a:t>
            </a:r>
            <a:r>
              <a:rPr lang="it-IT" sz="1600" dirty="0" smtClean="0"/>
              <a:t>Giustizia</a:t>
            </a:r>
            <a:endParaRPr lang="it-IT" sz="16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99972"/>
              </p:ext>
            </p:extLst>
          </p:nvPr>
        </p:nvGraphicFramePr>
        <p:xfrm>
          <a:off x="509155" y="228600"/>
          <a:ext cx="11305309" cy="57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79355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2980</TotalTime>
  <Words>457</Words>
  <Application>Microsoft Office PowerPoint</Application>
  <PresentationFormat>Widescreen</PresentationFormat>
  <Paragraphs>313</Paragraphs>
  <Slides>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369</cp:revision>
  <dcterms:created xsi:type="dcterms:W3CDTF">2021-02-16T11:24:19Z</dcterms:created>
  <dcterms:modified xsi:type="dcterms:W3CDTF">2023-03-13T15:00:07Z</dcterms:modified>
</cp:coreProperties>
</file>