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88329" autoAdjust="0"/>
  </p:normalViewPr>
  <p:slideViewPr>
    <p:cSldViewPr snapToGrid="0">
      <p:cViewPr varScale="1">
        <p:scale>
          <a:sx n="74" d="100"/>
          <a:sy n="74" d="100"/>
        </p:scale>
        <p:origin x="41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0%20marz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'dal 15 gennaio al 6 feb'!$I$41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6 feb'!$J$40:$BH$40</c:f>
              <c:strCache>
                <c:ptCount val="51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5">
                  <c:v>14.11</c:v>
                </c:pt>
                <c:pt idx="38">
                  <c:v>5.12</c:v>
                </c:pt>
                <c:pt idx="40">
                  <c:v>09.01</c:v>
                </c:pt>
                <c:pt idx="50">
                  <c:v>20.03</c:v>
                </c:pt>
              </c:strCache>
            </c:strRef>
          </c:cat>
          <c:val>
            <c:numRef>
              <c:f>'dal 15 gennaio al 6 feb'!$J$41:$BH$41</c:f>
              <c:numCache>
                <c:formatCode>General</c:formatCode>
                <c:ptCount val="51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  <c:pt idx="38">
                  <c:v>24</c:v>
                </c:pt>
                <c:pt idx="39">
                  <c:v>32</c:v>
                </c:pt>
                <c:pt idx="40">
                  <c:v>12</c:v>
                </c:pt>
                <c:pt idx="41">
                  <c:v>18</c:v>
                </c:pt>
                <c:pt idx="42">
                  <c:v>22</c:v>
                </c:pt>
                <c:pt idx="43">
                  <c:v>16</c:v>
                </c:pt>
                <c:pt idx="44">
                  <c:v>10</c:v>
                </c:pt>
                <c:pt idx="45">
                  <c:v>2</c:v>
                </c:pt>
                <c:pt idx="46">
                  <c:v>4</c:v>
                </c:pt>
                <c:pt idx="47">
                  <c:v>2</c:v>
                </c:pt>
                <c:pt idx="48">
                  <c:v>1</c:v>
                </c:pt>
                <c:pt idx="49">
                  <c:v>8</c:v>
                </c:pt>
                <c:pt idx="5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02-48C1-929C-D02200DF63D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3272080"/>
        <c:axId val="819099616"/>
      </c:barChart>
      <c:catAx>
        <c:axId val="57327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9099616"/>
        <c:crosses val="autoZero"/>
        <c:auto val="1"/>
        <c:lblAlgn val="ctr"/>
        <c:lblOffset val="100"/>
        <c:noMultiLvlLbl val="0"/>
      </c:catAx>
      <c:valAx>
        <c:axId val="819099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3272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detenute positive al </a:t>
            </a:r>
            <a:r>
              <a:rPr lang="it-IT" sz="1600" baseline="0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Covid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19 in Italia dal 3 gennaio 2022 a </a:t>
            </a:r>
            <a:r>
              <a:rPr lang="it-IT" sz="160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14 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marzo 2023</a:t>
            </a:r>
            <a:endParaRPr lang="it-IT" sz="1600" dirty="0"/>
          </a:p>
        </c:rich>
      </c:tx>
      <c:layout>
        <c:manualLayout>
          <c:xMode val="edge"/>
          <c:yMode val="edge"/>
          <c:x val="0.19529281124927259"/>
          <c:y val="1.4814814814814815E-2"/>
        </c:manualLayout>
      </c:layout>
      <c:overlay val="0"/>
      <c:spPr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Foglio1!$B$21</c:f>
              <c:strCache>
                <c:ptCount val="1"/>
                <c:pt idx="0">
                  <c:v>Asintomatici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Foglio1!$A$22:$A$53</c:f>
              <c:strCache>
                <c:ptCount val="32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</c:strCache>
            </c:strRef>
          </c:cat>
          <c:val>
            <c:numRef>
              <c:f>Foglio1!$B$22:$B$53</c:f>
              <c:numCache>
                <c:formatCode>_-* #,##0_-;\-* #,##0_-;_-* "-"??_-;_-@_-</c:formatCode>
                <c:ptCount val="32"/>
                <c:pt idx="0" formatCode="General">
                  <c:v>786</c:v>
                </c:pt>
                <c:pt idx="1">
                  <c:v>3448</c:v>
                </c:pt>
                <c:pt idx="2">
                  <c:v>2953</c:v>
                </c:pt>
                <c:pt idx="3">
                  <c:v>1510</c:v>
                </c:pt>
                <c:pt idx="4">
                  <c:v>1040</c:v>
                </c:pt>
                <c:pt idx="5">
                  <c:v>1322</c:v>
                </c:pt>
                <c:pt idx="6">
                  <c:v>1232</c:v>
                </c:pt>
                <c:pt idx="7">
                  <c:v>1068</c:v>
                </c:pt>
                <c:pt idx="8">
                  <c:v>1020</c:v>
                </c:pt>
                <c:pt idx="9">
                  <c:v>417</c:v>
                </c:pt>
                <c:pt idx="10">
                  <c:v>254</c:v>
                </c:pt>
                <c:pt idx="11">
                  <c:v>130</c:v>
                </c:pt>
                <c:pt idx="12">
                  <c:v>158</c:v>
                </c:pt>
                <c:pt idx="13">
                  <c:v>158</c:v>
                </c:pt>
                <c:pt idx="14">
                  <c:v>846</c:v>
                </c:pt>
                <c:pt idx="15">
                  <c:v>385</c:v>
                </c:pt>
                <c:pt idx="16">
                  <c:v>100</c:v>
                </c:pt>
                <c:pt idx="17">
                  <c:v>233</c:v>
                </c:pt>
                <c:pt idx="18">
                  <c:v>137</c:v>
                </c:pt>
                <c:pt idx="19">
                  <c:v>109</c:v>
                </c:pt>
                <c:pt idx="20">
                  <c:v>160</c:v>
                </c:pt>
                <c:pt idx="21">
                  <c:v>256</c:v>
                </c:pt>
                <c:pt idx="22">
                  <c:v>143</c:v>
                </c:pt>
                <c:pt idx="23">
                  <c:v>60</c:v>
                </c:pt>
                <c:pt idx="24">
                  <c:v>57</c:v>
                </c:pt>
                <c:pt idx="25">
                  <c:v>59</c:v>
                </c:pt>
                <c:pt idx="26">
                  <c:v>36</c:v>
                </c:pt>
                <c:pt idx="27">
                  <c:v>51</c:v>
                </c:pt>
                <c:pt idx="28">
                  <c:v>56</c:v>
                </c:pt>
                <c:pt idx="29">
                  <c:v>56</c:v>
                </c:pt>
                <c:pt idx="30">
                  <c:v>35</c:v>
                </c:pt>
                <c:pt idx="3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07-4BDC-848F-686FD9340AD9}"/>
            </c:ext>
          </c:extLst>
        </c:ser>
        <c:ser>
          <c:idx val="1"/>
          <c:order val="1"/>
          <c:tx>
            <c:strRef>
              <c:f>Foglio1!$C$21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Foglio1!$A$22:$A$53</c:f>
              <c:strCache>
                <c:ptCount val="32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</c:strCache>
            </c:strRef>
          </c:cat>
          <c:val>
            <c:numRef>
              <c:f>Foglio1!$C$22:$C$53</c:f>
              <c:numCache>
                <c:formatCode>General</c:formatCode>
                <c:ptCount val="32"/>
                <c:pt idx="0">
                  <c:v>12</c:v>
                </c:pt>
                <c:pt idx="1">
                  <c:v>22</c:v>
                </c:pt>
                <c:pt idx="2">
                  <c:v>9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07-4BDC-848F-686FD9340AD9}"/>
            </c:ext>
          </c:extLst>
        </c:ser>
        <c:ser>
          <c:idx val="2"/>
          <c:order val="2"/>
          <c:tx>
            <c:strRef>
              <c:f>Foglio1!$D$21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Foglio1!$A$22:$A$53</c:f>
              <c:strCache>
                <c:ptCount val="32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</c:strCache>
            </c:strRef>
          </c:cat>
          <c:val>
            <c:numRef>
              <c:f>Foglio1!$D$22:$D$53</c:f>
              <c:numCache>
                <c:formatCode>General</c:formatCode>
                <c:ptCount val="32"/>
                <c:pt idx="0">
                  <c:v>6</c:v>
                </c:pt>
                <c:pt idx="1">
                  <c:v>17</c:v>
                </c:pt>
                <c:pt idx="2">
                  <c:v>25</c:v>
                </c:pt>
                <c:pt idx="3">
                  <c:v>16</c:v>
                </c:pt>
                <c:pt idx="4">
                  <c:v>18</c:v>
                </c:pt>
                <c:pt idx="5">
                  <c:v>13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5</c:v>
                </c:pt>
                <c:pt idx="20">
                  <c:v>0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07-4BDC-848F-686FD9340AD9}"/>
            </c:ext>
          </c:extLst>
        </c:ser>
        <c:ser>
          <c:idx val="3"/>
          <c:order val="3"/>
          <c:tx>
            <c:strRef>
              <c:f>Foglio1!$E$21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-5.0276520864755928E-3"/>
                  <c:y val="0.1407753521328368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907-4BDC-848F-686FD9340AD9}"/>
                </c:ext>
              </c:extLst>
            </c:dLbl>
            <c:dLbl>
              <c:idx val="7"/>
              <c:layout>
                <c:manualLayout>
                  <c:x val="-5.0276520864756162E-3"/>
                  <c:y val="0.1343962782463839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907-4BDC-848F-686FD9340AD9}"/>
                </c:ext>
              </c:extLst>
            </c:dLbl>
            <c:dLbl>
              <c:idx val="8"/>
              <c:layout>
                <c:manualLayout>
                  <c:x val="7.5414781297134239E-3"/>
                  <c:y val="0.143693820298054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907-4BDC-848F-686FD9340AD9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Foglio1!$A$22:$A$53</c:f>
              <c:strCache>
                <c:ptCount val="32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</c:strCache>
            </c:strRef>
          </c:cat>
          <c:val>
            <c:numRef>
              <c:f>Foglio1!$E$22:$E$53</c:f>
              <c:numCache>
                <c:formatCode>_-* #,##0_-;\-* #,##0_-;_-* "-"??_-;_-@_-</c:formatCode>
                <c:ptCount val="32"/>
                <c:pt idx="0" formatCode="General">
                  <c:v>804</c:v>
                </c:pt>
                <c:pt idx="1">
                  <c:v>3487</c:v>
                </c:pt>
                <c:pt idx="2">
                  <c:v>2987</c:v>
                </c:pt>
                <c:pt idx="3">
                  <c:v>1529</c:v>
                </c:pt>
                <c:pt idx="4">
                  <c:v>1062</c:v>
                </c:pt>
                <c:pt idx="5">
                  <c:v>1341</c:v>
                </c:pt>
                <c:pt idx="6">
                  <c:v>1234</c:v>
                </c:pt>
                <c:pt idx="7">
                  <c:v>1069</c:v>
                </c:pt>
                <c:pt idx="8">
                  <c:v>1022</c:v>
                </c:pt>
                <c:pt idx="9">
                  <c:v>420</c:v>
                </c:pt>
                <c:pt idx="10">
                  <c:v>256</c:v>
                </c:pt>
                <c:pt idx="11">
                  <c:v>130</c:v>
                </c:pt>
                <c:pt idx="12">
                  <c:v>159</c:v>
                </c:pt>
                <c:pt idx="13">
                  <c:v>159</c:v>
                </c:pt>
                <c:pt idx="14">
                  <c:v>847</c:v>
                </c:pt>
                <c:pt idx="15">
                  <c:v>388</c:v>
                </c:pt>
                <c:pt idx="16">
                  <c:v>100</c:v>
                </c:pt>
                <c:pt idx="17">
                  <c:v>234</c:v>
                </c:pt>
                <c:pt idx="18">
                  <c:v>137</c:v>
                </c:pt>
                <c:pt idx="19">
                  <c:v>114</c:v>
                </c:pt>
                <c:pt idx="20">
                  <c:v>160</c:v>
                </c:pt>
                <c:pt idx="21">
                  <c:v>259</c:v>
                </c:pt>
                <c:pt idx="22">
                  <c:v>146</c:v>
                </c:pt>
                <c:pt idx="23" formatCode="General">
                  <c:v>62</c:v>
                </c:pt>
                <c:pt idx="24" formatCode="General">
                  <c:v>58</c:v>
                </c:pt>
                <c:pt idx="25" formatCode="General">
                  <c:v>60</c:v>
                </c:pt>
                <c:pt idx="26" formatCode="General">
                  <c:v>36</c:v>
                </c:pt>
                <c:pt idx="27" formatCode="General">
                  <c:v>51</c:v>
                </c:pt>
                <c:pt idx="28" formatCode="General">
                  <c:v>56</c:v>
                </c:pt>
                <c:pt idx="29" formatCode="General">
                  <c:v>56</c:v>
                </c:pt>
                <c:pt idx="30" formatCode="General">
                  <c:v>36</c:v>
                </c:pt>
                <c:pt idx="31" formatCode="General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07-4BDC-848F-686FD9340A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1821263"/>
        <c:axId val="1141834159"/>
      </c:barChart>
      <c:catAx>
        <c:axId val="114182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34159"/>
        <c:crosses val="autoZero"/>
        <c:auto val="1"/>
        <c:lblAlgn val="ctr"/>
        <c:lblOffset val="100"/>
        <c:noMultiLvlLbl val="0"/>
      </c:catAx>
      <c:valAx>
        <c:axId val="1141834159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21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43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2022 al </a:t>
            </a:r>
            <a:r>
              <a:rPr lang="it-IT" b="1" dirty="0" smtClean="0"/>
              <a:t>20</a:t>
            </a:r>
            <a:r>
              <a:rPr lang="it-IT" b="1" dirty="0" smtClean="0"/>
              <a:t> </a:t>
            </a:r>
            <a:r>
              <a:rPr lang="it-IT" b="1" dirty="0" smtClean="0"/>
              <a:t>marzo 2023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6854250"/>
              </p:ext>
            </p:extLst>
          </p:nvPr>
        </p:nvGraphicFramePr>
        <p:xfrm>
          <a:off x="935182" y="1061050"/>
          <a:ext cx="10689647" cy="5114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/>
              <a:t>P</a:t>
            </a:r>
            <a:r>
              <a:rPr lang="it-IT" b="1" dirty="0" smtClean="0"/>
              <a:t>enitenziari  del Lazio dal 10 gennaio 2022 al 6 marzo 2023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47952"/>
              </p:ext>
            </p:extLst>
          </p:nvPr>
        </p:nvGraphicFramePr>
        <p:xfrm>
          <a:off x="124000" y="857067"/>
          <a:ext cx="11849509" cy="5814719"/>
        </p:xfrm>
        <a:graphic>
          <a:graphicData uri="http://schemas.openxmlformats.org/drawingml/2006/table">
            <a:tbl>
              <a:tblPr/>
              <a:tblGrid>
                <a:gridCol w="616238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708664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78000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378000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78000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78000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78000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78000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60180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20470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83451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352580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280384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73222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1756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310567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412362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440762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440762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440762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  <a:gridCol w="440762">
                  <a:extLst>
                    <a:ext uri="{9D8B030D-6E8A-4147-A177-3AD203B41FA5}">
                      <a16:colId xmlns:a16="http://schemas.microsoft.com/office/drawing/2014/main" val="3057409385"/>
                    </a:ext>
                  </a:extLst>
                </a:gridCol>
                <a:gridCol w="445495">
                  <a:extLst>
                    <a:ext uri="{9D8B030D-6E8A-4147-A177-3AD203B41FA5}">
                      <a16:colId xmlns:a16="http://schemas.microsoft.com/office/drawing/2014/main" val="737310662"/>
                    </a:ext>
                  </a:extLst>
                </a:gridCol>
                <a:gridCol w="424285">
                  <a:extLst>
                    <a:ext uri="{9D8B030D-6E8A-4147-A177-3AD203B41FA5}">
                      <a16:colId xmlns:a16="http://schemas.microsoft.com/office/drawing/2014/main" val="433664224"/>
                    </a:ext>
                  </a:extLst>
                </a:gridCol>
                <a:gridCol w="466708">
                  <a:extLst>
                    <a:ext uri="{9D8B030D-6E8A-4147-A177-3AD203B41FA5}">
                      <a16:colId xmlns:a16="http://schemas.microsoft.com/office/drawing/2014/main" val="494525298"/>
                    </a:ext>
                  </a:extLst>
                </a:gridCol>
                <a:gridCol w="333157">
                  <a:extLst>
                    <a:ext uri="{9D8B030D-6E8A-4147-A177-3AD203B41FA5}">
                      <a16:colId xmlns:a16="http://schemas.microsoft.com/office/drawing/2014/main" val="3644492473"/>
                    </a:ext>
                  </a:extLst>
                </a:gridCol>
                <a:gridCol w="333157">
                  <a:extLst>
                    <a:ext uri="{9D8B030D-6E8A-4147-A177-3AD203B41FA5}">
                      <a16:colId xmlns:a16="http://schemas.microsoft.com/office/drawing/2014/main" val="3751871520"/>
                    </a:ext>
                  </a:extLst>
                </a:gridCol>
                <a:gridCol w="333157">
                  <a:extLst>
                    <a:ext uri="{9D8B030D-6E8A-4147-A177-3AD203B41FA5}">
                      <a16:colId xmlns:a16="http://schemas.microsoft.com/office/drawing/2014/main" val="3265631094"/>
                    </a:ext>
                  </a:extLst>
                </a:gridCol>
                <a:gridCol w="333157">
                  <a:extLst>
                    <a:ext uri="{9D8B030D-6E8A-4147-A177-3AD203B41FA5}">
                      <a16:colId xmlns:a16="http://schemas.microsoft.com/office/drawing/2014/main" val="155018853"/>
                    </a:ext>
                  </a:extLst>
                </a:gridCol>
                <a:gridCol w="333157">
                  <a:extLst>
                    <a:ext uri="{9D8B030D-6E8A-4147-A177-3AD203B41FA5}">
                      <a16:colId xmlns:a16="http://schemas.microsoft.com/office/drawing/2014/main" val="4284245545"/>
                    </a:ext>
                  </a:extLst>
                </a:gridCol>
                <a:gridCol w="333157">
                  <a:extLst>
                    <a:ext uri="{9D8B030D-6E8A-4147-A177-3AD203B41FA5}">
                      <a16:colId xmlns:a16="http://schemas.microsoft.com/office/drawing/2014/main" val="931999231"/>
                    </a:ext>
                  </a:extLst>
                </a:gridCol>
                <a:gridCol w="333157">
                  <a:extLst>
                    <a:ext uri="{9D8B030D-6E8A-4147-A177-3AD203B41FA5}">
                      <a16:colId xmlns:a16="http://schemas.microsoft.com/office/drawing/2014/main" val="1390862256"/>
                    </a:ext>
                  </a:extLst>
                </a:gridCol>
              </a:tblGrid>
              <a:tr h="54209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30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feb.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42232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1437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6076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741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Civita-vecchia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9238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3396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870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n.d.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28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12724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9613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64717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58118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68989" y="6336359"/>
            <a:ext cx="4468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Ministero della Giustizia</a:t>
            </a:r>
            <a:endParaRPr lang="it-IT" sz="1600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5817135"/>
              </p:ext>
            </p:extLst>
          </p:nvPr>
        </p:nvGraphicFramePr>
        <p:xfrm>
          <a:off x="1043940" y="446809"/>
          <a:ext cx="10104120" cy="5553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2989</TotalTime>
  <Words>459</Words>
  <Application>Microsoft Office PowerPoint</Application>
  <PresentationFormat>Widescreen</PresentationFormat>
  <Paragraphs>316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375</cp:revision>
  <dcterms:created xsi:type="dcterms:W3CDTF">2021-02-16T11:24:19Z</dcterms:created>
  <dcterms:modified xsi:type="dcterms:W3CDTF">2023-03-20T14:52:12Z</dcterms:modified>
</cp:coreProperties>
</file>