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7" r:id="rId4"/>
    <p:sldId id="268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'PERMESSI PREMIO'!$A$125</c:f>
              <c:strCache>
                <c:ptCount val="1"/>
                <c:pt idx="0">
                  <c:v>Detenuti presenti a fine periodo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PREMIO'!$B$124:$I$124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'PERMESSI PREMIO'!$B$125:$I$125</c:f>
              <c:numCache>
                <c:formatCode>_-* #,##0_-;\-* #,##0_-;_-* "-"??_-;_-@_-</c:formatCode>
                <c:ptCount val="8"/>
                <c:pt idx="0">
                  <c:v>60522</c:v>
                </c:pt>
                <c:pt idx="1">
                  <c:v>60769</c:v>
                </c:pt>
                <c:pt idx="2">
                  <c:v>53579</c:v>
                </c:pt>
                <c:pt idx="3">
                  <c:v>53364</c:v>
                </c:pt>
                <c:pt idx="4">
                  <c:v>53637</c:v>
                </c:pt>
                <c:pt idx="5">
                  <c:v>54134</c:v>
                </c:pt>
                <c:pt idx="6">
                  <c:v>54841</c:v>
                </c:pt>
                <c:pt idx="7">
                  <c:v>56196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6C-44D7-B88E-5BF2691267F4}"/>
            </c:ext>
          </c:extLst>
        </c:ser>
        <c:ser>
          <c:idx val="1"/>
          <c:order val="1"/>
          <c:tx>
            <c:strRef>
              <c:f>'PERMESSI PREMIO'!$A$126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PREMIO'!$B$124:$I$124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'PERMESSI PREMIO'!$B$126:$I$126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0E6C-44D7-B88E-5BF2691267F4}"/>
            </c:ext>
          </c:extLst>
        </c:ser>
        <c:ser>
          <c:idx val="2"/>
          <c:order val="2"/>
          <c:tx>
            <c:strRef>
              <c:f>'PERMESSI PREMIO'!$A$127</c:f>
              <c:strCache>
                <c:ptCount val="1"/>
                <c:pt idx="0">
                  <c:v>Ingressi in carcere dalla libertà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193932299287875E-2"/>
                  <c:y val="5.36868132719521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CFE-4342-A732-8CDFFB05B9F6}"/>
                </c:ext>
              </c:extLst>
            </c:dLbl>
            <c:dLbl>
              <c:idx val="1"/>
              <c:layout>
                <c:manualLayout>
                  <c:x val="-9.7551458394303445E-3"/>
                  <c:y val="5.28717109057695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CFE-4342-A732-8CDFFB05B9F6}"/>
                </c:ext>
              </c:extLst>
            </c:dLbl>
            <c:dLbl>
              <c:idx val="2"/>
              <c:layout>
                <c:manualLayout>
                  <c:x val="9.7551458394303445E-3"/>
                  <c:y val="6.43827567234262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2CFE-4342-A732-8CDFFB05B9F6}"/>
                </c:ext>
              </c:extLst>
            </c:dLbl>
            <c:dLbl>
              <c:idx val="3"/>
              <c:layout>
                <c:manualLayout>
                  <c:x val="-1.5852111989074238E-2"/>
                  <c:y val="5.40001628237074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CFE-4342-A732-8CDFFB05B9F6}"/>
                </c:ext>
              </c:extLst>
            </c:dLbl>
            <c:dLbl>
              <c:idx val="4"/>
              <c:layout>
                <c:manualLayout>
                  <c:x val="-1.5852111989074238E-2"/>
                  <c:y val="5.69919869583621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CFE-4342-A732-8CDFFB05B9F6}"/>
                </c:ext>
              </c:extLst>
            </c:dLbl>
            <c:dLbl>
              <c:idx val="5"/>
              <c:layout>
                <c:manualLayout>
                  <c:x val="-1.0974539069359177E-2"/>
                  <c:y val="5.28638402733863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CFE-4342-A732-8CDFFB05B9F6}"/>
                </c:ext>
              </c:extLst>
            </c:dLbl>
            <c:dLbl>
              <c:idx val="6"/>
              <c:layout>
                <c:manualLayout>
                  <c:x val="-3.6581796897863623E-3"/>
                  <c:y val="1.61542270092064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CFE-4342-A732-8CDFFB05B9F6}"/>
                </c:ext>
              </c:extLst>
            </c:dLbl>
            <c:dLbl>
              <c:idx val="7"/>
              <c:layout>
                <c:manualLayout>
                  <c:x val="-1.4632718759145449E-2"/>
                  <c:y val="4.97308366703584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2CFE-4342-A732-8CDFFB05B9F6}"/>
                </c:ext>
              </c:extLst>
            </c:dLbl>
            <c:spPr>
              <a:solidFill>
                <a:schemeClr val="bg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PREMIO'!$B$124:$I$124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'PERMESSI PREMIO'!$B$127:$I$127</c:f>
              <c:numCache>
                <c:formatCode>_-* #,##0_-;\-* #,##0_-;_-* "-"??_-;_-@_-</c:formatCode>
                <c:ptCount val="8"/>
                <c:pt idx="0">
                  <c:v>23442</c:v>
                </c:pt>
                <c:pt idx="1">
                  <c:v>22759</c:v>
                </c:pt>
                <c:pt idx="2">
                  <c:v>17199</c:v>
                </c:pt>
                <c:pt idx="3">
                  <c:v>18081</c:v>
                </c:pt>
                <c:pt idx="4">
                  <c:v>18628</c:v>
                </c:pt>
                <c:pt idx="5">
                  <c:v>17911</c:v>
                </c:pt>
                <c:pt idx="6">
                  <c:v>18588</c:v>
                </c:pt>
                <c:pt idx="7">
                  <c:v>19537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6C-44D7-B88E-5BF2691267F4}"/>
            </c:ext>
          </c:extLst>
        </c:ser>
        <c:ser>
          <c:idx val="3"/>
          <c:order val="3"/>
          <c:tx>
            <c:strRef>
              <c:f>'PERMESSI PREMIO'!$A$128</c:f>
              <c:strCache>
                <c:ptCount val="1"/>
                <c:pt idx="0">
                  <c:v>Persone uscite dal carcere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974539069359064E-2"/>
                  <c:y val="5.69157402071501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CFE-4342-A732-8CDFFB05B9F6}"/>
                </c:ext>
              </c:extLst>
            </c:dLbl>
            <c:dLbl>
              <c:idx val="1"/>
              <c:layout>
                <c:manualLayout>
                  <c:x val="1.5852111989074193E-2"/>
                  <c:y val="5.66021446981329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CFE-4342-A732-8CDFFB05B9F6}"/>
                </c:ext>
              </c:extLst>
            </c:dLbl>
            <c:dLbl>
              <c:idx val="2"/>
              <c:layout>
                <c:manualLayout>
                  <c:x val="1.2193932299287875E-2"/>
                  <c:y val="6.21123252381419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CFE-4342-A732-8CDFFB05B9F6}"/>
                </c:ext>
              </c:extLst>
            </c:dLbl>
            <c:dLbl>
              <c:idx val="3"/>
              <c:layout>
                <c:manualLayout>
                  <c:x val="1.0974539069359086E-2"/>
                  <c:y val="5.52250299883391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CFE-4342-A732-8CDFFB05B9F6}"/>
                </c:ext>
              </c:extLst>
            </c:dLbl>
            <c:dLbl>
              <c:idx val="4"/>
              <c:layout>
                <c:manualLayout>
                  <c:x val="9.7551458394302109E-3"/>
                  <c:y val="4.89295079108463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CFE-4342-A732-8CDFFB05B9F6}"/>
                </c:ext>
              </c:extLst>
            </c:dLbl>
            <c:dLbl>
              <c:idx val="5"/>
              <c:layout>
                <c:manualLayout>
                  <c:x val="1.3413325529216662E-2"/>
                  <c:y val="5.37121468699355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CFE-4342-A732-8CDFFB05B9F6}"/>
                </c:ext>
              </c:extLst>
            </c:dLbl>
            <c:dLbl>
              <c:idx val="6"/>
              <c:layout>
                <c:manualLayout>
                  <c:x val="9.7551458394302994E-3"/>
                  <c:y val="5.90897564457404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CFE-4342-A732-8CDFFB05B9F6}"/>
                </c:ext>
              </c:extLst>
            </c:dLbl>
            <c:dLbl>
              <c:idx val="7"/>
              <c:layout>
                <c:manualLayout>
                  <c:x val="1.3413325529216662E-2"/>
                  <c:y val="5.31848145002626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CFE-4342-A732-8CDFFB05B9F6}"/>
                </c:ext>
              </c:extLst>
            </c:dLbl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PREMIO'!$B$124:$I$124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'PERMESSI PREMIO'!$B$128:$I$128</c:f>
              <c:numCache>
                <c:formatCode>_-* #,##0_-;\-* #,##0_-;_-* "-"??_-;_-@_-</c:formatCode>
                <c:ptCount val="8"/>
                <c:pt idx="0">
                  <c:v>22575</c:v>
                </c:pt>
                <c:pt idx="1">
                  <c:v>22512</c:v>
                </c:pt>
                <c:pt idx="2">
                  <c:v>24389</c:v>
                </c:pt>
                <c:pt idx="3">
                  <c:v>18296</c:v>
                </c:pt>
                <c:pt idx="4">
                  <c:v>18355</c:v>
                </c:pt>
                <c:pt idx="5">
                  <c:v>17414</c:v>
                </c:pt>
                <c:pt idx="6">
                  <c:v>17881</c:v>
                </c:pt>
                <c:pt idx="7">
                  <c:v>18182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6C-44D7-B88E-5BF2691267F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38"/>
        <c:overlap val="2"/>
        <c:axId val="1687297871"/>
        <c:axId val="1687301615"/>
      </c:barChart>
      <c:catAx>
        <c:axId val="1687297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87301615"/>
        <c:crosses val="autoZero"/>
        <c:auto val="1"/>
        <c:lblAlgn val="ctr"/>
        <c:lblOffset val="100"/>
        <c:noMultiLvlLbl val="0"/>
      </c:catAx>
      <c:valAx>
        <c:axId val="1687301615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87297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'PERMESSI PREMIO'!$A$176</c:f>
              <c:strCache>
                <c:ptCount val="1"/>
                <c:pt idx="0">
                  <c:v>Saldo ingressi uscite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'PERMESSI PREMIO'!$B$175:$I$175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'PERMESSI PREMIO'!$B$176:$I$176</c:f>
              <c:numCache>
                <c:formatCode>_-* #,##0_-;\-* #,##0_-;_-* "-"??_-;_-@_-</c:formatCode>
                <c:ptCount val="8"/>
                <c:pt idx="0">
                  <c:v>867</c:v>
                </c:pt>
                <c:pt idx="1">
                  <c:v>247</c:v>
                </c:pt>
                <c:pt idx="2">
                  <c:v>-7190</c:v>
                </c:pt>
                <c:pt idx="3">
                  <c:v>-215</c:v>
                </c:pt>
                <c:pt idx="4">
                  <c:v>273</c:v>
                </c:pt>
                <c:pt idx="5">
                  <c:v>497</c:v>
                </c:pt>
                <c:pt idx="6">
                  <c:v>707</c:v>
                </c:pt>
                <c:pt idx="7">
                  <c:v>1355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5A-496A-9BC8-FB6E3D20D77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593128879"/>
        <c:axId val="1593113487"/>
      </c:barChart>
      <c:catAx>
        <c:axId val="1593128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93113487"/>
        <c:crosses val="autoZero"/>
        <c:auto val="1"/>
        <c:lblAlgn val="ctr"/>
        <c:lblOffset val="100"/>
        <c:noMultiLvlLbl val="0"/>
      </c:catAx>
      <c:valAx>
        <c:axId val="1593113487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593128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'PERMESSI PREMIO'!$A$134</c:f>
              <c:strCache>
                <c:ptCount val="1"/>
                <c:pt idx="0">
                  <c:v>Detenuti presenti a fine periodo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PREMIO'!$B$133:$I$133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'PERMESSI PREMIO'!$B$134:$I$134</c:f>
              <c:numCache>
                <c:formatCode>_-* #,##0_-;\-* #,##0_-;_-* "-"??_-;_-@_-</c:formatCode>
                <c:ptCount val="8"/>
                <c:pt idx="0">
                  <c:v>6484</c:v>
                </c:pt>
                <c:pt idx="1">
                  <c:v>6566</c:v>
                </c:pt>
                <c:pt idx="2">
                  <c:v>5762</c:v>
                </c:pt>
                <c:pt idx="3">
                  <c:v>5816</c:v>
                </c:pt>
                <c:pt idx="4">
                  <c:v>5599</c:v>
                </c:pt>
                <c:pt idx="5">
                  <c:v>5548</c:v>
                </c:pt>
                <c:pt idx="6">
                  <c:v>5667</c:v>
                </c:pt>
                <c:pt idx="7">
                  <c:v>5933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2C-42B7-89C7-A3CF05197ACA}"/>
            </c:ext>
          </c:extLst>
        </c:ser>
        <c:ser>
          <c:idx val="1"/>
          <c:order val="1"/>
          <c:tx>
            <c:strRef>
              <c:f>'PERMESSI PREMIO'!$A$135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PREMIO'!$B$133:$I$133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'PERMESSI PREMIO'!$B$135:$I$135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482C-42B7-89C7-A3CF05197ACA}"/>
            </c:ext>
          </c:extLst>
        </c:ser>
        <c:ser>
          <c:idx val="2"/>
          <c:order val="2"/>
          <c:tx>
            <c:strRef>
              <c:f>'PERMESSI PREMIO'!$A$136</c:f>
              <c:strCache>
                <c:ptCount val="1"/>
                <c:pt idx="0">
                  <c:v>Ingressi in carcere dalla libertà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510561846837927E-2"/>
                  <c:y val="6.31386288978027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C89-4FDB-9192-55C2B52A74D8}"/>
                </c:ext>
              </c:extLst>
            </c:dLbl>
            <c:dLbl>
              <c:idx val="1"/>
              <c:layout>
                <c:manualLayout>
                  <c:x val="-1.0359505662154113E-2"/>
                  <c:y val="5.43470784705370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C89-4FDB-9192-55C2B52A74D8}"/>
                </c:ext>
              </c:extLst>
            </c:dLbl>
            <c:dLbl>
              <c:idx val="2"/>
              <c:layout>
                <c:manualLayout>
                  <c:x val="-1.0359505662154177E-2"/>
                  <c:y val="5.66037735849055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C89-4FDB-9192-55C2B52A74D8}"/>
                </c:ext>
              </c:extLst>
            </c:dLbl>
            <c:dLbl>
              <c:idx val="3"/>
              <c:layout>
                <c:manualLayout>
                  <c:x val="-1.1510561846837927E-2"/>
                  <c:y val="4.56807089365401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C89-4FDB-9192-55C2B52A74D8}"/>
                </c:ext>
              </c:extLst>
            </c:dLbl>
            <c:dLbl>
              <c:idx val="4"/>
              <c:layout>
                <c:manualLayout>
                  <c:x val="-9.2084494774704248E-3"/>
                  <c:y val="6.24040509087307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C89-4FDB-9192-55C2B52A74D8}"/>
                </c:ext>
              </c:extLst>
            </c:dLbl>
            <c:dLbl>
              <c:idx val="5"/>
              <c:layout>
                <c:manualLayout>
                  <c:x val="-6.9063371081029244E-3"/>
                  <c:y val="5.93488117444437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C89-4FDB-9192-55C2B52A74D8}"/>
                </c:ext>
              </c:extLst>
            </c:dLbl>
            <c:dLbl>
              <c:idx val="6"/>
              <c:layout>
                <c:manualLayout>
                  <c:x val="-1.2661618031521719E-2"/>
                  <c:y val="6.24308753858597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C89-4FDB-9192-55C2B52A74D8}"/>
                </c:ext>
              </c:extLst>
            </c:dLbl>
            <c:dLbl>
              <c:idx val="7"/>
              <c:layout>
                <c:manualLayout>
                  <c:x val="-1.1510561846837927E-2"/>
                  <c:y val="6.55989149155097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DC89-4FDB-9192-55C2B52A74D8}"/>
                </c:ext>
              </c:extLst>
            </c:dLbl>
            <c:spPr>
              <a:solidFill>
                <a:schemeClr val="bg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PREMIO'!$B$133:$I$133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'PERMESSI PREMIO'!$B$136:$I$136</c:f>
              <c:numCache>
                <c:formatCode>_-* #,##0_-;\-* #,##0_-;_-* "-"??_-;_-@_-</c:formatCode>
                <c:ptCount val="8"/>
                <c:pt idx="0">
                  <c:v>2872</c:v>
                </c:pt>
                <c:pt idx="1">
                  <c:v>2770</c:v>
                </c:pt>
                <c:pt idx="2">
                  <c:v>2102</c:v>
                </c:pt>
                <c:pt idx="3">
                  <c:v>1862</c:v>
                </c:pt>
                <c:pt idx="4">
                  <c:v>1647</c:v>
                </c:pt>
                <c:pt idx="5">
                  <c:v>1594</c:v>
                </c:pt>
                <c:pt idx="6">
                  <c:v>1799</c:v>
                </c:pt>
                <c:pt idx="7">
                  <c:v>2056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2C-42B7-89C7-A3CF05197ACA}"/>
            </c:ext>
          </c:extLst>
        </c:ser>
        <c:ser>
          <c:idx val="3"/>
          <c:order val="3"/>
          <c:tx>
            <c:strRef>
              <c:f>'PERMESSI PREMIO'!$A$137</c:f>
              <c:strCache>
                <c:ptCount val="1"/>
                <c:pt idx="0">
                  <c:v>Persone uscite dal carcere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510561846837927E-2"/>
                  <c:y val="4.57098261040221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C89-4FDB-9192-55C2B52A74D8}"/>
                </c:ext>
              </c:extLst>
            </c:dLbl>
            <c:dLbl>
              <c:idx val="1"/>
              <c:layout>
                <c:manualLayout>
                  <c:x val="1.1510561846837927E-2"/>
                  <c:y val="4.49369601860564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C89-4FDB-9192-55C2B52A74D8}"/>
                </c:ext>
              </c:extLst>
            </c:dLbl>
            <c:dLbl>
              <c:idx val="2"/>
              <c:layout>
                <c:manualLayout>
                  <c:x val="6.9063371081027137E-3"/>
                  <c:y val="4.38651274460713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C89-4FDB-9192-55C2B52A74D8}"/>
                </c:ext>
              </c:extLst>
            </c:dLbl>
            <c:dLbl>
              <c:idx val="3"/>
              <c:layout>
                <c:manualLayout>
                  <c:x val="1.2661618031521634E-2"/>
                  <c:y val="5.12141171032866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C89-4FDB-9192-55C2B52A74D8}"/>
                </c:ext>
              </c:extLst>
            </c:dLbl>
            <c:dLbl>
              <c:idx val="4"/>
              <c:layout>
                <c:manualLayout>
                  <c:x val="1.3812674216205512E-2"/>
                  <c:y val="6.0582049885273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C89-4FDB-9192-55C2B52A74D8}"/>
                </c:ext>
              </c:extLst>
            </c:dLbl>
            <c:dLbl>
              <c:idx val="5"/>
              <c:layout>
                <c:manualLayout>
                  <c:x val="1.0359505662153965E-2"/>
                  <c:y val="5.57153560731533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C89-4FDB-9192-55C2B52A74D8}"/>
                </c:ext>
              </c:extLst>
            </c:dLbl>
            <c:dLbl>
              <c:idx val="6"/>
              <c:layout>
                <c:manualLayout>
                  <c:x val="1.1510561846837927E-2"/>
                  <c:y val="6.26622078424683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DC89-4FDB-9192-55C2B52A74D8}"/>
                </c:ext>
              </c:extLst>
            </c:dLbl>
            <c:dLbl>
              <c:idx val="7"/>
              <c:layout>
                <c:manualLayout>
                  <c:x val="6.9063371081027562E-3"/>
                  <c:y val="6.36973575368068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DC89-4FDB-9192-55C2B52A74D8}"/>
                </c:ext>
              </c:extLst>
            </c:dLbl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PREMIO'!$B$133:$I$133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'PERMESSI PREMIO'!$B$137:$I$137</c:f>
              <c:numCache>
                <c:formatCode>_-* #,##0_-;\-* #,##0_-;_-* "-"??_-;_-@_-</c:formatCode>
                <c:ptCount val="8"/>
                <c:pt idx="0">
                  <c:v>2922</c:v>
                </c:pt>
                <c:pt idx="1">
                  <c:v>2688</c:v>
                </c:pt>
                <c:pt idx="2">
                  <c:v>2906</c:v>
                </c:pt>
                <c:pt idx="3">
                  <c:v>1808</c:v>
                </c:pt>
                <c:pt idx="4">
                  <c:v>1864</c:v>
                </c:pt>
                <c:pt idx="5">
                  <c:v>1645</c:v>
                </c:pt>
                <c:pt idx="6">
                  <c:v>1680</c:v>
                </c:pt>
                <c:pt idx="7">
                  <c:v>1790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2C-42B7-89C7-A3CF05197AC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87297871"/>
        <c:axId val="1687301615"/>
      </c:barChart>
      <c:catAx>
        <c:axId val="1687297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87301615"/>
        <c:crosses val="autoZero"/>
        <c:auto val="1"/>
        <c:lblAlgn val="ctr"/>
        <c:lblOffset val="100"/>
        <c:noMultiLvlLbl val="0"/>
      </c:catAx>
      <c:valAx>
        <c:axId val="168730161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crossAx val="1687297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'PERMESSI PREMIO'!$A$181</c:f>
              <c:strCache>
                <c:ptCount val="1"/>
                <c:pt idx="0">
                  <c:v>Saldo ingressi uscite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'PERMESSI PREMIO'!$B$180:$I$180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'PERMESSI PREMIO'!$B$181:$I$181</c:f>
              <c:numCache>
                <c:formatCode>_-* #,##0_-;\-* #,##0_-;_-* "-"??_-;_-@_-</c:formatCode>
                <c:ptCount val="8"/>
                <c:pt idx="0">
                  <c:v>-50</c:v>
                </c:pt>
                <c:pt idx="1">
                  <c:v>82</c:v>
                </c:pt>
                <c:pt idx="2">
                  <c:v>-804</c:v>
                </c:pt>
                <c:pt idx="3">
                  <c:v>54</c:v>
                </c:pt>
                <c:pt idx="4">
                  <c:v>-217</c:v>
                </c:pt>
                <c:pt idx="5">
                  <c:v>-51</c:v>
                </c:pt>
                <c:pt idx="6">
                  <c:v>119</c:v>
                </c:pt>
                <c:pt idx="7">
                  <c:v>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1B-4E4E-8ECC-B0DAC53684A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593128879"/>
        <c:axId val="1593113487"/>
      </c:barChart>
      <c:catAx>
        <c:axId val="1593128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93113487"/>
        <c:crosses val="autoZero"/>
        <c:auto val="1"/>
        <c:lblAlgn val="ctr"/>
        <c:lblOffset val="100"/>
        <c:noMultiLvlLbl val="0"/>
      </c:catAx>
      <c:valAx>
        <c:axId val="1593113487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593128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30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44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315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15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25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34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73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63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03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005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73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2D2C6-6462-4107-AC8E-933503F8170A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54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83678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Detenuti presenti (*) </a:t>
            </a:r>
          </a:p>
          <a:p>
            <a:pPr algn="ctr"/>
            <a:r>
              <a:rPr lang="it-IT" b="1" dirty="0" smtClean="0"/>
              <a:t>Ingressi dalla libertà e persone uscite dagli Istituti penitenziari in Italia dal I° semestre 2019 al II° semestre 2022 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05456" y="6239101"/>
            <a:ext cx="6475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del Dipartimento Amministrazione Penitenziaria del  Ministero di Giustizia</a:t>
            </a:r>
            <a:endParaRPr lang="it-IT" sz="12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914400" y="5586984"/>
            <a:ext cx="4271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(*) al 30 giugno e al 31 dicembre dei periodi considerati </a:t>
            </a:r>
            <a:endParaRPr lang="it-IT" sz="1400" dirty="0"/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9598167"/>
              </p:ext>
            </p:extLst>
          </p:nvPr>
        </p:nvGraphicFramePr>
        <p:xfrm>
          <a:off x="685800" y="1274349"/>
          <a:ext cx="10415016" cy="4065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4075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1781" y="0"/>
            <a:ext cx="10078064" cy="1288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2400" b="1" dirty="0" smtClean="0"/>
              <a:t>Differenze tra ingressi dalla </a:t>
            </a:r>
            <a:r>
              <a:rPr lang="it-IT" sz="2400" b="1" dirty="0" smtClean="0"/>
              <a:t>libertà </a:t>
            </a:r>
            <a:r>
              <a:rPr lang="it-IT" sz="2400" b="1" dirty="0" smtClean="0"/>
              <a:t>e persone uscite dagli istituti penitenziari in Italia tra il I° semestre 2019 e il secondo semestre 2022 </a:t>
            </a:r>
            <a:endParaRPr lang="it-IT" sz="24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2480256"/>
              </p:ext>
            </p:extLst>
          </p:nvPr>
        </p:nvGraphicFramePr>
        <p:xfrm>
          <a:off x="1380744" y="1602590"/>
          <a:ext cx="9765792" cy="4386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2505456" y="6239101"/>
            <a:ext cx="6475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del Dipartimento Amministrazione Penitenziaria del  Ministero di Giustizia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4003042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83678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Detenuti presenti (*) </a:t>
            </a:r>
          </a:p>
          <a:p>
            <a:pPr algn="ctr"/>
            <a:r>
              <a:rPr lang="it-IT" b="1" dirty="0" smtClean="0"/>
              <a:t>Ingressi dalla libertà e persone uscite dagli Istituti penitenziari nel  LAZIO dal I° semestre 2019 al II° semestre 2022 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05456" y="6239101"/>
            <a:ext cx="6475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del Dipartimento Amministrazione Penitenziaria del  Ministero di Giustizia</a:t>
            </a:r>
            <a:endParaRPr lang="it-IT" sz="12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914400" y="5586984"/>
            <a:ext cx="4271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(*) al 30 giugno e al 31 dicembre dei periodi considerati </a:t>
            </a:r>
            <a:endParaRPr lang="it-IT" sz="1400" dirty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065588"/>
              </p:ext>
            </p:extLst>
          </p:nvPr>
        </p:nvGraphicFramePr>
        <p:xfrm>
          <a:off x="265175" y="1124712"/>
          <a:ext cx="11033345" cy="436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9364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1781" y="0"/>
            <a:ext cx="10078064" cy="1288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2400" b="1" dirty="0" smtClean="0"/>
              <a:t>Differenze tra ingressi dalla Libertà e persone uscite dagli </a:t>
            </a:r>
            <a:r>
              <a:rPr lang="it-IT" sz="2400" b="1" dirty="0" smtClean="0"/>
              <a:t>istituti </a:t>
            </a:r>
            <a:r>
              <a:rPr lang="it-IT" sz="2400" b="1" dirty="0" smtClean="0"/>
              <a:t>penitenziari nel LAZIO tra il I° semestre 2019 e il secondo semestre 2022 </a:t>
            </a:r>
            <a:endParaRPr lang="it-IT" sz="24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8655864"/>
              </p:ext>
            </p:extLst>
          </p:nvPr>
        </p:nvGraphicFramePr>
        <p:xfrm>
          <a:off x="481781" y="1540972"/>
          <a:ext cx="10341864" cy="4651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2505456" y="6239101"/>
            <a:ext cx="6475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del Dipartimento Amministrazione Penitenziaria del  Ministero di Giustizia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8161020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202</Words>
  <Application>Microsoft Office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Differenze tra ingressi dalla libertà e persone uscite dagli istituti penitenziari in Italia tra il I° semestre 2019 e il secondo semestre 2022 </vt:lpstr>
      <vt:lpstr>Presentazione standard di PowerPoint</vt:lpstr>
      <vt:lpstr>Differenze tra ingressi dalla Libertà e persone uscite dagli istituti penitenziari nel LAZIO tra il I° semestre 2019 e il secondo semestre 2022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105</cp:revision>
  <dcterms:created xsi:type="dcterms:W3CDTF">2022-01-16T14:08:51Z</dcterms:created>
  <dcterms:modified xsi:type="dcterms:W3CDTF">2023-03-06T06:53:59Z</dcterms:modified>
</cp:coreProperties>
</file>