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 varScale="1">
        <p:scale>
          <a:sx n="108" d="100"/>
          <a:sy n="108" d="100"/>
        </p:scale>
        <p:origin x="14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ELABORAZIONI%202023\deonne%20e%20bambin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ELABORAZIONI%202023\deonne%20e%20bambin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Foglio1!$B$19</c:f>
              <c:strCache>
                <c:ptCount val="1"/>
                <c:pt idx="0">
                  <c:v>Donne presenti  negli Istituti penitenziari del lazio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Foglio1!$A$20:$A$31</c:f>
              <c:strCache>
                <c:ptCount val="12"/>
                <c:pt idx="0">
                  <c:v>Dicembre 2012</c:v>
                </c:pt>
                <c:pt idx="1">
                  <c:v>Dicembre 2013</c:v>
                </c:pt>
                <c:pt idx="2">
                  <c:v>Dicembre 2014</c:v>
                </c:pt>
                <c:pt idx="3">
                  <c:v>Dicembre 2015</c:v>
                </c:pt>
                <c:pt idx="4">
                  <c:v>Dicembre 2016</c:v>
                </c:pt>
                <c:pt idx="5">
                  <c:v>Dicembre 2017</c:v>
                </c:pt>
                <c:pt idx="6">
                  <c:v>Dicembre 2018</c:v>
                </c:pt>
                <c:pt idx="7">
                  <c:v>Dicembre 2019</c:v>
                </c:pt>
                <c:pt idx="8">
                  <c:v>Dicembre 2020</c:v>
                </c:pt>
                <c:pt idx="9">
                  <c:v>Dicembre 2021</c:v>
                </c:pt>
                <c:pt idx="10">
                  <c:v>Dicembre 2022</c:v>
                </c:pt>
                <c:pt idx="11">
                  <c:v>Febbraio 2023</c:v>
                </c:pt>
              </c:strCache>
            </c:strRef>
          </c:cat>
          <c:val>
            <c:numRef>
              <c:f>Foglio1!$B$20:$B$31</c:f>
              <c:numCache>
                <c:formatCode>General</c:formatCode>
                <c:ptCount val="12"/>
                <c:pt idx="0">
                  <c:v>462</c:v>
                </c:pt>
                <c:pt idx="1">
                  <c:v>489</c:v>
                </c:pt>
                <c:pt idx="2">
                  <c:v>390</c:v>
                </c:pt>
                <c:pt idx="3">
                  <c:v>360</c:v>
                </c:pt>
                <c:pt idx="4">
                  <c:v>402</c:v>
                </c:pt>
                <c:pt idx="5">
                  <c:v>363</c:v>
                </c:pt>
                <c:pt idx="6">
                  <c:v>438</c:v>
                </c:pt>
                <c:pt idx="7">
                  <c:v>470</c:v>
                </c:pt>
                <c:pt idx="8">
                  <c:v>380</c:v>
                </c:pt>
                <c:pt idx="9">
                  <c:v>402</c:v>
                </c:pt>
                <c:pt idx="10">
                  <c:v>385</c:v>
                </c:pt>
                <c:pt idx="11">
                  <c:v>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6A-4594-906F-4A5213293C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81066400"/>
        <c:axId val="1881069312"/>
      </c:barChart>
      <c:lineChart>
        <c:grouping val="standard"/>
        <c:varyColors val="0"/>
        <c:ser>
          <c:idx val="1"/>
          <c:order val="1"/>
          <c:tx>
            <c:strRef>
              <c:f>Foglio1!$C$19</c:f>
              <c:strCache>
                <c:ptCount val="1"/>
                <c:pt idx="0">
                  <c:v>% sul totale detenuti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Foglio1!$A$20:$A$31</c:f>
              <c:strCache>
                <c:ptCount val="12"/>
                <c:pt idx="0">
                  <c:v>Dicembre 2012</c:v>
                </c:pt>
                <c:pt idx="1">
                  <c:v>Dicembre 2013</c:v>
                </c:pt>
                <c:pt idx="2">
                  <c:v>Dicembre 2014</c:v>
                </c:pt>
                <c:pt idx="3">
                  <c:v>Dicembre 2015</c:v>
                </c:pt>
                <c:pt idx="4">
                  <c:v>Dicembre 2016</c:v>
                </c:pt>
                <c:pt idx="5">
                  <c:v>Dicembre 2017</c:v>
                </c:pt>
                <c:pt idx="6">
                  <c:v>Dicembre 2018</c:v>
                </c:pt>
                <c:pt idx="7">
                  <c:v>Dicembre 2019</c:v>
                </c:pt>
                <c:pt idx="8">
                  <c:v>Dicembre 2020</c:v>
                </c:pt>
                <c:pt idx="9">
                  <c:v>Dicembre 2021</c:v>
                </c:pt>
                <c:pt idx="10">
                  <c:v>Dicembre 2022</c:v>
                </c:pt>
                <c:pt idx="11">
                  <c:v>Febbraio 2023</c:v>
                </c:pt>
              </c:strCache>
            </c:strRef>
          </c:cat>
          <c:val>
            <c:numRef>
              <c:f>Foglio1!$C$20:$C$31</c:f>
              <c:numCache>
                <c:formatCode>0.0%</c:formatCode>
                <c:ptCount val="12"/>
                <c:pt idx="0">
                  <c:v>6.5887050770108382E-2</c:v>
                </c:pt>
                <c:pt idx="1">
                  <c:v>7.1054925893635573E-2</c:v>
                </c:pt>
                <c:pt idx="2">
                  <c:v>6.9642857142857145E-2</c:v>
                </c:pt>
                <c:pt idx="3">
                  <c:v>6.2827225130890049E-2</c:v>
                </c:pt>
                <c:pt idx="4">
                  <c:v>6.5815324165029471E-2</c:v>
                </c:pt>
                <c:pt idx="5">
                  <c:v>5.8201058201058198E-2</c:v>
                </c:pt>
                <c:pt idx="6">
                  <c:v>6.7033976124885222E-2</c:v>
                </c:pt>
                <c:pt idx="7">
                  <c:v>7.1580871154431916E-2</c:v>
                </c:pt>
                <c:pt idx="8">
                  <c:v>6.5337001375515819E-2</c:v>
                </c:pt>
                <c:pt idx="9">
                  <c:v>7.2458543619322274E-2</c:v>
                </c:pt>
                <c:pt idx="10">
                  <c:v>6.4891286027304901E-2</c:v>
                </c:pt>
                <c:pt idx="11">
                  <c:v>6.988586479367867E-2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6A-4594-906F-4A5213293C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1072224"/>
        <c:axId val="1881058496"/>
      </c:lineChart>
      <c:catAx>
        <c:axId val="188106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81069312"/>
        <c:crosses val="autoZero"/>
        <c:auto val="1"/>
        <c:lblAlgn val="ctr"/>
        <c:lblOffset val="100"/>
        <c:noMultiLvlLbl val="0"/>
      </c:catAx>
      <c:valAx>
        <c:axId val="188106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81066400"/>
        <c:crosses val="autoZero"/>
        <c:crossBetween val="between"/>
      </c:valAx>
      <c:valAx>
        <c:axId val="1881058496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81072224"/>
        <c:crosses val="max"/>
        <c:crossBetween val="between"/>
      </c:valAx>
      <c:catAx>
        <c:axId val="18810722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810584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Foglio1!$B$34</c:f>
              <c:strCache>
                <c:ptCount val="1"/>
                <c:pt idx="0">
                  <c:v>figli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Foglio1!$A$35:$A$42</c:f>
              <c:strCache>
                <c:ptCount val="8"/>
                <c:pt idx="0">
                  <c:v>Dicembre 2016</c:v>
                </c:pt>
                <c:pt idx="1">
                  <c:v>Dicembre 2017</c:v>
                </c:pt>
                <c:pt idx="2">
                  <c:v>Dicembre 2018</c:v>
                </c:pt>
                <c:pt idx="3">
                  <c:v>Dicembre 2019</c:v>
                </c:pt>
                <c:pt idx="4">
                  <c:v>Dicembre 2020</c:v>
                </c:pt>
                <c:pt idx="5">
                  <c:v>Dicembre 2021</c:v>
                </c:pt>
                <c:pt idx="6">
                  <c:v>Dicembre 2022</c:v>
                </c:pt>
                <c:pt idx="7">
                  <c:v>Febbraio 2023</c:v>
                </c:pt>
              </c:strCache>
            </c:strRef>
          </c:cat>
          <c:val>
            <c:numRef>
              <c:f>Foglio1!$B$35:$B$42</c:f>
              <c:numCache>
                <c:formatCode>General</c:formatCode>
                <c:ptCount val="8"/>
                <c:pt idx="0">
                  <c:v>11</c:v>
                </c:pt>
                <c:pt idx="1">
                  <c:v>14</c:v>
                </c:pt>
                <c:pt idx="2">
                  <c:v>9</c:v>
                </c:pt>
                <c:pt idx="3">
                  <c:v>13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B6-4E28-899D-E7C8434588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72439504"/>
        <c:axId val="1972429104"/>
      </c:barChart>
      <c:catAx>
        <c:axId val="19724395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2429104"/>
        <c:crosses val="autoZero"/>
        <c:auto val="1"/>
        <c:lblAlgn val="ctr"/>
        <c:lblOffset val="100"/>
        <c:noMultiLvlLbl val="0"/>
      </c:catAx>
      <c:valAx>
        <c:axId val="197242910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7243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06/03/2023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131840" y="5877272"/>
            <a:ext cx="4693977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Dipartimento Amministrazione Penitenziaria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31540" y="116632"/>
            <a:ext cx="7452828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DETENUTE PRESENTI NEGLI ISTITUTI PENITENZIARI DEL LAZIO DAL DICEMBRE 2012 A FEBBRAIO 2022 E  FIGLI AL SEGUITO (DAL DICEMBRE 2016)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929754"/>
              </p:ext>
            </p:extLst>
          </p:nvPr>
        </p:nvGraphicFramePr>
        <p:xfrm>
          <a:off x="971600" y="1052736"/>
          <a:ext cx="6696744" cy="424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336">
                  <a:extLst>
                    <a:ext uri="{9D8B030D-6E8A-4147-A177-3AD203B41FA5}">
                      <a16:colId xmlns:a16="http://schemas.microsoft.com/office/drawing/2014/main" val="3161127276"/>
                    </a:ext>
                  </a:extLst>
                </a:gridCol>
                <a:gridCol w="1250753">
                  <a:extLst>
                    <a:ext uri="{9D8B030D-6E8A-4147-A177-3AD203B41FA5}">
                      <a16:colId xmlns:a16="http://schemas.microsoft.com/office/drawing/2014/main" val="3736985160"/>
                    </a:ext>
                  </a:extLst>
                </a:gridCol>
                <a:gridCol w="1250753">
                  <a:extLst>
                    <a:ext uri="{9D8B030D-6E8A-4147-A177-3AD203B41FA5}">
                      <a16:colId xmlns:a16="http://schemas.microsoft.com/office/drawing/2014/main" val="2823775137"/>
                    </a:ext>
                  </a:extLst>
                </a:gridCol>
                <a:gridCol w="1771902">
                  <a:extLst>
                    <a:ext uri="{9D8B030D-6E8A-4147-A177-3AD203B41FA5}">
                      <a16:colId xmlns:a16="http://schemas.microsoft.com/office/drawing/2014/main" val="3348804990"/>
                    </a:ext>
                  </a:extLst>
                </a:gridCol>
              </a:tblGrid>
              <a:tr h="1140573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Donne presenti  negli Istituti penitenziari del lazio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% sul totale detenuti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figli presenti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28376842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Febbraio 2023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398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7,0%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10854637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2022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385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6,5%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8097969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2021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402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7,2%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3954817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380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6,5%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0195697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2019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470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7,2%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1552559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438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6,7%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6359667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2017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363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5,8%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66952232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2016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402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6,6%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8977659"/>
                  </a:ext>
                </a:extLst>
              </a:tr>
              <a:tr h="22296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360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6,3%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non disponibile per livello regionale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2037394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2014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390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7,0%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097886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2013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489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7,1%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022280"/>
                  </a:ext>
                </a:extLst>
              </a:tr>
              <a:tr h="20581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  <a:latin typeface="+mn-lt"/>
                        </a:rPr>
                        <a:t>Dicembre 2012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462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6,6%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1793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131840" y="5877272"/>
            <a:ext cx="4693977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Dipartimento Amministrazione Penitenziaria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31540" y="116632"/>
            <a:ext cx="745282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DONNE PRESENTI NEGLI ISTITUTI PENITENZIARI DEL LAZIO E PERCENTUALE SUL TOTALE DETENUTI</a:t>
            </a:r>
          </a:p>
          <a:p>
            <a:pPr algn="ctr"/>
            <a:r>
              <a:rPr lang="it-IT" dirty="0"/>
              <a:t>DA DICEMBRE 2012 A FEBBRAIO 2022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835601"/>
              </p:ext>
            </p:extLst>
          </p:nvPr>
        </p:nvGraphicFramePr>
        <p:xfrm>
          <a:off x="431540" y="1052736"/>
          <a:ext cx="7973320" cy="4243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516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131840" y="5877272"/>
            <a:ext cx="4693977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Dipartimento Amministrazione Penitenziaria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31540" y="116632"/>
            <a:ext cx="7452828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Bambini presenti negli istituti penitenziari del Lazio </a:t>
            </a:r>
          </a:p>
          <a:p>
            <a:pPr algn="ctr"/>
            <a:r>
              <a:rPr lang="it-IT" dirty="0"/>
              <a:t>da dicembre 2016 a febbraio 2022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0546681"/>
              </p:ext>
            </p:extLst>
          </p:nvPr>
        </p:nvGraphicFramePr>
        <p:xfrm>
          <a:off x="1331640" y="1268760"/>
          <a:ext cx="62646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267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131840" y="5877272"/>
            <a:ext cx="4693977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di dati Dipartimento Amministrazione Penitenziaria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31540" y="116632"/>
            <a:ext cx="745282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Dati nazionali dal 1993 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21883"/>
              </p:ext>
            </p:extLst>
          </p:nvPr>
        </p:nvGraphicFramePr>
        <p:xfrm>
          <a:off x="804202" y="692696"/>
          <a:ext cx="7080166" cy="540596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12151">
                  <a:extLst>
                    <a:ext uri="{9D8B030D-6E8A-4147-A177-3AD203B41FA5}">
                      <a16:colId xmlns:a16="http://schemas.microsoft.com/office/drawing/2014/main" val="692399231"/>
                    </a:ext>
                  </a:extLst>
                </a:gridCol>
                <a:gridCol w="2112151">
                  <a:extLst>
                    <a:ext uri="{9D8B030D-6E8A-4147-A177-3AD203B41FA5}">
                      <a16:colId xmlns:a16="http://schemas.microsoft.com/office/drawing/2014/main" val="4183361480"/>
                    </a:ext>
                  </a:extLst>
                </a:gridCol>
                <a:gridCol w="713966">
                  <a:extLst>
                    <a:ext uri="{9D8B030D-6E8A-4147-A177-3AD203B41FA5}">
                      <a16:colId xmlns:a16="http://schemas.microsoft.com/office/drawing/2014/main" val="3152698361"/>
                    </a:ext>
                  </a:extLst>
                </a:gridCol>
                <a:gridCol w="713966">
                  <a:extLst>
                    <a:ext uri="{9D8B030D-6E8A-4147-A177-3AD203B41FA5}">
                      <a16:colId xmlns:a16="http://schemas.microsoft.com/office/drawing/2014/main" val="389054944"/>
                    </a:ext>
                  </a:extLst>
                </a:gridCol>
                <a:gridCol w="713966">
                  <a:extLst>
                    <a:ext uri="{9D8B030D-6E8A-4147-A177-3AD203B41FA5}">
                      <a16:colId xmlns:a16="http://schemas.microsoft.com/office/drawing/2014/main" val="1103640410"/>
                    </a:ext>
                  </a:extLst>
                </a:gridCol>
                <a:gridCol w="713966">
                  <a:extLst>
                    <a:ext uri="{9D8B030D-6E8A-4147-A177-3AD203B41FA5}">
                      <a16:colId xmlns:a16="http://schemas.microsoft.com/office/drawing/2014/main" val="3473807559"/>
                    </a:ext>
                  </a:extLst>
                </a:gridCol>
              </a:tblGrid>
              <a:tr h="21602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ASILI NIDO E DETENUTE MADRI CON FIGLI DI ETA' INFERIORE A 3 ANNI CONVIVENTI</a:t>
                      </a:r>
                      <a:endParaRPr lang="it-IT" sz="900" b="1" i="0" u="none" strike="noStrike">
                        <a:solidFill>
                          <a:srgbClr val="5A768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8" marR="4558" marT="455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163651"/>
                  </a:ext>
                </a:extLst>
              </a:tr>
              <a:tr h="14401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Serie storica</a:t>
                      </a:r>
                      <a:r>
                        <a:rPr lang="it-IT" sz="900" u="none" strike="noStrike" baseline="0" dirty="0">
                          <a:effectLst/>
                        </a:rPr>
                        <a:t> </a:t>
                      </a:r>
                      <a:r>
                        <a:rPr lang="it-IT" sz="900" u="none" strike="noStrike" dirty="0">
                          <a:effectLst/>
                        </a:rPr>
                        <a:t> anni: 1993 - 2022</a:t>
                      </a:r>
                      <a:endParaRPr lang="it-IT" sz="900" b="1" i="0" u="none" strike="noStrike" dirty="0">
                        <a:solidFill>
                          <a:srgbClr val="5A768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8" marR="4558" marT="455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022470"/>
                  </a:ext>
                </a:extLst>
              </a:tr>
              <a:tr h="65266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Data di rilevazione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Asili nido funzionanti e istituti a custodia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Attenuata per detenute madri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Asili nido non funzionanti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Detenute madri con figli in istituto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Bambini minori di 3 anni in istituto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Detenute in gravidanza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912068337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31/12/1993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N.R.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88333732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31/12/1994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N.R.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00800466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31/12/1995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N.R.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037342121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31/12/1996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N.R.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547316540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31/12/1997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445885252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31/12/1998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440296717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31/12/1999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636196517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31/12/2000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3869996307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31/12/2001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3167298544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31/12/2002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183577683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31/12/2003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055663992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31/12/2004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4195963523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30/06/2005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856590071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31/12/2005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597714289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31/12/2006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3741418209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31/12/2007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310504213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31/12/2008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303649116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31/12/2009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166508122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31/12/2010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447675458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31/12/2011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3312538894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31/12/2012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034679958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31/12/2013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142044594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31/12/2014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983577571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31/12/2015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3214882355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31/12/2016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700012259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31/12/2017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962001801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31/12/2018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52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106061232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31/12/2019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715281768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31/12/2020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2597695567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31/12/2021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170761451"/>
                  </a:ext>
                </a:extLst>
              </a:tr>
              <a:tr h="1166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31/12/2022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2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558" marR="4558" marT="4558" marB="0" anchor="ctr"/>
                </a:tc>
                <a:extLst>
                  <a:ext uri="{0D108BD9-81ED-4DB2-BD59-A6C34878D82A}">
                    <a16:rowId xmlns:a16="http://schemas.microsoft.com/office/drawing/2014/main" val="645427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266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4485</TotalTime>
  <Words>429</Words>
  <Application>Microsoft Office PowerPoint</Application>
  <PresentationFormat>Presentazione su schermo (4:3)</PresentationFormat>
  <Paragraphs>253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Ugo Degl'Innocenti</cp:lastModifiedBy>
  <cp:revision>326</cp:revision>
  <dcterms:created xsi:type="dcterms:W3CDTF">2020-06-03T15:49:37Z</dcterms:created>
  <dcterms:modified xsi:type="dcterms:W3CDTF">2023-03-06T19:33:00Z</dcterms:modified>
</cp:coreProperties>
</file>