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2.xml" ContentType="application/vnd.openxmlformats-officedocument.themeOverrid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9" r:id="rId4"/>
    <p:sldId id="265" r:id="rId5"/>
    <p:sldId id="260" r:id="rId6"/>
    <p:sldId id="257" r:id="rId7"/>
    <p:sldId id="256" r:id="rId8"/>
    <p:sldId id="261" r:id="rId9"/>
    <p:sldId id="268" r:id="rId10"/>
    <p:sldId id="263" r:id="rId11"/>
    <p:sldId id="267" r:id="rId12"/>
    <p:sldId id="264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Lorenzo\Dropbox\GARANTE%20DETENUTI\dati%20DAP%20GENNAIO%202023\DATI%20DAP%20GENNAIO%2020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zo\Dropbox\GARANTE%20DETENUTI\dati%20DAP%20GENNAIO%202023\DATI%20DAP%20GENNAIO%202023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ati%20DAP%20GENNAIO%202023\DATI%20DAP%20GENNAIO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in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 lazio ingressi in carce'!$C$23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carce'!$B$24:$B$31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'grafico lazio ingressi in carce'!$C$24:$C$31</c:f>
              <c:numCache>
                <c:formatCode>_-* #,##0_-;\-* #,##0_-;_-* "-"??_-;_-@_-</c:formatCode>
                <c:ptCount val="8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  <c:pt idx="7">
                  <c:v>19537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ED-4BD6-87A5-FBB50EBB3D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(2)'!$B$26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(2)'!$C$25:$K$25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(2)'!$C$26:$K$26</c:f>
              <c:numCache>
                <c:formatCode>_-* #,##0\ _€_-;\-* #,##0\ _€_-;_-* "-"??\ _€_-;_-@_-</c:formatCode>
                <c:ptCount val="9"/>
                <c:pt idx="0" formatCode="#,##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 formatCode="_-* #,##0_-;\-* #,##0_-;_-* &quot;-&quot;??_-;_-@_-">
                  <c:v>888</c:v>
                </c:pt>
                <c:pt idx="8">
                  <c:v>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EA-410D-B60B-2F279C4003AC}"/>
            </c:ext>
          </c:extLst>
        </c:ser>
        <c:ser>
          <c:idx val="1"/>
          <c:order val="1"/>
          <c:tx>
            <c:strRef>
              <c:f>'graf pena residua (2)'!$B$27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(2)'!$C$25:$K$25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(2)'!$C$27:$K$27</c:f>
              <c:numCache>
                <c:formatCode>_-* #,##0\ _€_-;\-* #,##0\ _€_-;_-* "-"??\ _€_-;_-@_-</c:formatCode>
                <c:ptCount val="9"/>
                <c:pt idx="0" formatCode="#,##0">
                  <c:v>1382</c:v>
                </c:pt>
                <c:pt idx="1">
                  <c:v>1412</c:v>
                </c:pt>
                <c:pt idx="2">
                  <c:v>1331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 formatCode="_-* #,##0_-;\-* #,##0_-;_-* &quot;-&quot;??_-;_-@_-">
                  <c:v>840</c:v>
                </c:pt>
                <c:pt idx="8">
                  <c:v>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EA-410D-B60B-2F279C4003AC}"/>
            </c:ext>
          </c:extLst>
        </c:ser>
        <c:ser>
          <c:idx val="2"/>
          <c:order val="2"/>
          <c:tx>
            <c:strRef>
              <c:f>'graf pena residua (2)'!$B$28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(2)'!$C$25:$K$25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(2)'!$C$28:$K$28</c:f>
              <c:numCache>
                <c:formatCode>_-* #,##0\ _€_-;\-* #,##0\ _€_-;_-* "-"??\ _€_-;_-@_-</c:formatCode>
                <c:ptCount val="9"/>
                <c:pt idx="0">
                  <c:v>2609</c:v>
                </c:pt>
                <c:pt idx="1">
                  <c:v>2186</c:v>
                </c:pt>
                <c:pt idx="2">
                  <c:v>2162</c:v>
                </c:pt>
                <c:pt idx="3">
                  <c:v>2052</c:v>
                </c:pt>
                <c:pt idx="4">
                  <c:v>2136</c:v>
                </c:pt>
                <c:pt idx="5">
                  <c:v>2196</c:v>
                </c:pt>
                <c:pt idx="6">
                  <c:v>2241</c:v>
                </c:pt>
                <c:pt idx="7" formatCode="_-* #,##0_-;\-* #,##0_-;_-* &quot;-&quot;??_-;_-@_-">
                  <c:v>1905</c:v>
                </c:pt>
                <c:pt idx="8">
                  <c:v>2430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EA-410D-B60B-2F279C4003AC}"/>
            </c:ext>
          </c:extLst>
        </c:ser>
        <c:ser>
          <c:idx val="3"/>
          <c:order val="3"/>
          <c:tx>
            <c:strRef>
              <c:f>'graf pena residua (2)'!$B$29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(2)'!$C$25:$K$25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(2)'!$C$29:$K$29</c:f>
              <c:numCache>
                <c:formatCode>_-* #,##0\ _€_-;\-* #,##0\ _€_-;_-* "-"??\ _€_-;_-@_-</c:formatCode>
                <c:ptCount val="9"/>
                <c:pt idx="0">
                  <c:v>1922</c:v>
                </c:pt>
                <c:pt idx="1">
                  <c:v>1871</c:v>
                </c:pt>
                <c:pt idx="2">
                  <c:v>1914</c:v>
                </c:pt>
                <c:pt idx="3">
                  <c:v>1463</c:v>
                </c:pt>
                <c:pt idx="4">
                  <c:v>1626</c:v>
                </c:pt>
                <c:pt idx="5">
                  <c:v>1636</c:v>
                </c:pt>
                <c:pt idx="6">
                  <c:v>1579</c:v>
                </c:pt>
                <c:pt idx="7" formatCode="_-* #,##0_-;\-* #,##0_-;_-* &quot;-&quot;??_-;_-@_-">
                  <c:v>1607</c:v>
                </c:pt>
                <c:pt idx="8">
                  <c:v>1719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EA-410D-B60B-2F279C4003A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1"/>
        <c:lblAlgn val="ctr"/>
        <c:lblOffset val="100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7272727272727271E-2"/>
          <c:y val="3.4782608695652174E-2"/>
          <c:w val="0.9"/>
          <c:h val="0.150240984891668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 (2)'!$B$39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10-4EEA-AE64-A359115F8B4A}"/>
                </c:ext>
              </c:extLst>
            </c:dLbl>
            <c:spPr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(2)'!$C$38:$K$38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(2)'!$C$39:$K$39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101.95167286245353</c:v>
                </c:pt>
                <c:pt idx="2">
                  <c:v>112.36059479553903</c:v>
                </c:pt>
                <c:pt idx="3">
                  <c:v>108.92193308550186</c:v>
                </c:pt>
                <c:pt idx="4">
                  <c:v>93.959107806691449</c:v>
                </c:pt>
                <c:pt idx="5">
                  <c:v>79.925650557620813</c:v>
                </c:pt>
                <c:pt idx="6">
                  <c:v>75.185873605947961</c:v>
                </c:pt>
                <c:pt idx="7">
                  <c:v>82.527881040892197</c:v>
                </c:pt>
                <c:pt idx="8">
                  <c:v>84.479553903345732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10-4EEA-AE64-A359115F8B4A}"/>
            </c:ext>
          </c:extLst>
        </c:ser>
        <c:ser>
          <c:idx val="1"/>
          <c:order val="1"/>
          <c:tx>
            <c:strRef>
              <c:f>'graf pena residua (2)'!$B$40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8"/>
              <c:spPr>
                <a:solidFill>
                  <a:schemeClr val="lt1"/>
                </a:solidFill>
                <a:ln w="25400" cap="flat" cmpd="sng" algn="ctr">
                  <a:solidFill>
                    <a:schemeClr val="accent4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10-4EEA-AE64-A359115F8B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(2)'!$C$38:$K$38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(2)'!$C$40:$K$40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102.17076700434153</c:v>
                </c:pt>
                <c:pt idx="2">
                  <c:v>96.30969609261939</c:v>
                </c:pt>
                <c:pt idx="3">
                  <c:v>77.785817655571634</c:v>
                </c:pt>
                <c:pt idx="4">
                  <c:v>75.470332850940665</c:v>
                </c:pt>
                <c:pt idx="5">
                  <c:v>65.629522431259048</c:v>
                </c:pt>
                <c:pt idx="6">
                  <c:v>65.340086830680178</c:v>
                </c:pt>
                <c:pt idx="7">
                  <c:v>60.781476121562946</c:v>
                </c:pt>
                <c:pt idx="8">
                  <c:v>62.301013024602028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10-4EEA-AE64-A359115F8B4A}"/>
            </c:ext>
          </c:extLst>
        </c:ser>
        <c:ser>
          <c:idx val="2"/>
          <c:order val="2"/>
          <c:tx>
            <c:strRef>
              <c:f>'graf pena residua (2)'!$B$41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8"/>
              <c:layout>
                <c:manualLayout>
                  <c:x val="-1.4749262536873156E-3"/>
                  <c:y val="-1.1454753722794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10-4EEA-AE64-A359115F8B4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6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(2)'!$C$38:$K$38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(2)'!$C$41:$K$41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83.786891529321579</c:v>
                </c:pt>
                <c:pt idx="2">
                  <c:v>82.866998850134152</c:v>
                </c:pt>
                <c:pt idx="3">
                  <c:v>78.650824070525104</c:v>
                </c:pt>
                <c:pt idx="4">
                  <c:v>81.870448447681099</c:v>
                </c:pt>
                <c:pt idx="5">
                  <c:v>84.170180145649667</c:v>
                </c:pt>
                <c:pt idx="6">
                  <c:v>85.894978919126103</c:v>
                </c:pt>
                <c:pt idx="7">
                  <c:v>73.016481410502109</c:v>
                </c:pt>
                <c:pt idx="8">
                  <c:v>93.139133767727103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E10-4EEA-AE64-A359115F8B4A}"/>
            </c:ext>
          </c:extLst>
        </c:ser>
        <c:ser>
          <c:idx val="3"/>
          <c:order val="3"/>
          <c:tx>
            <c:strRef>
              <c:f>'graf pena residua (2)'!$B$42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8"/>
              <c:layout>
                <c:manualLayout>
                  <c:x val="0"/>
                  <c:y val="1.7182130584192441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10-4EEA-AE64-A359115F8B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(2)'!$C$38:$K$38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(2)'!$C$42:$K$42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97.346514047866805</c:v>
                </c:pt>
                <c:pt idx="2">
                  <c:v>99.583766909469304</c:v>
                </c:pt>
                <c:pt idx="3">
                  <c:v>76.118626430801243</c:v>
                </c:pt>
                <c:pt idx="4">
                  <c:v>84.599375650364209</c:v>
                </c:pt>
                <c:pt idx="5">
                  <c:v>85.119667013527575</c:v>
                </c:pt>
                <c:pt idx="6">
                  <c:v>82.154006243496355</c:v>
                </c:pt>
                <c:pt idx="7">
                  <c:v>83.610822060353797</c:v>
                </c:pt>
                <c:pt idx="8">
                  <c:v>89.438085327783554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E10-4EEA-AE64-A359115F8B4A}"/>
            </c:ext>
          </c:extLst>
        </c:ser>
        <c:ser>
          <c:idx val="4"/>
          <c:order val="4"/>
          <c:tx>
            <c:strRef>
              <c:f>'graf pena residua (2)'!$B$43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10-4EEA-AE64-A359115F8B4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(2)'!$C$38:$K$38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(2)'!$C$43:$K$43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100.4897459442914</c:v>
                </c:pt>
                <c:pt idx="2">
                  <c:v>101.25497398224671</c:v>
                </c:pt>
                <c:pt idx="3">
                  <c:v>88.184879093970011</c:v>
                </c:pt>
                <c:pt idx="4">
                  <c:v>89.011325374961743</c:v>
                </c:pt>
                <c:pt idx="5">
                  <c:v>85.690235690235696</c:v>
                </c:pt>
                <c:pt idx="6">
                  <c:v>84.66483011937558</c:v>
                </c:pt>
                <c:pt idx="7">
                  <c:v>86.838077747168654</c:v>
                </c:pt>
                <c:pt idx="8">
                  <c:v>90.58769513314968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E10-4EEA-AE64-A359115F8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 (2)'!$A$114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3-4187-97C1-508DC24A49BF}"/>
              </c:ext>
            </c:extLst>
          </c:dPt>
          <c:dLbls>
            <c:dLbl>
              <c:idx val="8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03-4187-97C1-508DC24A49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(2)'!$B$113:$J$113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(2)'!$B$114:$J$114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97.193379253623931</c:v>
                </c:pt>
                <c:pt idx="2">
                  <c:v>93.996093348411634</c:v>
                </c:pt>
                <c:pt idx="3">
                  <c:v>85.062198005551551</c:v>
                </c:pt>
                <c:pt idx="4">
                  <c:v>83.838799218669678</c:v>
                </c:pt>
                <c:pt idx="5">
                  <c:v>79.860182995784925</c:v>
                </c:pt>
                <c:pt idx="6">
                  <c:v>78.934923409067551</c:v>
                </c:pt>
                <c:pt idx="7">
                  <c:v>74.236660840958166</c:v>
                </c:pt>
                <c:pt idx="8">
                  <c:v>73.76375038552483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03-4187-97C1-508DC24A49BF}"/>
            </c:ext>
          </c:extLst>
        </c:ser>
        <c:ser>
          <c:idx val="1"/>
          <c:order val="1"/>
          <c:tx>
            <c:strRef>
              <c:f>'graf pena residua (2)'!$A$115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03-4187-97C1-508DC24A49B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(2)'!$B$113:$J$113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(2)'!$B$115:$J$115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97.468997763773132</c:v>
                </c:pt>
                <c:pt idx="2">
                  <c:v>98.810733889001824</c:v>
                </c:pt>
                <c:pt idx="3">
                  <c:v>92.173205936165886</c:v>
                </c:pt>
                <c:pt idx="4">
                  <c:v>87.975198211018494</c:v>
                </c:pt>
                <c:pt idx="5">
                  <c:v>84.631022565562105</c:v>
                </c:pt>
                <c:pt idx="6">
                  <c:v>86.379345395405579</c:v>
                </c:pt>
                <c:pt idx="7">
                  <c:v>84.661516568408217</c:v>
                </c:pt>
                <c:pt idx="8">
                  <c:v>85.688147997560478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503-4187-97C1-508DC24A49BF}"/>
            </c:ext>
          </c:extLst>
        </c:ser>
        <c:ser>
          <c:idx val="2"/>
          <c:order val="2"/>
          <c:tx>
            <c:strRef>
              <c:f>'graf pena residua (2)'!$A$116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03-4187-97C1-508DC24A49B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(2)'!$B$113:$J$113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(2)'!$B$116:$J$116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103.65838059096917</c:v>
                </c:pt>
                <c:pt idx="2">
                  <c:v>105.32980855327676</c:v>
                </c:pt>
                <c:pt idx="3">
                  <c:v>94.546539888287214</c:v>
                </c:pt>
                <c:pt idx="4">
                  <c:v>95.923762418453933</c:v>
                </c:pt>
                <c:pt idx="5">
                  <c:v>100.37521852215069</c:v>
                </c:pt>
                <c:pt idx="6">
                  <c:v>102.37496269134013</c:v>
                </c:pt>
                <c:pt idx="7">
                  <c:v>106.12714791284697</c:v>
                </c:pt>
                <c:pt idx="8">
                  <c:v>109.57660000852769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503-4187-97C1-508DC24A49BF}"/>
            </c:ext>
          </c:extLst>
        </c:ser>
        <c:ser>
          <c:idx val="3"/>
          <c:order val="3"/>
          <c:tx>
            <c:strRef>
              <c:f>'graf pena residua (2)'!$A$117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503-4187-97C1-508DC24A49B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(2)'!$B$113:$J$113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(2)'!$B$117:$J$117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103.11329444273872</c:v>
                </c:pt>
                <c:pt idx="2">
                  <c:v>103.33435677003378</c:v>
                </c:pt>
                <c:pt idx="3">
                  <c:v>84.022106232729499</c:v>
                </c:pt>
                <c:pt idx="4">
                  <c:v>84.040528093337429</c:v>
                </c:pt>
                <c:pt idx="5">
                  <c:v>83.893153208474047</c:v>
                </c:pt>
                <c:pt idx="6">
                  <c:v>83.6413877801658</c:v>
                </c:pt>
                <c:pt idx="7">
                  <c:v>86.392385630948723</c:v>
                </c:pt>
                <c:pt idx="8">
                  <c:v>89.468836352471598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503-4187-97C1-508DC24A49BF}"/>
            </c:ext>
          </c:extLst>
        </c:ser>
        <c:ser>
          <c:idx val="4"/>
          <c:order val="4"/>
          <c:tx>
            <c:strRef>
              <c:f>'graf pena residua (2)'!$A$118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03-4187-97C1-508DC24A49BF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(2)'!$B$113:$J$113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(2)'!$B$118:$J$118</c:f>
              <c:numCache>
                <c:formatCode>_-* #,##0.0\ _€_-;\-* #,##0.0\ _€_-;_-* "-"??\ _€_-;_-@_-</c:formatCode>
                <c:ptCount val="9"/>
                <c:pt idx="0" formatCode="General">
                  <c:v>100</c:v>
                </c:pt>
                <c:pt idx="1">
                  <c:v>101.45335680160926</c:v>
                </c:pt>
                <c:pt idx="2">
                  <c:v>101.86740424105272</c:v>
                </c:pt>
                <c:pt idx="3">
                  <c:v>89.814768250775288</c:v>
                </c:pt>
                <c:pt idx="4">
                  <c:v>89.454362584862963</c:v>
                </c:pt>
                <c:pt idx="5">
                  <c:v>89.911993965300482</c:v>
                </c:pt>
                <c:pt idx="6">
                  <c:v>90.745117760455955</c:v>
                </c:pt>
                <c:pt idx="7">
                  <c:v>91.938647221523766</c:v>
                </c:pt>
                <c:pt idx="8">
                  <c:v>94.201659542368617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503-4187-97C1-508DC24A49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940540081743515E-2"/>
          <c:y val="1.8619918453553985E-2"/>
          <c:w val="0.95439469320066339"/>
          <c:h val="0.802561841063811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'graf pena residua (2)'!$A$101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(2)'!$B$100:$J$100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(2)'!$B$101:$J$101</c:f>
              <c:numCache>
                <c:formatCode>_-* #,##0\ _€_-;\-* #,##0\ _€_-;_-* "-"??\ _€_-;_-@_-</c:formatCode>
                <c:ptCount val="9"/>
                <c:pt idx="0" formatCode="#,##0">
                  <c:v>9727</c:v>
                </c:pt>
                <c:pt idx="1">
                  <c:v>9454</c:v>
                </c:pt>
                <c:pt idx="2">
                  <c:v>9143</c:v>
                </c:pt>
                <c:pt idx="3">
                  <c:v>8274</c:v>
                </c:pt>
                <c:pt idx="4">
                  <c:v>8155</c:v>
                </c:pt>
                <c:pt idx="5">
                  <c:v>7768</c:v>
                </c:pt>
                <c:pt idx="6">
                  <c:v>7678</c:v>
                </c:pt>
                <c:pt idx="7" formatCode="_-* #,##0_-;\-* #,##0_-;_-* &quot;-&quot;??_-;_-@_-">
                  <c:v>7221</c:v>
                </c:pt>
                <c:pt idx="8">
                  <c:v>7175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73-42A0-AEF0-5145201EECBD}"/>
            </c:ext>
          </c:extLst>
        </c:ser>
        <c:ser>
          <c:idx val="1"/>
          <c:order val="1"/>
          <c:tx>
            <c:strRef>
              <c:f>'graf pena residua (2)'!$A$102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(2)'!$B$100:$J$100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(2)'!$B$102:$J$102</c:f>
              <c:numCache>
                <c:formatCode>_-* #,##0\ _€_-;\-* #,##0\ _€_-;_-* "-"??\ _€_-;_-@_-</c:formatCode>
                <c:ptCount val="9"/>
                <c:pt idx="0" formatCode="#,##0">
                  <c:v>9838</c:v>
                </c:pt>
                <c:pt idx="1">
                  <c:v>9589</c:v>
                </c:pt>
                <c:pt idx="2">
                  <c:v>9721</c:v>
                </c:pt>
                <c:pt idx="3">
                  <c:v>9068</c:v>
                </c:pt>
                <c:pt idx="4">
                  <c:v>8655</c:v>
                </c:pt>
                <c:pt idx="5">
                  <c:v>8326</c:v>
                </c:pt>
                <c:pt idx="6">
                  <c:v>8498</c:v>
                </c:pt>
                <c:pt idx="7" formatCode="_-* #,##0_-;\-* #,##0_-;_-* &quot;-&quot;??_-;_-@_-">
                  <c:v>8329</c:v>
                </c:pt>
                <c:pt idx="8">
                  <c:v>8430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73-42A0-AEF0-5145201EECBD}"/>
            </c:ext>
          </c:extLst>
        </c:ser>
        <c:ser>
          <c:idx val="2"/>
          <c:order val="2"/>
          <c:tx>
            <c:strRef>
              <c:f>'graf pena residua (2)'!$A$103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(2)'!$B$100:$J$100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(2)'!$B$103:$J$103</c:f>
              <c:numCache>
                <c:formatCode>_-* #,##0\ _€_-;\-* #,##0\ _€_-;_-* "-"??\ _€_-;_-@_-</c:formatCode>
                <c:ptCount val="9"/>
                <c:pt idx="0">
                  <c:v>23453</c:v>
                </c:pt>
                <c:pt idx="1">
                  <c:v>24311</c:v>
                </c:pt>
                <c:pt idx="2">
                  <c:v>24703</c:v>
                </c:pt>
                <c:pt idx="3">
                  <c:v>22174</c:v>
                </c:pt>
                <c:pt idx="4">
                  <c:v>22497</c:v>
                </c:pt>
                <c:pt idx="5">
                  <c:v>23541</c:v>
                </c:pt>
                <c:pt idx="6">
                  <c:v>24010</c:v>
                </c:pt>
                <c:pt idx="7" formatCode="_-* #,##0_-;\-* #,##0_-;_-* &quot;-&quot;??_-;_-@_-">
                  <c:v>24890</c:v>
                </c:pt>
                <c:pt idx="8">
                  <c:v>25699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73-42A0-AEF0-5145201EECBD}"/>
            </c:ext>
          </c:extLst>
        </c:ser>
        <c:ser>
          <c:idx val="3"/>
          <c:order val="3"/>
          <c:tx>
            <c:strRef>
              <c:f>'graf pena residua (2)'!$A$104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(2)'!$B$100:$J$100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'graf pena residua (2)'!$B$104:$J$104</c:f>
              <c:numCache>
                <c:formatCode>_-* #,##0\ _€_-;\-* #,##0\ _€_-;_-* "-"??\ _€_-;_-@_-</c:formatCode>
                <c:ptCount val="9"/>
                <c:pt idx="0">
                  <c:v>16285</c:v>
                </c:pt>
                <c:pt idx="1">
                  <c:v>16792</c:v>
                </c:pt>
                <c:pt idx="2">
                  <c:v>16828</c:v>
                </c:pt>
                <c:pt idx="3">
                  <c:v>13683</c:v>
                </c:pt>
                <c:pt idx="4">
                  <c:v>13686</c:v>
                </c:pt>
                <c:pt idx="5">
                  <c:v>13662</c:v>
                </c:pt>
                <c:pt idx="6">
                  <c:v>13621</c:v>
                </c:pt>
                <c:pt idx="7" formatCode="_-* #,##0_-;\-* #,##0_-;_-* &quot;-&quot;??_-;_-@_-">
                  <c:v>14069</c:v>
                </c:pt>
                <c:pt idx="8">
                  <c:v>14570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73-42A0-AEF0-5145201EECB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1"/>
        <c:lblAlgn val="ctr"/>
        <c:lblOffset val="100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PREMIO'!$L$41:$L$48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PREMIO'!$M$41:$M$48</c:f>
              <c:numCache>
                <c:formatCode>General</c:formatCode>
                <c:ptCount val="8"/>
                <c:pt idx="0">
                  <c:v>625</c:v>
                </c:pt>
                <c:pt idx="1">
                  <c:v>748</c:v>
                </c:pt>
                <c:pt idx="2">
                  <c:v>257</c:v>
                </c:pt>
                <c:pt idx="3">
                  <c:v>419</c:v>
                </c:pt>
                <c:pt idx="4">
                  <c:v>382</c:v>
                </c:pt>
                <c:pt idx="5">
                  <c:v>589</c:v>
                </c:pt>
                <c:pt idx="6">
                  <c:v>497</c:v>
                </c:pt>
                <c:pt idx="7">
                  <c:v>623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5-41D3-8382-BBBD60A2A8A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'PERMESSI PREMIO'!$L$50:$L$57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PREMIO'!$M$50:$M$57</c:f>
              <c:numCache>
                <c:formatCode>_-* #,##0_-;\-* #,##0_-;_-* "-"??_-;_-@_-</c:formatCode>
                <c:ptCount val="8"/>
                <c:pt idx="0" formatCode="#,##0">
                  <c:v>19610</c:v>
                </c:pt>
                <c:pt idx="1">
                  <c:v>20430</c:v>
                </c:pt>
                <c:pt idx="2" formatCode="#,##0">
                  <c:v>6113</c:v>
                </c:pt>
                <c:pt idx="3">
                  <c:v>7559</c:v>
                </c:pt>
                <c:pt idx="4" formatCode="#,##0">
                  <c:v>6210</c:v>
                </c:pt>
                <c:pt idx="5">
                  <c:v>9948</c:v>
                </c:pt>
                <c:pt idx="6" formatCode="#,##0">
                  <c:v>10111</c:v>
                </c:pt>
                <c:pt idx="7" formatCode="#,##0">
                  <c:v>14193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5E-4D96-B44F-AA1C38CE1A6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200" b="1"/>
      </a:pPr>
      <a:endParaRPr lang="it-IT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 (I° sem. 2019=100)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'PERMESSI PREMIO'!$A$61</c:f>
              <c:strCache>
                <c:ptCount val="1"/>
                <c:pt idx="0">
                  <c:v>Permessi premio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D-473E-9598-BE5039F11E2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PREMIO'!$B$60:$I$60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PREMIO'!$B$61:$I$61</c:f>
              <c:numCache>
                <c:formatCode>0</c:formatCode>
                <c:ptCount val="8"/>
                <c:pt idx="0" formatCode="General">
                  <c:v>100</c:v>
                </c:pt>
                <c:pt idx="1">
                  <c:v>119.68</c:v>
                </c:pt>
                <c:pt idx="2">
                  <c:v>41.120000000000005</c:v>
                </c:pt>
                <c:pt idx="3">
                  <c:v>67.039999999999992</c:v>
                </c:pt>
                <c:pt idx="4">
                  <c:v>61.12</c:v>
                </c:pt>
                <c:pt idx="5">
                  <c:v>94.240000000000009</c:v>
                </c:pt>
                <c:pt idx="6">
                  <c:v>79.52000000000001</c:v>
                </c:pt>
                <c:pt idx="7">
                  <c:v>99.68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3D-473E-9598-BE5039F11E22}"/>
            </c:ext>
          </c:extLst>
        </c:ser>
        <c:ser>
          <c:idx val="1"/>
          <c:order val="1"/>
          <c:tx>
            <c:strRef>
              <c:f>'PERMESSI PREMIO'!$A$62</c:f>
              <c:strCache>
                <c:ptCount val="1"/>
                <c:pt idx="0">
                  <c:v>Ingressi in carcere dalla libertà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3D-473E-9598-BE5039F11E2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PREMIO'!$B$60:$I$60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PREMIO'!$B$62:$I$62</c:f>
              <c:numCache>
                <c:formatCode>0</c:formatCode>
                <c:ptCount val="8"/>
                <c:pt idx="0" formatCode="General">
                  <c:v>100</c:v>
                </c:pt>
                <c:pt idx="1">
                  <c:v>96.448467966573816</c:v>
                </c:pt>
                <c:pt idx="2">
                  <c:v>73.189415041782738</c:v>
                </c:pt>
                <c:pt idx="3">
                  <c:v>64.832869080779943</c:v>
                </c:pt>
                <c:pt idx="4">
                  <c:v>57.346796657381617</c:v>
                </c:pt>
                <c:pt idx="5">
                  <c:v>55.501392757660163</c:v>
                </c:pt>
                <c:pt idx="6">
                  <c:v>62.639275766016709</c:v>
                </c:pt>
                <c:pt idx="7">
                  <c:v>71.587743732590525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23D-473E-9598-BE5039F11E22}"/>
            </c:ext>
          </c:extLst>
        </c:ser>
        <c:ser>
          <c:idx val="2"/>
          <c:order val="2"/>
          <c:tx>
            <c:strRef>
              <c:f>'PERMESSI PREMIO'!$A$63</c:f>
              <c:strCache>
                <c:ptCount val="1"/>
                <c:pt idx="0">
                  <c:v>detenuti presenti a fine periodo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1913792242345E-2"/>
                  <c:y val="4.380663567050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3D-473E-9598-BE5039F11E22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3D-473E-9598-BE5039F11E22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'PERMESSI PREMIO'!$B$60:$I$60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'PERMESSI PREMIO'!$B$63:$I$63</c:f>
              <c:numCache>
                <c:formatCode>0</c:formatCode>
                <c:ptCount val="8"/>
                <c:pt idx="0" formatCode="General">
                  <c:v>100</c:v>
                </c:pt>
                <c:pt idx="1">
                  <c:v>101.26465144972239</c:v>
                </c:pt>
                <c:pt idx="2">
                  <c:v>88.864898210980883</c:v>
                </c:pt>
                <c:pt idx="3">
                  <c:v>89.697717458359037</c:v>
                </c:pt>
                <c:pt idx="4">
                  <c:v>86.351017890191244</c:v>
                </c:pt>
                <c:pt idx="5">
                  <c:v>85.564466378778533</c:v>
                </c:pt>
                <c:pt idx="6">
                  <c:v>87.399753238741511</c:v>
                </c:pt>
                <c:pt idx="7">
                  <c:v>91.502159161011718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23D-473E-9598-BE5039F11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102623"/>
        <c:axId val="172109279"/>
      </c:lineChart>
      <c:catAx>
        <c:axId val="1721026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2109279"/>
        <c:crosses val="autoZero"/>
        <c:auto val="1"/>
        <c:lblAlgn val="ctr"/>
        <c:lblOffset val="100"/>
        <c:noMultiLvlLbl val="0"/>
      </c:catAx>
      <c:valAx>
        <c:axId val="1721092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7210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carce'!$B$3:$B$10</c:f>
              <c:strCache>
                <c:ptCount val="8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</c:strCache>
            </c:strRef>
          </c:cat>
          <c:val>
            <c:numRef>
              <c:f>'grafico lazio ingressi in carce'!$C$3:$C$10</c:f>
              <c:numCache>
                <c:formatCode>_-* #,##0_-;\-* #,##0_-;_-* "-"??_-;_-@_-</c:formatCode>
                <c:ptCount val="8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  <c:pt idx="7">
                  <c:v>2056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8-4025-A4DA-7F56AA54D46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0.15321085454239003</c:v>
                </c:pt>
                <c:pt idx="1">
                  <c:v>0.15001067691650652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2-4A83-8B86-B2B012404060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0.14512051238833643</c:v>
                </c:pt>
                <c:pt idx="1">
                  <c:v>0.12767812655705033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2-4A83-8B86-B2B012404060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8.697117815607619E-2</c:v>
                </c:pt>
                <c:pt idx="1">
                  <c:v>7.2407288775001785E-2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12-4A83-8B86-B2B012404060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0.26361031518624639</c:v>
                </c:pt>
                <c:pt idx="1">
                  <c:v>0.22864616698697415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12-4A83-8B86-B2B012404060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0.20866340805663239</c:v>
                </c:pt>
                <c:pt idx="1">
                  <c:v>0.21247063847960709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12-4A83-8B86-B2B012404060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8.8151019720209001E-2</c:v>
                </c:pt>
                <c:pt idx="1">
                  <c:v>0.12274895010321019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12-4A83-8B86-B2B012404060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5.1913028821843926E-2</c:v>
                </c:pt>
                <c:pt idx="1">
                  <c:v>8.0308206989821343E-2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12-4A83-8B86-B2B012404060}"/>
            </c:ext>
          </c:extLst>
        </c:ser>
        <c:ser>
          <c:idx val="7"/>
          <c:order val="7"/>
          <c:tx>
            <c:strRef>
              <c:f>'garfico pena inflitta'!$J$8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inflitta'!$J$9:$J$10</c:f>
              <c:numCache>
                <c:formatCode>0.0%</c:formatCode>
                <c:ptCount val="2"/>
                <c:pt idx="0">
                  <c:v>2.3596831282656329E-3</c:v>
                </c:pt>
                <c:pt idx="1">
                  <c:v>5.7299451918286001E-3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012-4A83-8B86-B2B01240406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9092233514863498E-2"/>
          <c:y val="0.10877376666714476"/>
          <c:w val="0.93475504989189129"/>
          <c:h val="0.67566847859864509"/>
        </c:manualLayout>
      </c:layout>
      <c:lineChart>
        <c:grouping val="standard"/>
        <c:varyColors val="0"/>
        <c:ser>
          <c:idx val="0"/>
          <c:order val="0"/>
          <c:tx>
            <c:strRef>
              <c:f>'garfico pena inflitta'!$A$99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7"/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A1B-4C00-95C2-96185F9502F8}"/>
                </c:ext>
              </c:extLst>
            </c:dLbl>
            <c:dLbl>
              <c:idx val="8"/>
              <c:layout>
                <c:manualLayout>
                  <c:x val="-3.0470475331552719E-3"/>
                  <c:y val="1.604444253211507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1B-4C00-95C2-96185F9502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inflitta'!$B$98:$J$98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inflitta'!$B$99:$J$99</c:f>
              <c:numCache>
                <c:formatCode>#,##0</c:formatCode>
                <c:ptCount val="9"/>
                <c:pt idx="0">
                  <c:v>100</c:v>
                </c:pt>
                <c:pt idx="1">
                  <c:v>97.468997763773132</c:v>
                </c:pt>
                <c:pt idx="2">
                  <c:v>98.810733889001824</c:v>
                </c:pt>
                <c:pt idx="3">
                  <c:v>92.173205936165886</c:v>
                </c:pt>
                <c:pt idx="4">
                  <c:v>87.975198211018494</c:v>
                </c:pt>
                <c:pt idx="5">
                  <c:v>84.631022565562091</c:v>
                </c:pt>
                <c:pt idx="6">
                  <c:v>86.379345395405551</c:v>
                </c:pt>
                <c:pt idx="7">
                  <c:v>85</c:v>
                </c:pt>
                <c:pt idx="8">
                  <c:v>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1B-4C00-95C2-96185F9502F8}"/>
            </c:ext>
          </c:extLst>
        </c:ser>
        <c:ser>
          <c:idx val="1"/>
          <c:order val="1"/>
          <c:tx>
            <c:strRef>
              <c:f>'garfico pena inflitta'!$A$100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layout>
                <c:manualLayout>
                  <c:x val="-1.5786187519511604E-3"/>
                  <c:y val="-2.170493715607953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1B-4C00-95C2-96185F9502F8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inflitta'!$B$98:$J$98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inflitta'!$B$100:$J$100</c:f>
              <c:numCache>
                <c:formatCode>#,##0</c:formatCode>
                <c:ptCount val="9"/>
                <c:pt idx="0">
                  <c:v>100</c:v>
                </c:pt>
                <c:pt idx="1">
                  <c:v>97.193379253623931</c:v>
                </c:pt>
                <c:pt idx="2">
                  <c:v>93.996093348411648</c:v>
                </c:pt>
                <c:pt idx="3">
                  <c:v>85.062198005551579</c:v>
                </c:pt>
                <c:pt idx="4">
                  <c:v>83.838799218669692</c:v>
                </c:pt>
                <c:pt idx="5">
                  <c:v>79.860182995784953</c:v>
                </c:pt>
                <c:pt idx="6">
                  <c:v>78.934923409067551</c:v>
                </c:pt>
                <c:pt idx="7">
                  <c:v>74.236660840958166</c:v>
                </c:pt>
                <c:pt idx="8">
                  <c:v>73.763750385524816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1B-4C00-95C2-96185F9502F8}"/>
            </c:ext>
          </c:extLst>
        </c:ser>
        <c:ser>
          <c:idx val="2"/>
          <c:order val="2"/>
          <c:tx>
            <c:strRef>
              <c:f>'garfico pena inflitta'!$A$101</c:f>
              <c:strCache>
                <c:ptCount val="1"/>
                <c:pt idx="0">
                  <c:v>pena inflitta inferiore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3A1B-4C00-95C2-96185F9502F8}"/>
              </c:ext>
            </c:extLst>
          </c:dPt>
          <c:dLbls>
            <c:dLbl>
              <c:idx val="7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3A1B-4C00-95C2-96185F9502F8}"/>
                </c:ext>
              </c:extLst>
            </c:dLbl>
            <c:dLbl>
              <c:idx val="8"/>
              <c:layout>
                <c:manualLayout>
                  <c:x val="2.8266675916611746E-3"/>
                  <c:y val="-2.0385429963331085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A1B-4C00-95C2-96185F9502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inflitta'!$B$98:$J$98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inflitta'!$B$101:$J$101</c:f>
              <c:numCache>
                <c:formatCode>#,##0</c:formatCode>
                <c:ptCount val="9"/>
                <c:pt idx="0">
                  <c:v>100</c:v>
                </c:pt>
                <c:pt idx="1">
                  <c:v>104.43309162821356</c:v>
                </c:pt>
                <c:pt idx="2">
                  <c:v>105.19116677653264</c:v>
                </c:pt>
                <c:pt idx="3">
                  <c:v>104.43309162821356</c:v>
                </c:pt>
                <c:pt idx="4">
                  <c:v>82.443419028784888</c:v>
                </c:pt>
                <c:pt idx="5">
                  <c:v>84.503405844869263</c:v>
                </c:pt>
                <c:pt idx="6">
                  <c:v>85.151615029663787</c:v>
                </c:pt>
                <c:pt idx="7">
                  <c:v>89.112283014722038</c:v>
                </c:pt>
                <c:pt idx="8">
                  <c:v>92.935618545374638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A1B-4C00-95C2-96185F9502F8}"/>
            </c:ext>
          </c:extLst>
        </c:ser>
        <c:ser>
          <c:idx val="3"/>
          <c:order val="3"/>
          <c:tx>
            <c:strRef>
              <c:f>'garfico pena inflitta'!$A$102</c:f>
              <c:strCache>
                <c:ptCount val="1"/>
                <c:pt idx="0">
                  <c:v>pena inflittasuperiore a 5</c:v>
                </c:pt>
              </c:strCache>
            </c:strRef>
          </c:tx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1B-4C00-95C2-96185F9502F8}"/>
                </c:ext>
              </c:extLst>
            </c:dLbl>
            <c:dLbl>
              <c:idx val="8"/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1B-4C00-95C2-96185F9502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inflitta'!$B$98:$J$98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inflitta'!$B$102:$J$102</c:f>
              <c:numCache>
                <c:formatCode>#,##0</c:formatCode>
                <c:ptCount val="9"/>
                <c:pt idx="0">
                  <c:v>100</c:v>
                </c:pt>
                <c:pt idx="1">
                  <c:v>102.59125104485929</c:v>
                </c:pt>
                <c:pt idx="2">
                  <c:v>103.93795857713383</c:v>
                </c:pt>
                <c:pt idx="3">
                  <c:v>102.59125104485929</c:v>
                </c:pt>
                <c:pt idx="4">
                  <c:v>98.332868951425667</c:v>
                </c:pt>
                <c:pt idx="5">
                  <c:v>101.32813225596732</c:v>
                </c:pt>
                <c:pt idx="6">
                  <c:v>102.76771616977803</c:v>
                </c:pt>
                <c:pt idx="7">
                  <c:v>105.58651434940094</c:v>
                </c:pt>
                <c:pt idx="8">
                  <c:v>108.43781926256153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A1B-4C00-95C2-96185F9502F8}"/>
            </c:ext>
          </c:extLst>
        </c:ser>
        <c:ser>
          <c:idx val="4"/>
          <c:order val="4"/>
          <c:tx>
            <c:strRef>
              <c:f>'garfico pena inflitta'!$A$103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FF0000"/>
                </a:solidFill>
                <a:prstDash val="dashDot"/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1B-4C00-95C2-96185F9502F8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A1B-4C00-95C2-96185F9502F8}"/>
                </c:ext>
              </c:extLst>
            </c:dLbl>
            <c:spPr>
              <a:solidFill>
                <a:srgbClr val="FF0000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inflitta'!$B$98:$J$98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inflitta'!$B$103:$J$103</c:f>
              <c:numCache>
                <c:formatCode>#,##0</c:formatCode>
                <c:ptCount val="9"/>
                <c:pt idx="0">
                  <c:v>100</c:v>
                </c:pt>
                <c:pt idx="1">
                  <c:v>101.45335680160923</c:v>
                </c:pt>
                <c:pt idx="2">
                  <c:v>101.86740424105272</c:v>
                </c:pt>
                <c:pt idx="3">
                  <c:v>89.814768250775273</c:v>
                </c:pt>
                <c:pt idx="4">
                  <c:v>89.454362584862963</c:v>
                </c:pt>
                <c:pt idx="5">
                  <c:v>89.911993965300468</c:v>
                </c:pt>
                <c:pt idx="6">
                  <c:v>90.745117760455969</c:v>
                </c:pt>
                <c:pt idx="7">
                  <c:v>91.938647221523752</c:v>
                </c:pt>
                <c:pt idx="8">
                  <c:v>94.201659542368617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A1B-4C00-95C2-96185F9502F8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noMultiLvlLbl val="0"/>
      </c:catAx>
      <c:valAx>
        <c:axId val="1432726560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96368777062122"/>
          <c:y val="0.86282526651876124"/>
          <c:w val="0.75022239492007581"/>
          <c:h val="0.119431653282516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81689246936618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inflitta'!$A$90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inflitta'!$B$89:$J$89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inflitta'!$B$90:$J$90</c:f>
              <c:numCache>
                <c:formatCode>_-* #,##0_-;\-* #,##0_-;_-* "-"??_-;_-@_-</c:formatCode>
                <c:ptCount val="9"/>
                <c:pt idx="0">
                  <c:v>9838</c:v>
                </c:pt>
                <c:pt idx="1">
                  <c:v>9589</c:v>
                </c:pt>
                <c:pt idx="2">
                  <c:v>9721</c:v>
                </c:pt>
                <c:pt idx="3">
                  <c:v>9068</c:v>
                </c:pt>
                <c:pt idx="4">
                  <c:v>8655</c:v>
                </c:pt>
                <c:pt idx="5">
                  <c:v>8326</c:v>
                </c:pt>
                <c:pt idx="6">
                  <c:v>8498</c:v>
                </c:pt>
                <c:pt idx="7">
                  <c:v>8329</c:v>
                </c:pt>
                <c:pt idx="8">
                  <c:v>8430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DF-4299-9BDD-7C16B517D1CA}"/>
            </c:ext>
          </c:extLst>
        </c:ser>
        <c:ser>
          <c:idx val="1"/>
          <c:order val="1"/>
          <c:tx>
            <c:strRef>
              <c:f>'garfico pena inflitta'!$A$91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inflitta'!$B$89:$J$89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inflitta'!$B$91:$J$91</c:f>
              <c:numCache>
                <c:formatCode>_-* #,##0_-;\-* #,##0_-;_-* "-"??_-;_-@_-</c:formatCode>
                <c:ptCount val="9"/>
                <c:pt idx="0">
                  <c:v>9727</c:v>
                </c:pt>
                <c:pt idx="1">
                  <c:v>9454</c:v>
                </c:pt>
                <c:pt idx="2">
                  <c:v>9143</c:v>
                </c:pt>
                <c:pt idx="3">
                  <c:v>8274</c:v>
                </c:pt>
                <c:pt idx="4">
                  <c:v>8155</c:v>
                </c:pt>
                <c:pt idx="5">
                  <c:v>7768</c:v>
                </c:pt>
                <c:pt idx="6">
                  <c:v>7678</c:v>
                </c:pt>
                <c:pt idx="7">
                  <c:v>7221</c:v>
                </c:pt>
                <c:pt idx="8">
                  <c:v>7175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DF-4299-9BDD-7C16B517D1CA}"/>
            </c:ext>
          </c:extLst>
        </c:ser>
        <c:ser>
          <c:idx val="2"/>
          <c:order val="2"/>
          <c:tx>
            <c:strRef>
              <c:f>'garfico pena inflitta'!$A$92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inflitta'!$B$89:$J$89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inflitta'!$B$92:$J$92</c:f>
              <c:numCache>
                <c:formatCode>_-* #,##0_-;\-* #,##0_-;_-* "-"??_-;_-@_-</c:formatCode>
                <c:ptCount val="9"/>
                <c:pt idx="0">
                  <c:v>18204</c:v>
                </c:pt>
                <c:pt idx="1">
                  <c:v>19011</c:v>
                </c:pt>
                <c:pt idx="2">
                  <c:v>19149</c:v>
                </c:pt>
                <c:pt idx="3">
                  <c:v>19011</c:v>
                </c:pt>
                <c:pt idx="4">
                  <c:v>15008</c:v>
                </c:pt>
                <c:pt idx="5">
                  <c:v>15383</c:v>
                </c:pt>
                <c:pt idx="6">
                  <c:v>15501</c:v>
                </c:pt>
                <c:pt idx="7">
                  <c:v>16222</c:v>
                </c:pt>
                <c:pt idx="8">
                  <c:v>16918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DF-4299-9BDD-7C16B517D1CA}"/>
            </c:ext>
          </c:extLst>
        </c:ser>
        <c:ser>
          <c:idx val="3"/>
          <c:order val="3"/>
          <c:tx>
            <c:strRef>
              <c:f>'garfico pena inflitta'!$A$93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inflitta'!$B$89:$J$89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inflitta'!$B$93:$J$93</c:f>
              <c:numCache>
                <c:formatCode>_-* #,##0_-;\-* #,##0_-;_-* "-"??_-;_-@_-</c:formatCode>
                <c:ptCount val="9"/>
                <c:pt idx="0" formatCode="#,##0">
                  <c:v>21534</c:v>
                </c:pt>
                <c:pt idx="1">
                  <c:v>22092</c:v>
                </c:pt>
                <c:pt idx="2">
                  <c:v>22382</c:v>
                </c:pt>
                <c:pt idx="3">
                  <c:v>22092</c:v>
                </c:pt>
                <c:pt idx="4">
                  <c:v>21175</c:v>
                </c:pt>
                <c:pt idx="5">
                  <c:v>21820</c:v>
                </c:pt>
                <c:pt idx="6">
                  <c:v>22130</c:v>
                </c:pt>
                <c:pt idx="7">
                  <c:v>22737</c:v>
                </c:pt>
                <c:pt idx="8">
                  <c:v>23351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DF-4299-9BDD-7C16B517D1C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816892469366184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inflitta'!$A$44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inflitta'!$B$43:$J$43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inflitta'!$B$44:$J$44</c:f>
              <c:numCache>
                <c:formatCode>_-* #,##0_-;\-* #,##0_-;_-* "-"??_-;_-@_-</c:formatCode>
                <c:ptCount val="9"/>
                <c:pt idx="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>
                  <c:v>888</c:v>
                </c:pt>
                <c:pt idx="8" formatCode="_-* #,##0\ _€_-;\-* #,##0\ _€_-;_-* &quot;-&quot;??\ _€_-;_-@_-">
                  <c:v>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9-40A4-8DA6-AE6FFEA8C7AA}"/>
            </c:ext>
          </c:extLst>
        </c:ser>
        <c:ser>
          <c:idx val="1"/>
          <c:order val="1"/>
          <c:tx>
            <c:strRef>
              <c:f>'garfico pena inflitta'!$A$45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inflitta'!$B$43:$J$43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inflitta'!$B$45:$J$45</c:f>
              <c:numCache>
                <c:formatCode>_-* #,##0_-;\-* #,##0_-;_-* "-"??_-;_-@_-</c:formatCode>
                <c:ptCount val="9"/>
                <c:pt idx="0">
                  <c:v>1382</c:v>
                </c:pt>
                <c:pt idx="1">
                  <c:v>1330</c:v>
                </c:pt>
                <c:pt idx="2">
                  <c:v>1240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>
                  <c:v>840</c:v>
                </c:pt>
                <c:pt idx="8" formatCode="_-* #,##0\ _€_-;\-* #,##0\ _€_-;_-* &quot;-&quot;??\ _€_-;_-@_-">
                  <c:v>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99-40A4-8DA6-AE6FFEA8C7AA}"/>
            </c:ext>
          </c:extLst>
        </c:ser>
        <c:ser>
          <c:idx val="2"/>
          <c:order val="2"/>
          <c:tx>
            <c:strRef>
              <c:f>'garfico pena inflitta'!$A$46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inflitta'!$B$43:$J$43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inflitta'!$B$46:$J$46</c:f>
              <c:numCache>
                <c:formatCode>_-* #,##0_-;\-* #,##0_-;_-* "-"??_-;_-@_-</c:formatCode>
                <c:ptCount val="9"/>
                <c:pt idx="0">
                  <c:v>2171</c:v>
                </c:pt>
                <c:pt idx="1">
                  <c:v>2134</c:v>
                </c:pt>
                <c:pt idx="2">
                  <c:v>2171</c:v>
                </c:pt>
                <c:pt idx="3">
                  <c:v>1741</c:v>
                </c:pt>
                <c:pt idx="4">
                  <c:v>1862</c:v>
                </c:pt>
                <c:pt idx="5">
                  <c:v>1898</c:v>
                </c:pt>
                <c:pt idx="6">
                  <c:v>1854</c:v>
                </c:pt>
                <c:pt idx="7">
                  <c:v>1905</c:v>
                </c:pt>
                <c:pt idx="8" formatCode="_-* #,##0\ _€_-;\-* #,##0\ _€_-;_-* &quot;-&quot;??\ _€_-;_-@_-">
                  <c:v>2080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99-40A4-8DA6-AE6FFEA8C7AA}"/>
            </c:ext>
          </c:extLst>
        </c:ser>
        <c:ser>
          <c:idx val="3"/>
          <c:order val="3"/>
          <c:tx>
            <c:strRef>
              <c:f>'garfico pena inflitta'!$A$47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inflitta'!$B$43:$J$43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inflitta'!$B$47:$J$47</c:f>
              <c:numCache>
                <c:formatCode>_-* #,##0_-;\-* #,##0_-;_-* "-"??_-;_-@_-</c:formatCode>
                <c:ptCount val="9"/>
                <c:pt idx="0">
                  <c:v>1905</c:v>
                </c:pt>
                <c:pt idx="1">
                  <c:v>1923</c:v>
                </c:pt>
                <c:pt idx="2">
                  <c:v>1905</c:v>
                </c:pt>
                <c:pt idx="3">
                  <c:v>1774</c:v>
                </c:pt>
                <c:pt idx="4">
                  <c:v>1900</c:v>
                </c:pt>
                <c:pt idx="5">
                  <c:v>1934</c:v>
                </c:pt>
                <c:pt idx="6">
                  <c:v>1966</c:v>
                </c:pt>
                <c:pt idx="7">
                  <c:v>2027</c:v>
                </c:pt>
                <c:pt idx="8" formatCode="_-* #,##0\ _€_-;\-* #,##0\ _€_-;_-* &quot;-&quot;??\ _€_-;_-@_-">
                  <c:v>2069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99-40A4-8DA6-AE6FFEA8C7A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483603524186734E-2"/>
          <c:y val="0.88075678818973913"/>
          <c:w val="0.69462735219829141"/>
          <c:h val="0.102161070247729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'garfico pena inflitta'!$A$53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8"/>
              <c:layout>
                <c:manualLayout>
                  <c:x val="1.3582388104569551E-3"/>
                  <c:y val="-8.2421391315157765E-3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accent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C9A-4E66-BD76-69A11C6312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inflitta'!$B$52:$J$52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inflitta'!$B$53:$J$53</c:f>
              <c:numCache>
                <c:formatCode>#,##0</c:formatCode>
                <c:ptCount val="9"/>
                <c:pt idx="0">
                  <c:v>100</c:v>
                </c:pt>
                <c:pt idx="1">
                  <c:v>101.95167286245351</c:v>
                </c:pt>
                <c:pt idx="2">
                  <c:v>112.36059479553904</c:v>
                </c:pt>
                <c:pt idx="3">
                  <c:v>108.92193308550185</c:v>
                </c:pt>
                <c:pt idx="4">
                  <c:v>93.959107806691463</c:v>
                </c:pt>
                <c:pt idx="5">
                  <c:v>79.925650557620827</c:v>
                </c:pt>
                <c:pt idx="6">
                  <c:v>75.185873605947961</c:v>
                </c:pt>
                <c:pt idx="7">
                  <c:v>82.527881040892197</c:v>
                </c:pt>
                <c:pt idx="8">
                  <c:v>84.479553903345732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9A-4E66-BD76-69A11C63122A}"/>
            </c:ext>
          </c:extLst>
        </c:ser>
        <c:ser>
          <c:idx val="1"/>
          <c:order val="1"/>
          <c:tx>
            <c:strRef>
              <c:f>'garfico pena inflitta'!$A$54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C9A-4E66-BD76-69A11C63122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inflitta'!$B$52:$J$52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inflitta'!$B$54:$J$54</c:f>
              <c:numCache>
                <c:formatCode>#,##0</c:formatCode>
                <c:ptCount val="9"/>
                <c:pt idx="0">
                  <c:v>100</c:v>
                </c:pt>
                <c:pt idx="1">
                  <c:v>96.237337192474683</c:v>
                </c:pt>
                <c:pt idx="2">
                  <c:v>89.725036179450058</c:v>
                </c:pt>
                <c:pt idx="3">
                  <c:v>77.785817655571634</c:v>
                </c:pt>
                <c:pt idx="4">
                  <c:v>75.470332850940679</c:v>
                </c:pt>
                <c:pt idx="5">
                  <c:v>65.629522431259034</c:v>
                </c:pt>
                <c:pt idx="6">
                  <c:v>65.340086830680178</c:v>
                </c:pt>
                <c:pt idx="7">
                  <c:v>60.781476121562946</c:v>
                </c:pt>
                <c:pt idx="8">
                  <c:v>62.301013024602014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9A-4E66-BD76-69A11C63122A}"/>
            </c:ext>
          </c:extLst>
        </c:ser>
        <c:ser>
          <c:idx val="2"/>
          <c:order val="2"/>
          <c:tx>
            <c:strRef>
              <c:f>'garfico pena inflitta'!$A$55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C9A-4E66-BD76-69A11C63122A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C9A-4E66-BD76-69A11C63122A}"/>
                </c:ext>
              </c:extLst>
            </c:dLbl>
            <c:spPr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inflitta'!$B$52:$J$52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inflitta'!$B$55:$J$55</c:f>
              <c:numCache>
                <c:formatCode>#,##0</c:formatCode>
                <c:ptCount val="9"/>
                <c:pt idx="0">
                  <c:v>100</c:v>
                </c:pt>
                <c:pt idx="1">
                  <c:v>98.295716259788094</c:v>
                </c:pt>
                <c:pt idx="2">
                  <c:v>100</c:v>
                </c:pt>
                <c:pt idx="3">
                  <c:v>80.193459235375428</c:v>
                </c:pt>
                <c:pt idx="4">
                  <c:v>85.766927683095332</c:v>
                </c:pt>
                <c:pt idx="5">
                  <c:v>87.425149700598809</c:v>
                </c:pt>
                <c:pt idx="6">
                  <c:v>85.398433901427921</c:v>
                </c:pt>
                <c:pt idx="7">
                  <c:v>87.747581759557818</c:v>
                </c:pt>
                <c:pt idx="8">
                  <c:v>95.808383233532936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C9A-4E66-BD76-69A11C63122A}"/>
            </c:ext>
          </c:extLst>
        </c:ser>
        <c:ser>
          <c:idx val="3"/>
          <c:order val="3"/>
          <c:tx>
            <c:strRef>
              <c:f>'garfico pena inflitta'!$A$56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C9A-4E66-BD76-69A11C63122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inflitta'!$B$52:$J$52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inflitta'!$B$56:$J$56</c:f>
              <c:numCache>
                <c:formatCode>#,##0</c:formatCode>
                <c:ptCount val="9"/>
                <c:pt idx="0">
                  <c:v>100</c:v>
                </c:pt>
                <c:pt idx="1">
                  <c:v>100.94488188976379</c:v>
                </c:pt>
                <c:pt idx="2">
                  <c:v>100</c:v>
                </c:pt>
                <c:pt idx="3">
                  <c:v>93.123359580052494</c:v>
                </c:pt>
                <c:pt idx="4">
                  <c:v>99.737532808398953</c:v>
                </c:pt>
                <c:pt idx="5">
                  <c:v>101.52230971128608</c:v>
                </c:pt>
                <c:pt idx="6">
                  <c:v>103.20209973753282</c:v>
                </c:pt>
                <c:pt idx="7">
                  <c:v>106.40419947506561</c:v>
                </c:pt>
                <c:pt idx="8">
                  <c:v>108.60892388451444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C9A-4E66-BD76-69A11C63122A}"/>
            </c:ext>
          </c:extLst>
        </c:ser>
        <c:ser>
          <c:idx val="4"/>
          <c:order val="4"/>
          <c:tx>
            <c:strRef>
              <c:f>'garfico pena inflitta'!$A$57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C00000"/>
                </a:solidFill>
                <a:prstDash val="dashDot"/>
              </a:ln>
              <a:effectLst/>
            </c:spPr>
          </c:marker>
          <c:dLbls>
            <c:dLbl>
              <c:idx val="8"/>
              <c:layout>
                <c:manualLayout>
                  <c:x val="2.8266675916611746E-3"/>
                  <c:y val="-3.2528720795146508E-2"/>
                </c:manualLayout>
              </c:layout>
              <c:spPr>
                <a:no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C9A-4E66-BD76-69A11C6312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inflitta'!$B$52:$J$52</c:f>
              <c:strCache>
                <c:ptCount val="9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</c:strCache>
            </c:strRef>
          </c:cat>
          <c:val>
            <c:numRef>
              <c:f>'garfico pena inflitta'!$B$57:$J$57</c:f>
              <c:numCache>
                <c:formatCode>#,##0</c:formatCode>
                <c:ptCount val="9"/>
                <c:pt idx="0">
                  <c:v>100</c:v>
                </c:pt>
                <c:pt idx="1">
                  <c:v>99.234771962044704</c:v>
                </c:pt>
                <c:pt idx="2">
                  <c:v>99.862258953168066</c:v>
                </c:pt>
                <c:pt idx="3">
                  <c:v>88.184879093969982</c:v>
                </c:pt>
                <c:pt idx="4">
                  <c:v>89.011325374961757</c:v>
                </c:pt>
                <c:pt idx="5">
                  <c:v>85.690235690235681</c:v>
                </c:pt>
                <c:pt idx="6">
                  <c:v>84.66483011937558</c:v>
                </c:pt>
                <c:pt idx="7">
                  <c:v>86.838077747168654</c:v>
                </c:pt>
                <c:pt idx="8">
                  <c:v>90.801958983777183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C9A-4E66-BD76-69A11C63122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noMultiLvlLbl val="0"/>
      </c:catAx>
      <c:valAx>
        <c:axId val="1432726560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(2)'!$R$23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(2)'!$S$23:$T$23</c:f>
              <c:numCache>
                <c:formatCode>General</c:formatCode>
                <c:ptCount val="2"/>
                <c:pt idx="0" formatCode="#,##0">
                  <c:v>4745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BF-45DA-9C5B-FB79748BE3BA}"/>
            </c:ext>
          </c:extLst>
        </c:ser>
        <c:ser>
          <c:idx val="1"/>
          <c:order val="1"/>
          <c:tx>
            <c:strRef>
              <c:f>'graf pena residua (2)'!$R$24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(2)'!$S$24:$T$24</c:f>
              <c:numCache>
                <c:formatCode>#,##0</c:formatCode>
                <c:ptCount val="2"/>
                <c:pt idx="1">
                  <c:v>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BF-45DA-9C5B-FB79748BE3BA}"/>
            </c:ext>
          </c:extLst>
        </c:ser>
        <c:ser>
          <c:idx val="2"/>
          <c:order val="2"/>
          <c:tx>
            <c:strRef>
              <c:f>'graf pena residua (2)'!$R$25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(2)'!$S$25:$T$25</c:f>
              <c:numCache>
                <c:formatCode>#,##0</c:formatCode>
                <c:ptCount val="2"/>
                <c:pt idx="1">
                  <c:v>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BF-45DA-9C5B-FB79748BE3BA}"/>
            </c:ext>
          </c:extLst>
        </c:ser>
        <c:ser>
          <c:idx val="3"/>
          <c:order val="3"/>
          <c:tx>
            <c:strRef>
              <c:f>'graf pena residua (2)'!$R$26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(2)'!$S$26:$T$26</c:f>
              <c:numCache>
                <c:formatCode>#,##0</c:formatCode>
                <c:ptCount val="2"/>
                <c:pt idx="1">
                  <c:v>2430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BF-45DA-9C5B-FB79748BE3BA}"/>
            </c:ext>
          </c:extLst>
        </c:ser>
        <c:ser>
          <c:idx val="4"/>
          <c:order val="4"/>
          <c:tx>
            <c:strRef>
              <c:f>'graf pena residua (2)'!$R$30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(2)'!$S$30:$T$30</c:f>
              <c:numCache>
                <c:formatCode>#,##0</c:formatCode>
                <c:ptCount val="2"/>
                <c:pt idx="1">
                  <c:v>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BF-45DA-9C5B-FB79748BE3BA}"/>
            </c:ext>
          </c:extLst>
        </c:ser>
        <c:ser>
          <c:idx val="5"/>
          <c:order val="5"/>
          <c:tx>
            <c:strRef>
              <c:f>'graf pena residua (2)'!$R$31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(2)'!$S$31:$T$31</c:f>
              <c:numCache>
                <c:formatCode>#,##0</c:formatCode>
                <c:ptCount val="2"/>
                <c:pt idx="1">
                  <c:v>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BF-45DA-9C5B-FB79748BE3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(2)'!$V$25</c:f>
              <c:strCache>
                <c:ptCount val="1"/>
                <c:pt idx="0">
                  <c:v>capienza regolamentare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(2)'!$W$25:$X$25</c:f>
              <c:numCache>
                <c:formatCode>General</c:formatCode>
                <c:ptCount val="2"/>
                <c:pt idx="0" formatCode="#,##0">
                  <c:v>51328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B-4A53-A8B1-7AC32D6FB7E4}"/>
            </c:ext>
          </c:extLst>
        </c:ser>
        <c:ser>
          <c:idx val="1"/>
          <c:order val="1"/>
          <c:tx>
            <c:strRef>
              <c:f>'graf pena residua (2)'!$V$26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(2)'!$W$26:$X$26</c:f>
              <c:numCache>
                <c:formatCode>#,##0</c:formatCode>
                <c:ptCount val="2"/>
                <c:pt idx="1">
                  <c:v>8430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AB-4A53-A8B1-7AC32D6FB7E4}"/>
            </c:ext>
          </c:extLst>
        </c:ser>
        <c:ser>
          <c:idx val="2"/>
          <c:order val="2"/>
          <c:tx>
            <c:strRef>
              <c:f>'graf pena residua (2)'!$V$27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(2)'!$W$27:$X$27</c:f>
              <c:numCache>
                <c:formatCode>#,##0</c:formatCode>
                <c:ptCount val="2"/>
                <c:pt idx="1">
                  <c:v>7175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AB-4A53-A8B1-7AC32D6FB7E4}"/>
            </c:ext>
          </c:extLst>
        </c:ser>
        <c:ser>
          <c:idx val="3"/>
          <c:order val="3"/>
          <c:tx>
            <c:strRef>
              <c:f>'graf pena residua (2)'!$V$28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(2)'!$W$28:$X$28</c:f>
              <c:numCache>
                <c:formatCode>#,##0</c:formatCode>
                <c:ptCount val="2"/>
                <c:pt idx="1">
                  <c:v>25699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AB-4A53-A8B1-7AC32D6FB7E4}"/>
            </c:ext>
          </c:extLst>
        </c:ser>
        <c:ser>
          <c:idx val="4"/>
          <c:order val="4"/>
          <c:tx>
            <c:strRef>
              <c:f>'graf pena residua (2)'!$V$29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(2)'!$W$29:$X$29</c:f>
              <c:numCache>
                <c:formatCode>#,##0</c:formatCode>
                <c:ptCount val="2"/>
                <c:pt idx="1">
                  <c:v>7311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AB-4A53-A8B1-7AC32D6FB7E4}"/>
            </c:ext>
          </c:extLst>
        </c:ser>
        <c:ser>
          <c:idx val="5"/>
          <c:order val="5"/>
          <c:tx>
            <c:strRef>
              <c:f>'graf pena residua (2)'!$V$30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(2)'!$W$30:$X$30</c:f>
              <c:numCache>
                <c:formatCode>#,##0</c:formatCode>
                <c:ptCount val="2"/>
                <c:pt idx="1">
                  <c:v>7259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AB-4A53-A8B1-7AC32D6FB7E4}"/>
            </c:ext>
          </c:extLst>
        </c:ser>
        <c:ser>
          <c:idx val="6"/>
          <c:order val="6"/>
          <c:tx>
            <c:strRef>
              <c:f>'graf pena residua (2)'!$V$31</c:f>
              <c:strCache>
                <c:ptCount val="1"/>
                <c:pt idx="0">
                  <c:v>internati, in colonie agricole, altro</c:v>
                </c:pt>
              </c:strCache>
            </c:strRef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.1191765980498374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AB-4A53-A8B1-7AC32D6FB7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(2)'!$W$31:$X$31</c:f>
              <c:numCache>
                <c:formatCode>General</c:formatCode>
                <c:ptCount val="2"/>
                <c:pt idx="1">
                  <c:v>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FAB-4A53-A8B1-7AC32D6FB7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79200871167699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0.38048</cdr:x>
      <cdr:y>0.01812</cdr:y>
    </cdr:from>
    <cdr:to>
      <cdr:x>0.53742</cdr:x>
      <cdr:y>0.08576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216757" y="80823"/>
          <a:ext cx="914400" cy="301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320" b="1" dirty="0"/>
            <a:t>valori assoluti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0.25379</cdr:x>
      <cdr:y>0.3093</cdr:y>
    </cdr:from>
    <cdr:to>
      <cdr:x>0.40406</cdr:x>
      <cdr:y>0.31205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2210839" y="1513020"/>
          <a:ext cx="1309110" cy="13450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0.25261</cdr:x>
      <cdr:y>0.16417</cdr:y>
    </cdr:from>
    <cdr:to>
      <cdr:x>0.40292</cdr:x>
      <cdr:y>0.16603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2213001" y="814112"/>
          <a:ext cx="1316779" cy="9221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0.40149</cdr:x>
      <cdr:y>0.03857</cdr:y>
    </cdr:from>
    <cdr:to>
      <cdr:x>0.62985</cdr:x>
      <cdr:y>0.10752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2459736" y="184170"/>
          <a:ext cx="1399032" cy="32918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200" b="1" dirty="0"/>
            <a:t>Valori assoluti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03/03/2023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/>
              <a:t>Andamento temporale degli ingressi in carcere dalla libertà negli Istituti penitenziari in Italia tra il primo semestre 2019 e il secondo semestre 2022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469670"/>
              </p:ext>
            </p:extLst>
          </p:nvPr>
        </p:nvGraphicFramePr>
        <p:xfrm>
          <a:off x="1975104" y="1362456"/>
          <a:ext cx="8083296" cy="458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73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1" y="328549"/>
            <a:ext cx="9344185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/>
              <a:t>Andamento temporale dei permessi premio concessi negli Istituti penitenziari del Lazio dal primo semestre 2019 al secondo semestre 2022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666778"/>
              </p:ext>
            </p:extLst>
          </p:nvPr>
        </p:nvGraphicFramePr>
        <p:xfrm>
          <a:off x="1993392" y="1289304"/>
          <a:ext cx="8220456" cy="450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25208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2" y="328549"/>
            <a:ext cx="8891016" cy="118065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/>
              <a:t>Andamento temporale dei permessi premio concessi negli Istituti penitenziari in Italia dal primo semestre 2019 </a:t>
            </a:r>
            <a:br>
              <a:rPr lang="it-IT" sz="2800" b="1" dirty="0"/>
            </a:br>
            <a:r>
              <a:rPr lang="it-IT" sz="2800" b="1" dirty="0"/>
              <a:t>e il secondo semestre 2022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37805"/>
              </p:ext>
            </p:extLst>
          </p:nvPr>
        </p:nvGraphicFramePr>
        <p:xfrm>
          <a:off x="1508760" y="1509204"/>
          <a:ext cx="9153144" cy="4379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243049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0624" y="291973"/>
            <a:ext cx="1032357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400" dirty="0"/>
              <a:t>Lazio: Andamento in valori indice degli ingressi in carcere dalla libertà dei permessi premio concessi e del numero di detenuti presenti (*) dal 2019 </a:t>
            </a:r>
            <a:r>
              <a:rPr lang="it-IT" sz="2400"/>
              <a:t>al secondo </a:t>
            </a:r>
            <a:r>
              <a:rPr lang="it-IT" sz="2400" dirty="0"/>
              <a:t>semestre 2022 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479774" y="5918257"/>
            <a:ext cx="4901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(*) alla data del 30.06 e del 31.12 di ogni semestre considerato  considerato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938678"/>
              </p:ext>
            </p:extLst>
          </p:nvPr>
        </p:nvGraphicFramePr>
        <p:xfrm>
          <a:off x="978408" y="1060704"/>
          <a:ext cx="9436608" cy="4892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2503526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/>
              <a:t>Andamento temporale degli ingressi in carcere dalla libertà negli Istituti penitenziari del Lazio tra il primo semestre 2019 e il secondo semestre 2022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668933"/>
              </p:ext>
            </p:extLst>
          </p:nvPr>
        </p:nvGraphicFramePr>
        <p:xfrm>
          <a:off x="1645920" y="1402080"/>
          <a:ext cx="8421624" cy="4486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Ripartizione percentuale delle persone detenute negli IIPP del Lazio e in Italia in base alla posizione giuridica e alla durata della pena inflitta al 31.12.2022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676397"/>
              </p:ext>
            </p:extLst>
          </p:nvPr>
        </p:nvGraphicFramePr>
        <p:xfrm>
          <a:off x="585216" y="1282103"/>
          <a:ext cx="10954512" cy="435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In Italia in base alla durata della pena inflitta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797251"/>
              </p:ext>
            </p:extLst>
          </p:nvPr>
        </p:nvGraphicFramePr>
        <p:xfrm>
          <a:off x="6025895" y="1235964"/>
          <a:ext cx="6066877" cy="4415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116867"/>
              </p:ext>
            </p:extLst>
          </p:nvPr>
        </p:nvGraphicFramePr>
        <p:xfrm>
          <a:off x="137160" y="1344168"/>
          <a:ext cx="6181344" cy="430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14770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nel Lazio in base alla durata della pena inflitta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419660"/>
              </p:ext>
            </p:extLst>
          </p:nvPr>
        </p:nvGraphicFramePr>
        <p:xfrm>
          <a:off x="249527" y="1280161"/>
          <a:ext cx="5826252" cy="450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195664"/>
              </p:ext>
            </p:extLst>
          </p:nvPr>
        </p:nvGraphicFramePr>
        <p:xfrm>
          <a:off x="5916168" y="1216152"/>
          <a:ext cx="6062472" cy="430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392974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IIPP del Lazio al 31.12.2022 in base alla posizione giuridica e alla durata della pena residua e </a:t>
            </a:r>
          </a:p>
          <a:p>
            <a:pPr algn="ctr"/>
            <a:r>
              <a:rPr lang="it-IT" b="1" dirty="0"/>
              <a:t>confronto con i posti effettivamente disponibili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017695"/>
              </p:ext>
            </p:extLst>
          </p:nvPr>
        </p:nvGraphicFramePr>
        <p:xfrm>
          <a:off x="1553497" y="1059415"/>
          <a:ext cx="9625780" cy="4891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174301" y="6412837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Persone detenute negli IIPP in Italia al 30.12.2022 in base alla posizione giuridica e alla durata della pena residua e </a:t>
            </a:r>
          </a:p>
          <a:p>
            <a:pPr algn="ctr"/>
            <a:r>
              <a:rPr lang="it-IT" b="1" dirty="0"/>
              <a:t>confronto con la capienza regolamentare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049363"/>
              </p:ext>
            </p:extLst>
          </p:nvPr>
        </p:nvGraphicFramePr>
        <p:xfrm>
          <a:off x="1514168" y="1280159"/>
          <a:ext cx="8760542" cy="4958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nel Lazio in base alla durata della pena residua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507579"/>
              </p:ext>
            </p:extLst>
          </p:nvPr>
        </p:nvGraphicFramePr>
        <p:xfrm>
          <a:off x="0" y="1059415"/>
          <a:ext cx="6709390" cy="475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975020"/>
              </p:ext>
            </p:extLst>
          </p:nvPr>
        </p:nvGraphicFramePr>
        <p:xfrm>
          <a:off x="6411301" y="1371600"/>
          <a:ext cx="5681472" cy="4540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2979669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Andamento temporale del numero di detenuti in Italia in base alla durata della pena residua</a:t>
            </a:r>
          </a:p>
          <a:p>
            <a:pPr algn="ctr"/>
            <a:r>
              <a:rPr lang="it-IT" b="1" dirty="0"/>
              <a:t>Valori assoluti e numeri indice (31.12.2018=100)</a:t>
            </a:r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559946"/>
              </p:ext>
            </p:extLst>
          </p:nvPr>
        </p:nvGraphicFramePr>
        <p:xfrm>
          <a:off x="6263640" y="1408176"/>
          <a:ext cx="6099048" cy="4238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978621"/>
              </p:ext>
            </p:extLst>
          </p:nvPr>
        </p:nvGraphicFramePr>
        <p:xfrm>
          <a:off x="137160" y="1059414"/>
          <a:ext cx="6126480" cy="477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Fonte:</a:t>
            </a:r>
            <a:r>
              <a:rPr lang="it-IT" dirty="0"/>
              <a:t> </a:t>
            </a:r>
            <a:r>
              <a:rPr lang="it-IT" sz="1200" dirty="0"/>
              <a:t>Elaborazioni su dati del Dipartimento Amministrazione Penitenziaria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1132186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535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Andamento temporale degli ingressi in carcere dalla libertà negli Istituti penitenziari in Italia tra il primo semestre 2019 e il secondo semestre 2022</vt:lpstr>
      <vt:lpstr>Andamento temporale degli ingressi in carcere dalla libertà negli Istituti penitenziari del Lazio tra il primo semestre 2019 e il secondo semestre 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Andamento temporale dei permessi premio concessi negli Istituti penitenziari del Lazio dal primo semestre 2019 al secondo semestre 2022</vt:lpstr>
      <vt:lpstr>Andamento temporale dei permessi premio concessi negli Istituti penitenziari in Italia dal primo semestre 2019  e il secondo semestre 2022</vt:lpstr>
      <vt:lpstr>Lazio: Andamento in valori indice degli ingressi in carcere dalla libertà dei permessi premio concessi e del numero di detenuti presenti (*) dal 2019 al secondo semestre 2022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Ugo Degl'Innocenti</cp:lastModifiedBy>
  <cp:revision>92</cp:revision>
  <dcterms:created xsi:type="dcterms:W3CDTF">2022-01-16T14:08:51Z</dcterms:created>
  <dcterms:modified xsi:type="dcterms:W3CDTF">2023-03-03T10:10:51Z</dcterms:modified>
</cp:coreProperties>
</file>