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1.xml" ContentType="application/vnd.openxmlformats-officedocument.themeOverr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drawings/drawing1.xml" ContentType="application/vnd.openxmlformats-officedocument.drawingml.chartshapes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drawings/drawing2.xml" ContentType="application/vnd.openxmlformats-officedocument.drawingml.chartshapes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3" r:id="rId7"/>
    <p:sldId id="267" r:id="rId8"/>
    <p:sldId id="265" r:id="rId9"/>
    <p:sldId id="266" r:id="rId10"/>
    <p:sldId id="268" r:id="rId11"/>
    <p:sldId id="269" r:id="rId12"/>
    <p:sldId id="260" r:id="rId13"/>
    <p:sldId id="261" r:id="rId1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581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detenuti%20stranieri\elaborazioni%208%20marzo%2023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detenuti%20stranieri\elaborazioni%208%20marzo%2023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detenuti%20stranieri\elaborazioni%208%20marzo%2023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detenuti%20stranieri\elaborazioni%208%20marzo%2023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detenuti%20stranieri\elaborazioni%208%20marzo%2023.xlsx" TargetMode="External"/><Relationship Id="rId2" Type="http://schemas.microsoft.com/office/2011/relationships/chartColorStyle" Target="colors13.xml"/><Relationship Id="rId1" Type="http://schemas.microsoft.com/office/2011/relationships/chartStyle" Target="style13.xml"/><Relationship Id="rId4" Type="http://schemas.openxmlformats.org/officeDocument/2006/relationships/chartUserShapes" Target="../drawings/drawing1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detenuti%20stranieri\elaborazioni%208%20marzo%2023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detenuti%20stranieri\elaborazioni%208%20marzo%2023.xlsx" TargetMode="External"/><Relationship Id="rId2" Type="http://schemas.microsoft.com/office/2011/relationships/chartColorStyle" Target="colors15.xml"/><Relationship Id="rId1" Type="http://schemas.microsoft.com/office/2011/relationships/chartStyle" Target="style15.xml"/><Relationship Id="rId4" Type="http://schemas.openxmlformats.org/officeDocument/2006/relationships/chartUserShapes" Target="../drawings/drawing2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detenuti%20stranieri\elaborazioni%208%20marzo%2023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detenuti%20stranieri\elaborazioni%208%20marzo%2023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detenuti%20stranieri\elaborazioni%208%20marzo%2023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detenuti%20stranieri\elaborazioni%208%20marzo%2023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detenuti%20stranieri\elaborazioni%208%20marzo%2023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detenuti%20stranieri\elaborazioni%208%20marzo%2023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detenuti%20stranieri\elaborazioni%208%20marzo%2023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package" Target="../embeddings/Foglio_di_lavoro_di_Microsoft_Excel.xlsx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detenuti%20stranieri\elaborazioni%208%20marzo%2023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detenuti%20stranieri\elaborazioni%208%20marzo%2023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detenuti%20stranieri\elaborazioni%208%20marzo%2023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32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/>
              <a:t>Totale Italia 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2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RIEPILOGO!$C$14</c:f>
              <c:strCache>
                <c:ptCount val="1"/>
                <c:pt idx="0">
                  <c:v>detenuti stranieri presenti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RIEPILOGO!$B$15:$B$24</c:f>
              <c:strCache>
                <c:ptCount val="10"/>
                <c:pt idx="0">
                  <c:v>giugno 2019</c:v>
                </c:pt>
                <c:pt idx="1">
                  <c:v>dicembre 2019</c:v>
                </c:pt>
                <c:pt idx="2">
                  <c:v>giugno 2020</c:v>
                </c:pt>
                <c:pt idx="3">
                  <c:v>dicembre 2020</c:v>
                </c:pt>
                <c:pt idx="4">
                  <c:v>giugno 2021</c:v>
                </c:pt>
                <c:pt idx="5">
                  <c:v>dicembre 2021</c:v>
                </c:pt>
                <c:pt idx="6">
                  <c:v>giugno 22</c:v>
                </c:pt>
                <c:pt idx="7">
                  <c:v>ottobre 22</c:v>
                </c:pt>
                <c:pt idx="8">
                  <c:v>dicembre 2022</c:v>
                </c:pt>
                <c:pt idx="9">
                  <c:v>febbraio 2023</c:v>
                </c:pt>
              </c:strCache>
            </c:strRef>
          </c:cat>
          <c:val>
            <c:numRef>
              <c:f>RIEPILOGO!$C$15:$C$24</c:f>
              <c:numCache>
                <c:formatCode>#,##0</c:formatCode>
                <c:ptCount val="10"/>
                <c:pt idx="0">
                  <c:v>20224</c:v>
                </c:pt>
                <c:pt idx="1">
                  <c:v>19888</c:v>
                </c:pt>
                <c:pt idx="2">
                  <c:v>17510</c:v>
                </c:pt>
                <c:pt idx="3">
                  <c:v>17344</c:v>
                </c:pt>
                <c:pt idx="4">
                  <c:v>17019</c:v>
                </c:pt>
                <c:pt idx="5">
                  <c:v>17043</c:v>
                </c:pt>
                <c:pt idx="6">
                  <c:v>17182</c:v>
                </c:pt>
                <c:pt idx="7" formatCode="General">
                  <c:v>17854</c:v>
                </c:pt>
                <c:pt idx="8">
                  <c:v>17683</c:v>
                </c:pt>
                <c:pt idx="9">
                  <c:v>17654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11A-4BE2-A1E2-F8AA3CD1EBD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88488064"/>
        <c:axId val="488488896"/>
      </c:barChart>
      <c:lineChart>
        <c:grouping val="standard"/>
        <c:varyColors val="0"/>
        <c:ser>
          <c:idx val="1"/>
          <c:order val="1"/>
          <c:tx>
            <c:strRef>
              <c:f>RIEPILOGO!$D$14</c:f>
              <c:strCache>
                <c:ptCount val="1"/>
                <c:pt idx="0">
                  <c:v>percentuale su totale detenuti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4900398406374501E-2"/>
                  <c:y val="-2.78241513633834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B11A-4BE2-A1E2-F8AA3CD1EBD4}"/>
                </c:ext>
              </c:extLst>
            </c:dLbl>
            <c:dLbl>
              <c:idx val="1"/>
              <c:layout>
                <c:manualLayout>
                  <c:x val="-1.9920318725099632E-2"/>
                  <c:y val="-5.101035489023035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B11A-4BE2-A1E2-F8AA3CD1EBD4}"/>
                </c:ext>
              </c:extLst>
            </c:dLbl>
            <c:dLbl>
              <c:idx val="2"/>
              <c:layout>
                <c:manualLayout>
                  <c:x val="-2.6560424966799469E-2"/>
                  <c:y val="8.347245409014974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B11A-4BE2-A1E2-F8AA3CD1EBD4}"/>
                </c:ext>
              </c:extLst>
            </c:dLbl>
            <c:dLbl>
              <c:idx val="3"/>
              <c:layout>
                <c:manualLayout>
                  <c:x val="-2.8220451527224435E-2"/>
                  <c:y val="5.56483027267668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B11A-4BE2-A1E2-F8AA3CD1EBD4}"/>
                </c:ext>
              </c:extLst>
            </c:dLbl>
            <c:dLbl>
              <c:idx val="4"/>
              <c:layout>
                <c:manualLayout>
                  <c:x val="-3.9840637450199265E-2"/>
                  <c:y val="-2.782415136338341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B11A-4BE2-A1E2-F8AA3CD1EBD4}"/>
                </c:ext>
              </c:extLst>
            </c:dLbl>
            <c:dLbl>
              <c:idx val="5"/>
              <c:layout>
                <c:manualLayout>
                  <c:x val="-3.48605577689243E-2"/>
                  <c:y val="8.347245409015076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B11A-4BE2-A1E2-F8AA3CD1EBD4}"/>
                </c:ext>
              </c:extLst>
            </c:dLbl>
            <c:spPr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RIEPILOGO!$B$15:$B$24</c:f>
              <c:strCache>
                <c:ptCount val="10"/>
                <c:pt idx="0">
                  <c:v>giugno 2019</c:v>
                </c:pt>
                <c:pt idx="1">
                  <c:v>dicembre 2019</c:v>
                </c:pt>
                <c:pt idx="2">
                  <c:v>giugno 2020</c:v>
                </c:pt>
                <c:pt idx="3">
                  <c:v>dicembre 2020</c:v>
                </c:pt>
                <c:pt idx="4">
                  <c:v>giugno 2021</c:v>
                </c:pt>
                <c:pt idx="5">
                  <c:v>dicembre 2021</c:v>
                </c:pt>
                <c:pt idx="6">
                  <c:v>giugno 22</c:v>
                </c:pt>
                <c:pt idx="7">
                  <c:v>ottobre 22</c:v>
                </c:pt>
                <c:pt idx="8">
                  <c:v>dicembre 2022</c:v>
                </c:pt>
                <c:pt idx="9">
                  <c:v>febbraio 2023</c:v>
                </c:pt>
              </c:strCache>
            </c:strRef>
          </c:cat>
          <c:val>
            <c:numRef>
              <c:f>RIEPILOGO!$D$15:$D$24</c:f>
              <c:numCache>
                <c:formatCode>0.0%</c:formatCode>
                <c:ptCount val="10"/>
                <c:pt idx="0">
                  <c:v>0.33415947919764716</c:v>
                </c:pt>
                <c:pt idx="1">
                  <c:v>0.32727212888150209</c:v>
                </c:pt>
                <c:pt idx="2">
                  <c:v>0.32680714459023125</c:v>
                </c:pt>
                <c:pt idx="3">
                  <c:v>0.32501311745746198</c:v>
                </c:pt>
                <c:pt idx="4">
                  <c:v>0.31729962525868338</c:v>
                </c:pt>
                <c:pt idx="5">
                  <c:v>0.31482986662725826</c:v>
                </c:pt>
                <c:pt idx="6">
                  <c:v>0.31330573840739595</c:v>
                </c:pt>
                <c:pt idx="7">
                  <c:v>0.318</c:v>
                </c:pt>
                <c:pt idx="8">
                  <c:v>0.315</c:v>
                </c:pt>
                <c:pt idx="9">
                  <c:v>0.31446944192094622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B11A-4BE2-A1E2-F8AA3CD1EBD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488489728"/>
        <c:axId val="488493472"/>
      </c:lineChart>
      <c:catAx>
        <c:axId val="488488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88488896"/>
        <c:crosses val="autoZero"/>
        <c:auto val="1"/>
        <c:lblAlgn val="ctr"/>
        <c:lblOffset val="100"/>
        <c:noMultiLvlLbl val="0"/>
      </c:catAx>
      <c:valAx>
        <c:axId val="4884888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88488064"/>
        <c:crosses val="autoZero"/>
        <c:crossBetween val="between"/>
      </c:valAx>
      <c:valAx>
        <c:axId val="488493472"/>
        <c:scaling>
          <c:orientation val="minMax"/>
          <c:max val="0.4"/>
          <c:min val="0.2"/>
        </c:scaling>
        <c:delete val="0"/>
        <c:axPos val="r"/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88489728"/>
        <c:crosses val="max"/>
        <c:crossBetween val="between"/>
      </c:valAx>
      <c:catAx>
        <c:axId val="48848972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8849347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 b="1"/>
      </a:pPr>
      <a:endParaRPr lang="it-IT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/>
              <a:t>Percentuali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'durata della pena residua'!$B$30</c:f>
              <c:strCache>
                <c:ptCount val="1"/>
                <c:pt idx="0">
                  <c:v>in attesa di giudizio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4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'durata della pena residua'!$A$31:$A$32</c:f>
              <c:strCache>
                <c:ptCount val="2"/>
                <c:pt idx="0">
                  <c:v>Italiani</c:v>
                </c:pt>
                <c:pt idx="1">
                  <c:v>Stranieri</c:v>
                </c:pt>
              </c:strCache>
            </c:strRef>
          </c:cat>
          <c:val>
            <c:numRef>
              <c:f>'durata della pena residua'!$B$31:$B$32</c:f>
              <c:numCache>
                <c:formatCode>0.0%</c:formatCode>
                <c:ptCount val="2"/>
                <c:pt idx="0">
                  <c:v>0.2654688027419313</c:v>
                </c:pt>
                <c:pt idx="1">
                  <c:v>0.30430356839902734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9A9-4CCC-8272-4C70113D2BDA}"/>
            </c:ext>
          </c:extLst>
        </c:ser>
        <c:ser>
          <c:idx val="1"/>
          <c:order val="1"/>
          <c:tx>
            <c:strRef>
              <c:f>'durata della pena residua'!$C$30</c:f>
              <c:strCache>
                <c:ptCount val="1"/>
                <c:pt idx="0">
                  <c:v>inferiore a 2 anni</c:v>
                </c:pt>
              </c:strCache>
            </c:strRef>
          </c:tx>
          <c:spPr>
            <a:solidFill>
              <a:schemeClr val="accent4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4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'durata della pena residua'!$A$31:$A$32</c:f>
              <c:strCache>
                <c:ptCount val="2"/>
                <c:pt idx="0">
                  <c:v>Italiani</c:v>
                </c:pt>
                <c:pt idx="1">
                  <c:v>Stranieri</c:v>
                </c:pt>
              </c:strCache>
            </c:strRef>
          </c:cat>
          <c:val>
            <c:numRef>
              <c:f>'durata della pena residua'!$C$31:$C$32</c:f>
              <c:numCache>
                <c:formatCode>0.0%</c:formatCode>
                <c:ptCount val="2"/>
                <c:pt idx="0">
                  <c:v>0.22589774881208943</c:v>
                </c:pt>
                <c:pt idx="1">
                  <c:v>0.33195724707346036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9A9-4CCC-8272-4C70113D2BDA}"/>
            </c:ext>
          </c:extLst>
        </c:ser>
        <c:ser>
          <c:idx val="2"/>
          <c:order val="2"/>
          <c:tx>
            <c:strRef>
              <c:f>'durata della pena residua'!$D$30</c:f>
              <c:strCache>
                <c:ptCount val="1"/>
                <c:pt idx="0">
                  <c:v>da 2 a 5 anni</c:v>
                </c:pt>
              </c:strCache>
            </c:strRef>
          </c:tx>
          <c:spPr>
            <a:solidFill>
              <a:schemeClr val="accent6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6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'durata della pena residua'!$A$31:$A$32</c:f>
              <c:strCache>
                <c:ptCount val="2"/>
                <c:pt idx="0">
                  <c:v>Italiani</c:v>
                </c:pt>
                <c:pt idx="1">
                  <c:v>Stranieri</c:v>
                </c:pt>
              </c:strCache>
            </c:strRef>
          </c:cat>
          <c:val>
            <c:numRef>
              <c:f>'durata della pena residua'!$D$31:$D$32</c:f>
              <c:numCache>
                <c:formatCode>0.0%</c:formatCode>
                <c:ptCount val="2"/>
                <c:pt idx="0">
                  <c:v>0.26032768156206992</c:v>
                </c:pt>
                <c:pt idx="1">
                  <c:v>0.24130520839224112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9A9-4CCC-8272-4C70113D2BDA}"/>
            </c:ext>
          </c:extLst>
        </c:ser>
        <c:ser>
          <c:idx val="3"/>
          <c:order val="3"/>
          <c:tx>
            <c:strRef>
              <c:f>'durata della pena residua'!$E$30</c:f>
              <c:strCache>
                <c:ptCount val="1"/>
                <c:pt idx="0">
                  <c:v>da 5 a 10 anni</c:v>
                </c:pt>
              </c:strCache>
            </c:strRef>
          </c:tx>
          <c:spPr>
            <a:solidFill>
              <a:schemeClr val="accent2">
                <a:lumMod val="60000"/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4">
                    <a:lumMod val="50000"/>
                  </a:schemeClr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'durata della pena residua'!$A$31:$A$32</c:f>
              <c:strCache>
                <c:ptCount val="2"/>
                <c:pt idx="0">
                  <c:v>Italiani</c:v>
                </c:pt>
                <c:pt idx="1">
                  <c:v>Stranieri</c:v>
                </c:pt>
              </c:strCache>
            </c:strRef>
          </c:cat>
          <c:val>
            <c:numRef>
              <c:f>'durata della pena residua'!$E$31:$E$32</c:f>
              <c:numCache>
                <c:formatCode>0.0%</c:formatCode>
                <c:ptCount val="2"/>
                <c:pt idx="0">
                  <c:v>0.1313582426713058</c:v>
                </c:pt>
                <c:pt idx="1">
                  <c:v>8.352655092461686E-2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9A9-4CCC-8272-4C70113D2BDA}"/>
            </c:ext>
          </c:extLst>
        </c:ser>
        <c:ser>
          <c:idx val="4"/>
          <c:order val="4"/>
          <c:tx>
            <c:strRef>
              <c:f>'durata della pena residua'!$F$30</c:f>
              <c:strCache>
                <c:ptCount val="1"/>
                <c:pt idx="0">
                  <c:v>oltre 10 anni</c:v>
                </c:pt>
              </c:strCache>
            </c:strRef>
          </c:tx>
          <c:spPr>
            <a:solidFill>
              <a:schemeClr val="accent4">
                <a:lumMod val="60000"/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4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'durata della pena residua'!$A$31:$A$32</c:f>
              <c:strCache>
                <c:ptCount val="2"/>
                <c:pt idx="0">
                  <c:v>Italiani</c:v>
                </c:pt>
                <c:pt idx="1">
                  <c:v>Stranieri</c:v>
                </c:pt>
              </c:strCache>
            </c:strRef>
          </c:cat>
          <c:val>
            <c:numRef>
              <c:f>'durata della pena residua'!$F$31:$F$32</c:f>
              <c:numCache>
                <c:formatCode>0.0%</c:formatCode>
                <c:ptCount val="2"/>
                <c:pt idx="0">
                  <c:v>0.11068989691792382</c:v>
                </c:pt>
                <c:pt idx="1">
                  <c:v>3.4326754509981336E-2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9A9-4CCC-8272-4C70113D2BDA}"/>
            </c:ext>
          </c:extLst>
        </c:ser>
        <c:ser>
          <c:idx val="5"/>
          <c:order val="5"/>
          <c:tx>
            <c:strRef>
              <c:f>'durata della pena residua'!$G$30</c:f>
              <c:strCache>
                <c:ptCount val="1"/>
                <c:pt idx="0">
                  <c:v>altro</c:v>
                </c:pt>
              </c:strCache>
            </c:strRef>
          </c:tx>
          <c:spPr>
            <a:solidFill>
              <a:schemeClr val="accent6">
                <a:lumMod val="60000"/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dLbl>
              <c:idx val="0"/>
              <c:layout>
                <c:manualLayout>
                  <c:x val="-1.7882689556509299E-3"/>
                  <c:y val="-0.10512037978975924"/>
                </c:manualLayout>
              </c:layout>
              <c:spPr>
                <a:solidFill>
                  <a:schemeClr val="lt1"/>
                </a:solidFill>
                <a:ln w="12700" cap="flat" cmpd="sng" algn="ctr">
                  <a:solidFill>
                    <a:schemeClr val="dk1"/>
                  </a:solidFill>
                  <a:prstDash val="solid"/>
                  <a:miter lim="800000"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09A9-4CCC-8272-4C70113D2BDA}"/>
                </c:ext>
              </c:extLst>
            </c:dLbl>
            <c:dLbl>
              <c:idx val="1"/>
              <c:layout>
                <c:manualLayout>
                  <c:x val="-5.3648068669526587E-3"/>
                  <c:y val="-0.11190233977619535"/>
                </c:manualLayout>
              </c:layout>
              <c:spPr>
                <a:solidFill>
                  <a:schemeClr val="lt1"/>
                </a:solidFill>
                <a:ln w="12700" cap="flat" cmpd="sng" algn="ctr">
                  <a:solidFill>
                    <a:schemeClr val="dk1"/>
                  </a:solidFill>
                  <a:prstDash val="solid"/>
                  <a:miter lim="800000"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09A9-4CCC-8272-4C70113D2BD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'durata della pena residua'!$A$31:$A$32</c:f>
              <c:strCache>
                <c:ptCount val="2"/>
                <c:pt idx="0">
                  <c:v>Italiani</c:v>
                </c:pt>
                <c:pt idx="1">
                  <c:v>Stranieri</c:v>
                </c:pt>
              </c:strCache>
            </c:strRef>
          </c:cat>
          <c:val>
            <c:numRef>
              <c:f>'durata della pena residua'!$G$31:$G$32</c:f>
              <c:numCache>
                <c:formatCode>0.0%</c:formatCode>
                <c:ptCount val="2"/>
                <c:pt idx="0">
                  <c:v>6.2576272946797181E-3</c:v>
                </c:pt>
                <c:pt idx="1">
                  <c:v>4.5806707006729626E-3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9A9-4CCC-8272-4C70113D2BDA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321435727"/>
        <c:axId val="1321443215"/>
      </c:barChart>
      <c:catAx>
        <c:axId val="132143572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321443215"/>
        <c:crosses val="autoZero"/>
        <c:auto val="1"/>
        <c:lblAlgn val="ctr"/>
        <c:lblOffset val="100"/>
        <c:noMultiLvlLbl val="0"/>
      </c:catAx>
      <c:valAx>
        <c:axId val="1321443215"/>
        <c:scaling>
          <c:orientation val="minMax"/>
        </c:scaling>
        <c:delete val="1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13214357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solidFill>
      <a:schemeClr val="accent2">
        <a:lumMod val="20000"/>
        <a:lumOff val="80000"/>
      </a:schemeClr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/>
              <a:t>Percentuali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'durata della pena residua'!$B$40</c:f>
              <c:strCache>
                <c:ptCount val="1"/>
                <c:pt idx="0">
                  <c:v>in attesa di giudizio</c:v>
                </c:pt>
              </c:strCache>
            </c:strRef>
          </c:tx>
          <c:spPr>
            <a:solidFill>
              <a:schemeClr val="accent6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4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'durata della pena residua'!$A$41:$A$42</c:f>
              <c:strCache>
                <c:ptCount val="2"/>
                <c:pt idx="0">
                  <c:v>Italiani</c:v>
                </c:pt>
                <c:pt idx="1">
                  <c:v>Stranieri</c:v>
                </c:pt>
              </c:strCache>
            </c:strRef>
          </c:cat>
          <c:val>
            <c:numRef>
              <c:f>'durata della pena residua'!$B$41:$B$42</c:f>
              <c:numCache>
                <c:formatCode>0.0%</c:formatCode>
                <c:ptCount val="2"/>
                <c:pt idx="0">
                  <c:v>0.28755364806866951</c:v>
                </c:pt>
                <c:pt idx="1">
                  <c:v>0.31655328798185939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63C-43A6-9750-FDF8AF23A817}"/>
            </c:ext>
          </c:extLst>
        </c:ser>
        <c:ser>
          <c:idx val="1"/>
          <c:order val="1"/>
          <c:tx>
            <c:strRef>
              <c:f>'durata della pena residua'!$C$40</c:f>
              <c:strCache>
                <c:ptCount val="1"/>
                <c:pt idx="0">
                  <c:v>inferiore a 2 anni</c:v>
                </c:pt>
              </c:strCache>
            </c:strRef>
          </c:tx>
          <c:spPr>
            <a:solidFill>
              <a:schemeClr val="accent5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4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'durata della pena residua'!$A$41:$A$42</c:f>
              <c:strCache>
                <c:ptCount val="2"/>
                <c:pt idx="0">
                  <c:v>Italiani</c:v>
                </c:pt>
                <c:pt idx="1">
                  <c:v>Stranieri</c:v>
                </c:pt>
              </c:strCache>
            </c:strRef>
          </c:cat>
          <c:val>
            <c:numRef>
              <c:f>'durata della pena residua'!$C$41:$C$42</c:f>
              <c:numCache>
                <c:formatCode>0.0%</c:formatCode>
                <c:ptCount val="2"/>
                <c:pt idx="0">
                  <c:v>0.26663090128755362</c:v>
                </c:pt>
                <c:pt idx="1">
                  <c:v>0.3287981859410431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63C-43A6-9750-FDF8AF23A817}"/>
            </c:ext>
          </c:extLst>
        </c:ser>
        <c:ser>
          <c:idx val="2"/>
          <c:order val="2"/>
          <c:tx>
            <c:strRef>
              <c:f>'durata della pena residua'!$D$40</c:f>
              <c:strCache>
                <c:ptCount val="1"/>
                <c:pt idx="0">
                  <c:v>da 2 a 5 anni</c:v>
                </c:pt>
              </c:strCache>
            </c:strRef>
          </c:tx>
          <c:spPr>
            <a:solidFill>
              <a:schemeClr val="accent4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6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'durata della pena residua'!$A$41:$A$42</c:f>
              <c:strCache>
                <c:ptCount val="2"/>
                <c:pt idx="0">
                  <c:v>Italiani</c:v>
                </c:pt>
                <c:pt idx="1">
                  <c:v>Stranieri</c:v>
                </c:pt>
              </c:strCache>
            </c:strRef>
          </c:cat>
          <c:val>
            <c:numRef>
              <c:f>'durata della pena residua'!$D$41:$D$42</c:f>
              <c:numCache>
                <c:formatCode>0.0%</c:formatCode>
                <c:ptCount val="2"/>
                <c:pt idx="0">
                  <c:v>0.25429184549356221</c:v>
                </c:pt>
                <c:pt idx="1">
                  <c:v>0.24807256235827665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63C-43A6-9750-FDF8AF23A817}"/>
            </c:ext>
          </c:extLst>
        </c:ser>
        <c:ser>
          <c:idx val="3"/>
          <c:order val="3"/>
          <c:tx>
            <c:strRef>
              <c:f>'durata della pena residua'!$E$40</c:f>
              <c:strCache>
                <c:ptCount val="1"/>
                <c:pt idx="0">
                  <c:v>da 5 a 10 anni</c:v>
                </c:pt>
              </c:strCache>
            </c:strRef>
          </c:tx>
          <c:spPr>
            <a:solidFill>
              <a:schemeClr val="accent6">
                <a:lumMod val="60000"/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4">
                    <a:lumMod val="50000"/>
                  </a:schemeClr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'durata della pena residua'!$A$41:$A$42</c:f>
              <c:strCache>
                <c:ptCount val="2"/>
                <c:pt idx="0">
                  <c:v>Italiani</c:v>
                </c:pt>
                <c:pt idx="1">
                  <c:v>Stranieri</c:v>
                </c:pt>
              </c:strCache>
            </c:strRef>
          </c:cat>
          <c:val>
            <c:numRef>
              <c:f>'durata della pena residua'!$E$41:$E$42</c:f>
              <c:numCache>
                <c:formatCode>0.0%</c:formatCode>
                <c:ptCount val="2"/>
                <c:pt idx="0">
                  <c:v>0.10890557939914162</c:v>
                </c:pt>
                <c:pt idx="1">
                  <c:v>7.4829931972789115E-2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63C-43A6-9750-FDF8AF23A817}"/>
            </c:ext>
          </c:extLst>
        </c:ser>
        <c:ser>
          <c:idx val="4"/>
          <c:order val="4"/>
          <c:tx>
            <c:strRef>
              <c:f>'durata della pena residua'!$F$40</c:f>
              <c:strCache>
                <c:ptCount val="1"/>
                <c:pt idx="0">
                  <c:v>oltre 10 anni</c:v>
                </c:pt>
              </c:strCache>
            </c:strRef>
          </c:tx>
          <c:spPr>
            <a:solidFill>
              <a:schemeClr val="accent5">
                <a:lumMod val="60000"/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4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'durata della pena residua'!$A$41:$A$42</c:f>
              <c:strCache>
                <c:ptCount val="2"/>
                <c:pt idx="0">
                  <c:v>Italiani</c:v>
                </c:pt>
                <c:pt idx="1">
                  <c:v>Stranieri</c:v>
                </c:pt>
              </c:strCache>
            </c:strRef>
          </c:cat>
          <c:val>
            <c:numRef>
              <c:f>'durata della pena residua'!$F$41:$F$42</c:f>
              <c:numCache>
                <c:formatCode>0.0%</c:formatCode>
                <c:ptCount val="2"/>
                <c:pt idx="0">
                  <c:v>8.15450643776824E-2</c:v>
                </c:pt>
                <c:pt idx="1">
                  <c:v>2.7210884353741496E-2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63C-43A6-9750-FDF8AF23A817}"/>
            </c:ext>
          </c:extLst>
        </c:ser>
        <c:ser>
          <c:idx val="5"/>
          <c:order val="5"/>
          <c:tx>
            <c:strRef>
              <c:f>'durata della pena residua'!$G$40</c:f>
              <c:strCache>
                <c:ptCount val="1"/>
                <c:pt idx="0">
                  <c:v>altro</c:v>
                </c:pt>
              </c:strCache>
            </c:strRef>
          </c:tx>
          <c:spPr>
            <a:solidFill>
              <a:schemeClr val="accent4">
                <a:lumMod val="60000"/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dLbl>
              <c:idx val="0"/>
              <c:layout>
                <c:manualLayout>
                  <c:x val="-1.3113820849462654E-16"/>
                  <c:y val="-9.1556459816887079E-2"/>
                </c:manualLayout>
              </c:layout>
              <c:spPr>
                <a:solidFill>
                  <a:schemeClr val="lt1"/>
                </a:solidFill>
                <a:ln w="12700" cap="flat" cmpd="sng" algn="ctr">
                  <a:solidFill>
                    <a:schemeClr val="dk1"/>
                  </a:solidFill>
                  <a:prstDash val="solid"/>
                  <a:miter lim="800000"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963C-43A6-9750-FDF8AF23A817}"/>
                </c:ext>
              </c:extLst>
            </c:dLbl>
            <c:dLbl>
              <c:idx val="1"/>
              <c:layout>
                <c:manualLayout>
                  <c:x val="0"/>
                  <c:y val="-0.10172939979654123"/>
                </c:manualLayout>
              </c:layout>
              <c:spPr>
                <a:solidFill>
                  <a:schemeClr val="lt1"/>
                </a:solidFill>
                <a:ln w="12700" cap="flat" cmpd="sng" algn="ctr">
                  <a:solidFill>
                    <a:schemeClr val="dk1"/>
                  </a:solidFill>
                  <a:prstDash val="solid"/>
                  <a:miter lim="800000"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963C-43A6-9750-FDF8AF23A81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'durata della pena residua'!$A$41:$A$42</c:f>
              <c:strCache>
                <c:ptCount val="2"/>
                <c:pt idx="0">
                  <c:v>Italiani</c:v>
                </c:pt>
                <c:pt idx="1">
                  <c:v>Stranieri</c:v>
                </c:pt>
              </c:strCache>
            </c:strRef>
          </c:cat>
          <c:val>
            <c:numRef>
              <c:f>'durata della pena residua'!$G$41:$G$42</c:f>
              <c:numCache>
                <c:formatCode>0.0%</c:formatCode>
                <c:ptCount val="2"/>
                <c:pt idx="0">
                  <c:v>1.0729613733905579E-3</c:v>
                </c:pt>
                <c:pt idx="1">
                  <c:v>4.5351473922902496E-3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963C-43A6-9750-FDF8AF23A81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321435727"/>
        <c:axId val="1321443215"/>
      </c:barChart>
      <c:catAx>
        <c:axId val="132143572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321443215"/>
        <c:crosses val="autoZero"/>
        <c:auto val="1"/>
        <c:lblAlgn val="ctr"/>
        <c:lblOffset val="100"/>
        <c:noMultiLvlLbl val="0"/>
      </c:catAx>
      <c:valAx>
        <c:axId val="1321443215"/>
        <c:scaling>
          <c:orientation val="minMax"/>
        </c:scaling>
        <c:delete val="1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13214357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solidFill>
      <a:schemeClr val="accent1">
        <a:lumMod val="20000"/>
        <a:lumOff val="80000"/>
      </a:schemeClr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1600"/>
              <a:t>valori assoluti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'durata della pena residua'!$A$36</c:f>
              <c:strCache>
                <c:ptCount val="1"/>
                <c:pt idx="0">
                  <c:v>Italiani</c:v>
                </c:pt>
              </c:strCache>
            </c:strRef>
          </c:tx>
          <c:spPr>
            <a:solidFill>
              <a:srgbClr val="C00000"/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'durata della pena residua'!$B$35:$G$35</c:f>
              <c:strCache>
                <c:ptCount val="6"/>
                <c:pt idx="0">
                  <c:v>in attesa di giudizio</c:v>
                </c:pt>
                <c:pt idx="1">
                  <c:v>inferiore a 2 anni</c:v>
                </c:pt>
                <c:pt idx="2">
                  <c:v>da 2 a 5 anni</c:v>
                </c:pt>
                <c:pt idx="3">
                  <c:v>da 5 a 10 anni</c:v>
                </c:pt>
                <c:pt idx="4">
                  <c:v>oltre 10 anni</c:v>
                </c:pt>
                <c:pt idx="5">
                  <c:v>altro</c:v>
                </c:pt>
              </c:strCache>
            </c:strRef>
          </c:cat>
          <c:val>
            <c:numRef>
              <c:f>'durata della pena residua'!$B$36:$G$36</c:f>
              <c:numCache>
                <c:formatCode>#,##0</c:formatCode>
                <c:ptCount val="6"/>
                <c:pt idx="0">
                  <c:v>1072</c:v>
                </c:pt>
                <c:pt idx="1">
                  <c:v>994</c:v>
                </c:pt>
                <c:pt idx="2">
                  <c:v>948</c:v>
                </c:pt>
                <c:pt idx="3">
                  <c:v>406</c:v>
                </c:pt>
                <c:pt idx="4">
                  <c:v>304</c:v>
                </c:pt>
                <c:pt idx="5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0FB-40F0-831B-69D248ECD7D1}"/>
            </c:ext>
          </c:extLst>
        </c:ser>
        <c:ser>
          <c:idx val="1"/>
          <c:order val="1"/>
          <c:tx>
            <c:strRef>
              <c:f>'durata della pena residua'!$A$37</c:f>
              <c:strCache>
                <c:ptCount val="1"/>
                <c:pt idx="0">
                  <c:v>Stranieri</c:v>
                </c:pt>
              </c:strCache>
            </c:strRef>
          </c:tx>
          <c:spPr>
            <a:solidFill>
              <a:srgbClr val="002060"/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'durata della pena residua'!$B$35:$G$35</c:f>
              <c:strCache>
                <c:ptCount val="6"/>
                <c:pt idx="0">
                  <c:v>in attesa di giudizio</c:v>
                </c:pt>
                <c:pt idx="1">
                  <c:v>inferiore a 2 anni</c:v>
                </c:pt>
                <c:pt idx="2">
                  <c:v>da 2 a 5 anni</c:v>
                </c:pt>
                <c:pt idx="3">
                  <c:v>da 5 a 10 anni</c:v>
                </c:pt>
                <c:pt idx="4">
                  <c:v>oltre 10 anni</c:v>
                </c:pt>
                <c:pt idx="5">
                  <c:v>altro</c:v>
                </c:pt>
              </c:strCache>
            </c:strRef>
          </c:cat>
          <c:val>
            <c:numRef>
              <c:f>'durata della pena residua'!$B$37:$G$37</c:f>
              <c:numCache>
                <c:formatCode>_-* #,##0_-;\-* #,##0_-;_-* "-"??_-;_-@_-</c:formatCode>
                <c:ptCount val="6"/>
                <c:pt idx="0">
                  <c:v>698</c:v>
                </c:pt>
                <c:pt idx="1">
                  <c:v>725</c:v>
                </c:pt>
                <c:pt idx="2">
                  <c:v>547</c:v>
                </c:pt>
                <c:pt idx="3">
                  <c:v>165</c:v>
                </c:pt>
                <c:pt idx="4">
                  <c:v>60</c:v>
                </c:pt>
                <c:pt idx="5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0FB-40F0-831B-69D248ECD7D1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1613369439"/>
        <c:axId val="1613372351"/>
      </c:barChart>
      <c:catAx>
        <c:axId val="16133694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613372351"/>
        <c:crosses val="autoZero"/>
        <c:auto val="1"/>
        <c:lblAlgn val="ctr"/>
        <c:lblOffset val="100"/>
        <c:noMultiLvlLbl val="0"/>
      </c:catAx>
      <c:valAx>
        <c:axId val="1613372351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crossAx val="161336943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solidFill>
      <a:schemeClr val="accent1">
        <a:lumMod val="20000"/>
        <a:lumOff val="80000"/>
      </a:schemeClr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dirty="0" smtClean="0"/>
              <a:t>Valori assoluti</a:t>
            </a:r>
            <a:endParaRPr lang="it-IT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'detenuti per eta'!$A$60</c:f>
              <c:strCache>
                <c:ptCount val="1"/>
                <c:pt idx="0">
                  <c:v>Italiani (età media 45,1)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5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'detenuti per eta'!$B$59:$F$59</c:f>
              <c:strCache>
                <c:ptCount val="5"/>
                <c:pt idx="0">
                  <c:v>Meno di 25 anni</c:v>
                </c:pt>
                <c:pt idx="1">
                  <c:v>Da 25 a 34 anni</c:v>
                </c:pt>
                <c:pt idx="2">
                  <c:v>da 35 a 44 anni</c:v>
                </c:pt>
                <c:pt idx="3">
                  <c:v>da 45 a  59 anni</c:v>
                </c:pt>
                <c:pt idx="4">
                  <c:v>60 anni e oltre</c:v>
                </c:pt>
              </c:strCache>
            </c:strRef>
          </c:cat>
          <c:val>
            <c:numRef>
              <c:f>'detenuti per eta'!$B$60:$F$60</c:f>
              <c:numCache>
                <c:formatCode>_-* #,##0_-;\-* #,##0_-;_-* "-"??_-;_-@_-</c:formatCode>
                <c:ptCount val="5"/>
                <c:pt idx="0">
                  <c:v>1604</c:v>
                </c:pt>
                <c:pt idx="1">
                  <c:v>7161</c:v>
                </c:pt>
                <c:pt idx="2">
                  <c:v>10024</c:v>
                </c:pt>
                <c:pt idx="3">
                  <c:v>14533</c:v>
                </c:pt>
                <c:pt idx="4">
                  <c:v>5191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3AD-489E-B5F5-5FABF607D98B}"/>
            </c:ext>
          </c:extLst>
        </c:ser>
        <c:ser>
          <c:idx val="1"/>
          <c:order val="1"/>
          <c:tx>
            <c:strRef>
              <c:f>'detenuti per eta'!$A$61</c:f>
              <c:strCache>
                <c:ptCount val="1"/>
                <c:pt idx="0">
                  <c:v>Stranieri (età media 37,1)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2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'detenuti per eta'!$B$59:$F$59</c:f>
              <c:strCache>
                <c:ptCount val="5"/>
                <c:pt idx="0">
                  <c:v>Meno di 25 anni</c:v>
                </c:pt>
                <c:pt idx="1">
                  <c:v>Da 25 a 34 anni</c:v>
                </c:pt>
                <c:pt idx="2">
                  <c:v>da 35 a 44 anni</c:v>
                </c:pt>
                <c:pt idx="3">
                  <c:v>da 45 a  59 anni</c:v>
                </c:pt>
                <c:pt idx="4">
                  <c:v>60 anni e oltre</c:v>
                </c:pt>
              </c:strCache>
            </c:strRef>
          </c:cat>
          <c:val>
            <c:numRef>
              <c:f>'detenuti per eta'!$B$61:$F$61</c:f>
              <c:numCache>
                <c:formatCode>_-* #,##0_-;\-* #,##0_-;_-* "-"??_-;_-@_-</c:formatCode>
                <c:ptCount val="5"/>
                <c:pt idx="0">
                  <c:v>1653</c:v>
                </c:pt>
                <c:pt idx="1">
                  <c:v>6267</c:v>
                </c:pt>
                <c:pt idx="2">
                  <c:v>5849</c:v>
                </c:pt>
                <c:pt idx="3">
                  <c:v>3471</c:v>
                </c:pt>
                <c:pt idx="4">
                  <c:v>439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3AD-489E-B5F5-5FABF607D98B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861125199"/>
        <c:axId val="861128111"/>
      </c:barChart>
      <c:catAx>
        <c:axId val="86112519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861128111"/>
        <c:crosses val="autoZero"/>
        <c:auto val="1"/>
        <c:lblAlgn val="ctr"/>
        <c:lblOffset val="100"/>
        <c:noMultiLvlLbl val="0"/>
      </c:catAx>
      <c:valAx>
        <c:axId val="861128111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_-* #,##0_-;\-* #,##0_-;_-* &quot;-&quot;??_-;_-@_-" sourceLinked="1"/>
        <c:majorTickMark val="none"/>
        <c:minorTickMark val="none"/>
        <c:tickLblPos val="nextTo"/>
        <c:crossAx val="86112519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solidFill>
      <a:schemeClr val="accent2">
        <a:lumMod val="20000"/>
        <a:lumOff val="80000"/>
      </a:schemeClr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  <c:userShapes r:id="rId4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/>
              <a:t>Percentuali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per eta'!$B$63</c:f>
              <c:strCache>
                <c:ptCount val="1"/>
                <c:pt idx="0">
                  <c:v>Meno di 25 anni</c:v>
                </c:pt>
              </c:strCache>
            </c:strRef>
          </c:tx>
          <c:spPr>
            <a:solidFill>
              <a:schemeClr val="accent2">
                <a:tint val="54000"/>
              </a:schemeClr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5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'detenuti per eta'!$A$64:$A$65</c:f>
              <c:strCache>
                <c:ptCount val="2"/>
                <c:pt idx="0">
                  <c:v>Stranieri (età media 37,1)</c:v>
                </c:pt>
                <c:pt idx="1">
                  <c:v>Italiani (età media 45,1)</c:v>
                </c:pt>
              </c:strCache>
            </c:strRef>
          </c:cat>
          <c:val>
            <c:numRef>
              <c:f>'detenuti per eta'!$B$64:$B$65</c:f>
              <c:numCache>
                <c:formatCode>0%</c:formatCode>
                <c:ptCount val="2"/>
                <c:pt idx="0">
                  <c:v>9.3500763617851701E-2</c:v>
                </c:pt>
                <c:pt idx="1">
                  <c:v>4.1648274608573725E-2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BBA-4ACB-A0B2-30E507424861}"/>
            </c:ext>
          </c:extLst>
        </c:ser>
        <c:ser>
          <c:idx val="1"/>
          <c:order val="1"/>
          <c:tx>
            <c:strRef>
              <c:f>'detenuti per eta'!$C$63</c:f>
              <c:strCache>
                <c:ptCount val="1"/>
                <c:pt idx="0">
                  <c:v>Da 25 a 34 anni</c:v>
                </c:pt>
              </c:strCache>
            </c:strRef>
          </c:tx>
          <c:spPr>
            <a:solidFill>
              <a:schemeClr val="accent2">
                <a:tint val="77000"/>
              </a:schemeClr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2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'detenuti per eta'!$A$64:$A$65</c:f>
              <c:strCache>
                <c:ptCount val="2"/>
                <c:pt idx="0">
                  <c:v>Stranieri (età media 37,1)</c:v>
                </c:pt>
                <c:pt idx="1">
                  <c:v>Italiani (età media 45,1)</c:v>
                </c:pt>
              </c:strCache>
            </c:strRef>
          </c:cat>
          <c:val>
            <c:numRef>
              <c:f>'detenuti per eta'!$C$64:$C$65</c:f>
              <c:numCache>
                <c:formatCode>0%</c:formatCode>
                <c:ptCount val="2"/>
                <c:pt idx="0">
                  <c:v>0.35448837603936872</c:v>
                </c:pt>
                <c:pt idx="1">
                  <c:v>0.18593721600498533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BBA-4ACB-A0B2-30E507424861}"/>
            </c:ext>
          </c:extLst>
        </c:ser>
        <c:ser>
          <c:idx val="2"/>
          <c:order val="2"/>
          <c:tx>
            <c:strRef>
              <c:f>'detenuti per eta'!$D$63</c:f>
              <c:strCache>
                <c:ptCount val="1"/>
                <c:pt idx="0">
                  <c:v>da 35 a 44 anni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3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'detenuti per eta'!$A$64:$A$65</c:f>
              <c:strCache>
                <c:ptCount val="2"/>
                <c:pt idx="0">
                  <c:v>Stranieri (età media 37,1)</c:v>
                </c:pt>
                <c:pt idx="1">
                  <c:v>Italiani (età media 45,1)</c:v>
                </c:pt>
              </c:strCache>
            </c:strRef>
          </c:cat>
          <c:val>
            <c:numRef>
              <c:f>'detenuti per eta'!$D$64:$D$65</c:f>
              <c:numCache>
                <c:formatCode>0%</c:formatCode>
                <c:ptCount val="2"/>
                <c:pt idx="0">
                  <c:v>0.33084450477968214</c:v>
                </c:pt>
                <c:pt idx="1">
                  <c:v>0.26027575104510164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BBA-4ACB-A0B2-30E507424861}"/>
            </c:ext>
          </c:extLst>
        </c:ser>
        <c:ser>
          <c:idx val="3"/>
          <c:order val="3"/>
          <c:tx>
            <c:strRef>
              <c:f>'detenuti per eta'!$E$63</c:f>
              <c:strCache>
                <c:ptCount val="1"/>
                <c:pt idx="0">
                  <c:v>da 45 a  59 anni</c:v>
                </c:pt>
              </c:strCache>
            </c:strRef>
          </c:tx>
          <c:spPr>
            <a:solidFill>
              <a:schemeClr val="accent2">
                <a:shade val="76000"/>
              </a:schemeClr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4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'detenuti per eta'!$A$64:$A$65</c:f>
              <c:strCache>
                <c:ptCount val="2"/>
                <c:pt idx="0">
                  <c:v>Stranieri (età media 37,1)</c:v>
                </c:pt>
                <c:pt idx="1">
                  <c:v>Italiani (età media 45,1)</c:v>
                </c:pt>
              </c:strCache>
            </c:strRef>
          </c:cat>
          <c:val>
            <c:numRef>
              <c:f>'detenuti per eta'!$E$64:$E$65</c:f>
              <c:numCache>
                <c:formatCode>0%</c:formatCode>
                <c:ptCount val="2"/>
                <c:pt idx="0">
                  <c:v>0.19633463431189546</c:v>
                </c:pt>
                <c:pt idx="1">
                  <c:v>0.37735310155012591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BBA-4ACB-A0B2-30E507424861}"/>
            </c:ext>
          </c:extLst>
        </c:ser>
        <c:ser>
          <c:idx val="4"/>
          <c:order val="4"/>
          <c:tx>
            <c:strRef>
              <c:f>'detenuti per eta'!$F$63</c:f>
              <c:strCache>
                <c:ptCount val="1"/>
                <c:pt idx="0">
                  <c:v>60 anni e oltre</c:v>
                </c:pt>
              </c:strCache>
            </c:strRef>
          </c:tx>
          <c:spPr>
            <a:solidFill>
              <a:schemeClr val="accent2">
                <a:shade val="53000"/>
              </a:schemeClr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1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'detenuti per eta'!$A$64:$A$65</c:f>
              <c:strCache>
                <c:ptCount val="2"/>
                <c:pt idx="0">
                  <c:v>Stranieri (età media 37,1)</c:v>
                </c:pt>
                <c:pt idx="1">
                  <c:v>Italiani (età media 45,1)</c:v>
                </c:pt>
              </c:strCache>
            </c:strRef>
          </c:cat>
          <c:val>
            <c:numRef>
              <c:f>'detenuti per eta'!$F$64:$F$65</c:f>
              <c:numCache>
                <c:formatCode>0%</c:formatCode>
                <c:ptCount val="2"/>
                <c:pt idx="0">
                  <c:v>2.4831721251201991E-2</c:v>
                </c:pt>
                <c:pt idx="1">
                  <c:v>0.13478565679121335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BBA-4ACB-A0B2-30E507424861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9"/>
        <c:overlap val="100"/>
        <c:axId val="937673535"/>
        <c:axId val="937676863"/>
      </c:barChart>
      <c:catAx>
        <c:axId val="93767353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spc="120" normalizeH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937676863"/>
        <c:crosses val="autoZero"/>
        <c:auto val="1"/>
        <c:lblAlgn val="ctr"/>
        <c:lblOffset val="100"/>
        <c:noMultiLvlLbl val="0"/>
      </c:catAx>
      <c:valAx>
        <c:axId val="937676863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93767353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9540151826427184E-2"/>
          <c:y val="0.92084285343432459"/>
          <c:w val="0.89999992569911558"/>
          <c:h val="5.28522099828960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solidFill>
      <a:schemeClr val="accent2">
        <a:lumMod val="20000"/>
        <a:lumOff val="80000"/>
      </a:schemeClr>
    </a:solidFill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Valori assoluti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'detenuti per eta'!$A$73</c:f>
              <c:strCache>
                <c:ptCount val="1"/>
                <c:pt idx="0">
                  <c:v>Italiani (età media 45,4)</c:v>
                </c:pt>
              </c:strCache>
            </c:strRef>
          </c:tx>
          <c:spPr>
            <a:solidFill>
              <a:srgbClr val="C00000"/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3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'detenuti per eta'!$B$72:$F$72</c:f>
              <c:strCache>
                <c:ptCount val="5"/>
                <c:pt idx="0">
                  <c:v>Meno di 25 anni</c:v>
                </c:pt>
                <c:pt idx="1">
                  <c:v>Da 25 a 34 anni</c:v>
                </c:pt>
                <c:pt idx="2">
                  <c:v>da 35 a 44 anni</c:v>
                </c:pt>
                <c:pt idx="3">
                  <c:v>da 45 a  59 anni</c:v>
                </c:pt>
                <c:pt idx="4">
                  <c:v>60 anni e oltre</c:v>
                </c:pt>
              </c:strCache>
            </c:strRef>
          </c:cat>
          <c:val>
            <c:numRef>
              <c:f>'detenuti per eta'!$B$73:$F$73</c:f>
              <c:numCache>
                <c:formatCode>General</c:formatCode>
                <c:ptCount val="5"/>
                <c:pt idx="0">
                  <c:v>136</c:v>
                </c:pt>
                <c:pt idx="1">
                  <c:v>641</c:v>
                </c:pt>
                <c:pt idx="2">
                  <c:v>985</c:v>
                </c:pt>
                <c:pt idx="3">
                  <c:v>1456</c:v>
                </c:pt>
                <c:pt idx="4">
                  <c:v>510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A21-4A02-A3CD-1FF2EDC20112}"/>
            </c:ext>
          </c:extLst>
        </c:ser>
        <c:ser>
          <c:idx val="1"/>
          <c:order val="1"/>
          <c:tx>
            <c:strRef>
              <c:f>'detenuti per eta'!$A$74</c:f>
              <c:strCache>
                <c:ptCount val="1"/>
                <c:pt idx="0">
                  <c:v>Stranieri (età media 38,4)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4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'detenuti per eta'!$B$72:$F$72</c:f>
              <c:strCache>
                <c:ptCount val="5"/>
                <c:pt idx="0">
                  <c:v>Meno di 25 anni</c:v>
                </c:pt>
                <c:pt idx="1">
                  <c:v>Da 25 a 34 anni</c:v>
                </c:pt>
                <c:pt idx="2">
                  <c:v>da 35 a 44 anni</c:v>
                </c:pt>
                <c:pt idx="3">
                  <c:v>da 45 a  59 anni</c:v>
                </c:pt>
                <c:pt idx="4">
                  <c:v>60 anni e oltre</c:v>
                </c:pt>
              </c:strCache>
            </c:strRef>
          </c:cat>
          <c:val>
            <c:numRef>
              <c:f>'detenuti per eta'!$B$74:$F$74</c:f>
              <c:numCache>
                <c:formatCode>General</c:formatCode>
                <c:ptCount val="5"/>
                <c:pt idx="0">
                  <c:v>169</c:v>
                </c:pt>
                <c:pt idx="1">
                  <c:v>718</c:v>
                </c:pt>
                <c:pt idx="2">
                  <c:v>745</c:v>
                </c:pt>
                <c:pt idx="3">
                  <c:v>484</c:v>
                </c:pt>
                <c:pt idx="4">
                  <c:v>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A21-4A02-A3CD-1FF2EDC20112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861125199"/>
        <c:axId val="861128111"/>
      </c:barChart>
      <c:catAx>
        <c:axId val="86112519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861128111"/>
        <c:crosses val="autoZero"/>
        <c:auto val="1"/>
        <c:lblAlgn val="ctr"/>
        <c:lblOffset val="100"/>
        <c:noMultiLvlLbl val="0"/>
      </c:catAx>
      <c:valAx>
        <c:axId val="861128111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86112519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solidFill>
      <a:schemeClr val="accent1">
        <a:lumMod val="20000"/>
        <a:lumOff val="80000"/>
      </a:schemeClr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  <c:userShapes r:id="rId4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/>
              <a:t>Percentuali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per eta'!$B$76</c:f>
              <c:strCache>
                <c:ptCount val="1"/>
                <c:pt idx="0">
                  <c:v>Meno di 25 anni</c:v>
                </c:pt>
              </c:strCache>
            </c:strRef>
          </c:tx>
          <c:spPr>
            <a:solidFill>
              <a:schemeClr val="accent1">
                <a:tint val="54000"/>
              </a:schemeClr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5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'detenuti per eta'!$A$77:$A$78</c:f>
              <c:strCache>
                <c:ptCount val="2"/>
                <c:pt idx="0">
                  <c:v>Stranieri (età media 37,1)</c:v>
                </c:pt>
                <c:pt idx="1">
                  <c:v>Italiani (età media 45,1)</c:v>
                </c:pt>
              </c:strCache>
            </c:strRef>
          </c:cat>
          <c:val>
            <c:numRef>
              <c:f>'detenuti per eta'!$B$77:$B$78</c:f>
              <c:numCache>
                <c:formatCode>0%</c:formatCode>
                <c:ptCount val="2"/>
                <c:pt idx="0">
                  <c:v>7.6643990929705211E-2</c:v>
                </c:pt>
                <c:pt idx="1">
                  <c:v>3.6480686695278972E-2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4B3-4E99-AF02-4B6834C9217B}"/>
            </c:ext>
          </c:extLst>
        </c:ser>
        <c:ser>
          <c:idx val="1"/>
          <c:order val="1"/>
          <c:tx>
            <c:strRef>
              <c:f>'detenuti per eta'!$C$76</c:f>
              <c:strCache>
                <c:ptCount val="1"/>
                <c:pt idx="0">
                  <c:v>Da 25 a 34 anni</c:v>
                </c:pt>
              </c:strCache>
            </c:strRef>
          </c:tx>
          <c:spPr>
            <a:solidFill>
              <a:schemeClr val="accent1">
                <a:tint val="77000"/>
              </a:schemeClr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5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'detenuti per eta'!$A$77:$A$78</c:f>
              <c:strCache>
                <c:ptCount val="2"/>
                <c:pt idx="0">
                  <c:v>Stranieri (età media 37,1)</c:v>
                </c:pt>
                <c:pt idx="1">
                  <c:v>Italiani (età media 45,1)</c:v>
                </c:pt>
              </c:strCache>
            </c:strRef>
          </c:cat>
          <c:val>
            <c:numRef>
              <c:f>'detenuti per eta'!$C$77:$C$78</c:f>
              <c:numCache>
                <c:formatCode>0%</c:formatCode>
                <c:ptCount val="2"/>
                <c:pt idx="0">
                  <c:v>0.32562358276643993</c:v>
                </c:pt>
                <c:pt idx="1">
                  <c:v>0.1719420600858369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4B3-4E99-AF02-4B6834C9217B}"/>
            </c:ext>
          </c:extLst>
        </c:ser>
        <c:ser>
          <c:idx val="2"/>
          <c:order val="2"/>
          <c:tx>
            <c:strRef>
              <c:f>'detenuti per eta'!$D$76</c:f>
              <c:strCache>
                <c:ptCount val="1"/>
                <c:pt idx="0">
                  <c:v>da 35 a 44 anni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5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'detenuti per eta'!$A$77:$A$78</c:f>
              <c:strCache>
                <c:ptCount val="2"/>
                <c:pt idx="0">
                  <c:v>Stranieri (età media 37,1)</c:v>
                </c:pt>
                <c:pt idx="1">
                  <c:v>Italiani (età media 45,1)</c:v>
                </c:pt>
              </c:strCache>
            </c:strRef>
          </c:cat>
          <c:val>
            <c:numRef>
              <c:f>'detenuti per eta'!$D$77:$D$78</c:f>
              <c:numCache>
                <c:formatCode>0%</c:formatCode>
                <c:ptCount val="2"/>
                <c:pt idx="0">
                  <c:v>0.33786848072562359</c:v>
                </c:pt>
                <c:pt idx="1">
                  <c:v>0.26421673819742492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4B3-4E99-AF02-4B6834C9217B}"/>
            </c:ext>
          </c:extLst>
        </c:ser>
        <c:ser>
          <c:idx val="3"/>
          <c:order val="3"/>
          <c:tx>
            <c:strRef>
              <c:f>'detenuti per eta'!$E$76</c:f>
              <c:strCache>
                <c:ptCount val="1"/>
                <c:pt idx="0">
                  <c:v>da 45 a  59 anni</c:v>
                </c:pt>
              </c:strCache>
            </c:strRef>
          </c:tx>
          <c:spPr>
            <a:solidFill>
              <a:schemeClr val="accent1">
                <a:shade val="76000"/>
              </a:schemeClr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5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'detenuti per eta'!$A$77:$A$78</c:f>
              <c:strCache>
                <c:ptCount val="2"/>
                <c:pt idx="0">
                  <c:v>Stranieri (età media 37,1)</c:v>
                </c:pt>
                <c:pt idx="1">
                  <c:v>Italiani (età media 45,1)</c:v>
                </c:pt>
              </c:strCache>
            </c:strRef>
          </c:cat>
          <c:val>
            <c:numRef>
              <c:f>'detenuti per eta'!$E$77:$E$78</c:f>
              <c:numCache>
                <c:formatCode>0%</c:formatCode>
                <c:ptCount val="2"/>
                <c:pt idx="0">
                  <c:v>0.21950113378684807</c:v>
                </c:pt>
                <c:pt idx="1">
                  <c:v>0.3905579399141631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4B3-4E99-AF02-4B6834C9217B}"/>
            </c:ext>
          </c:extLst>
        </c:ser>
        <c:ser>
          <c:idx val="4"/>
          <c:order val="4"/>
          <c:tx>
            <c:strRef>
              <c:f>'detenuti per eta'!$F$76</c:f>
              <c:strCache>
                <c:ptCount val="1"/>
                <c:pt idx="0">
                  <c:v>60 anni e oltre</c:v>
                </c:pt>
              </c:strCache>
            </c:strRef>
          </c:tx>
          <c:spPr>
            <a:solidFill>
              <a:schemeClr val="accent1">
                <a:shade val="53000"/>
              </a:schemeClr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1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'detenuti per eta'!$A$77:$A$78</c:f>
              <c:strCache>
                <c:ptCount val="2"/>
                <c:pt idx="0">
                  <c:v>Stranieri (età media 37,1)</c:v>
                </c:pt>
                <c:pt idx="1">
                  <c:v>Italiani (età media 45,1)</c:v>
                </c:pt>
              </c:strCache>
            </c:strRef>
          </c:cat>
          <c:val>
            <c:numRef>
              <c:f>'detenuti per eta'!$F$77:$F$78</c:f>
              <c:numCache>
                <c:formatCode>0%</c:formatCode>
                <c:ptCount val="2"/>
                <c:pt idx="0">
                  <c:v>4.0362811791383221E-2</c:v>
                </c:pt>
                <c:pt idx="1">
                  <c:v>0.13680257510729613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4B3-4E99-AF02-4B6834C9217B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9"/>
        <c:overlap val="100"/>
        <c:axId val="937673535"/>
        <c:axId val="937676863"/>
      </c:barChart>
      <c:catAx>
        <c:axId val="93767353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cap="all" spc="120" normalizeH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937676863"/>
        <c:crosses val="autoZero"/>
        <c:auto val="1"/>
        <c:lblAlgn val="ctr"/>
        <c:lblOffset val="100"/>
        <c:noMultiLvlLbl val="0"/>
      </c:catAx>
      <c:valAx>
        <c:axId val="937676863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93767353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solidFill>
      <a:schemeClr val="accent1">
        <a:lumMod val="20000"/>
        <a:lumOff val="80000"/>
      </a:schemeClr>
    </a:solidFill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'grafico per area'!$F$21</c:f>
              <c:strCache>
                <c:ptCount val="1"/>
                <c:pt idx="0">
                  <c:v>Italia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D44C-4B87-B2EC-A8FD230789B4}"/>
              </c:ext>
            </c:extLst>
          </c:dPt>
          <c:dPt>
            <c:idx val="1"/>
            <c:bubble3D val="0"/>
            <c:spPr>
              <a:solidFill>
                <a:schemeClr val="accent2">
                  <a:lumMod val="5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D44C-4B87-B2EC-A8FD230789B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D44C-4B87-B2EC-A8FD230789B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D44C-4B87-B2EC-A8FD230789B4}"/>
              </c:ext>
            </c:extLst>
          </c:dPt>
          <c:dPt>
            <c:idx val="4"/>
            <c:bubble3D val="0"/>
            <c:spPr>
              <a:solidFill>
                <a:srgbClr val="00206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D44C-4B87-B2EC-A8FD230789B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D44C-4B87-B2EC-A8FD230789B4}"/>
              </c:ext>
            </c:extLst>
          </c:dPt>
          <c:dPt>
            <c:idx val="6"/>
            <c:bubble3D val="0"/>
            <c:spPr>
              <a:solidFill>
                <a:srgbClr val="0070C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D44C-4B87-B2EC-A8FD230789B4}"/>
              </c:ext>
            </c:extLst>
          </c:dPt>
          <c:dPt>
            <c:idx val="7"/>
            <c:bubble3D val="0"/>
            <c:spPr>
              <a:solidFill>
                <a:srgbClr val="C000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D44C-4B87-B2EC-A8FD230789B4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'grafico per area'!$E$22:$E$29</c:f>
              <c:strCache>
                <c:ptCount val="8"/>
                <c:pt idx="0">
                  <c:v>altro</c:v>
                </c:pt>
                <c:pt idx="1">
                  <c:v>altro africa</c:v>
                </c:pt>
                <c:pt idx="2">
                  <c:v>america centro meridionale</c:v>
                </c:pt>
                <c:pt idx="3">
                  <c:v>asia</c:v>
                </c:pt>
                <c:pt idx="4">
                  <c:v>est europa</c:v>
                </c:pt>
                <c:pt idx="5">
                  <c:v>medio oriente</c:v>
                </c:pt>
                <c:pt idx="6">
                  <c:v>nord africa</c:v>
                </c:pt>
                <c:pt idx="7">
                  <c:v>UE</c:v>
                </c:pt>
              </c:strCache>
            </c:strRef>
          </c:cat>
          <c:val>
            <c:numRef>
              <c:f>'grafico per area'!$F$22:$F$29</c:f>
              <c:numCache>
                <c:formatCode>General</c:formatCode>
                <c:ptCount val="8"/>
                <c:pt idx="0">
                  <c:v>35</c:v>
                </c:pt>
                <c:pt idx="1">
                  <c:v>2883</c:v>
                </c:pt>
                <c:pt idx="2">
                  <c:v>1028</c:v>
                </c:pt>
                <c:pt idx="3">
                  <c:v>1219</c:v>
                </c:pt>
                <c:pt idx="4">
                  <c:v>3114</c:v>
                </c:pt>
                <c:pt idx="5">
                  <c:v>191</c:v>
                </c:pt>
                <c:pt idx="6">
                  <c:v>6524</c:v>
                </c:pt>
                <c:pt idx="7">
                  <c:v>2660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D44C-4B87-B2EC-A8FD230789B4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'grafico per area'!$B$21</c:f>
              <c:strCache>
                <c:ptCount val="1"/>
                <c:pt idx="0">
                  <c:v>Lazio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308E-4E71-BAB0-E44B29185E6D}"/>
              </c:ext>
            </c:extLst>
          </c:dPt>
          <c:dPt>
            <c:idx val="1"/>
            <c:bubble3D val="0"/>
            <c:explosion val="1"/>
            <c:spPr>
              <a:solidFill>
                <a:schemeClr val="accent2">
                  <a:lumMod val="5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308E-4E71-BAB0-E44B29185E6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308E-4E71-BAB0-E44B29185E6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308E-4E71-BAB0-E44B29185E6D}"/>
              </c:ext>
            </c:extLst>
          </c:dPt>
          <c:dPt>
            <c:idx val="4"/>
            <c:bubble3D val="0"/>
            <c:spPr>
              <a:solidFill>
                <a:srgbClr val="00206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308E-4E71-BAB0-E44B29185E6D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308E-4E71-BAB0-E44B29185E6D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308E-4E71-BAB0-E44B29185E6D}"/>
              </c:ext>
            </c:extLst>
          </c:dPt>
          <c:dPt>
            <c:idx val="7"/>
            <c:bubble3D val="0"/>
            <c:spPr>
              <a:solidFill>
                <a:srgbClr val="C000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308E-4E71-BAB0-E44B29185E6D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'grafico per area'!$A$22:$A$29</c:f>
              <c:strCache>
                <c:ptCount val="8"/>
                <c:pt idx="0">
                  <c:v>altro</c:v>
                </c:pt>
                <c:pt idx="1">
                  <c:v>altro africa</c:v>
                </c:pt>
                <c:pt idx="2">
                  <c:v>america centro meridionale</c:v>
                </c:pt>
                <c:pt idx="3">
                  <c:v>asia</c:v>
                </c:pt>
                <c:pt idx="4">
                  <c:v>est europa</c:v>
                </c:pt>
                <c:pt idx="5">
                  <c:v>medio oriente</c:v>
                </c:pt>
                <c:pt idx="6">
                  <c:v>nord africa</c:v>
                </c:pt>
                <c:pt idx="7">
                  <c:v>UE</c:v>
                </c:pt>
              </c:strCache>
            </c:strRef>
          </c:cat>
          <c:val>
            <c:numRef>
              <c:f>'grafico per area'!$B$22:$B$29</c:f>
              <c:numCache>
                <c:formatCode>General</c:formatCode>
                <c:ptCount val="8"/>
                <c:pt idx="0">
                  <c:v>9</c:v>
                </c:pt>
                <c:pt idx="1">
                  <c:v>378</c:v>
                </c:pt>
                <c:pt idx="2">
                  <c:v>180</c:v>
                </c:pt>
                <c:pt idx="3">
                  <c:v>172</c:v>
                </c:pt>
                <c:pt idx="4">
                  <c:v>364</c:v>
                </c:pt>
                <c:pt idx="5">
                  <c:v>26</c:v>
                </c:pt>
                <c:pt idx="6">
                  <c:v>502</c:v>
                </c:pt>
                <c:pt idx="7">
                  <c:v>569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308E-4E71-BAB0-E44B29185E6D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32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/>
              <a:t>Lazio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2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RIEPILOGO!$C$26</c:f>
              <c:strCache>
                <c:ptCount val="1"/>
                <c:pt idx="0">
                  <c:v>detenuti stranieri presenti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accent2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RIEPILOGO!$B$27:$B$36</c:f>
              <c:strCache>
                <c:ptCount val="10"/>
                <c:pt idx="0">
                  <c:v>giugno 2019</c:v>
                </c:pt>
                <c:pt idx="1">
                  <c:v>dicembre 2019</c:v>
                </c:pt>
                <c:pt idx="2">
                  <c:v>giugno 2020</c:v>
                </c:pt>
                <c:pt idx="3">
                  <c:v>dicembre 2020</c:v>
                </c:pt>
                <c:pt idx="4">
                  <c:v>giugno 2021</c:v>
                </c:pt>
                <c:pt idx="5">
                  <c:v>dicembre 2021</c:v>
                </c:pt>
                <c:pt idx="6">
                  <c:v>giugno 22</c:v>
                </c:pt>
                <c:pt idx="7">
                  <c:v>ottobre 22</c:v>
                </c:pt>
                <c:pt idx="8">
                  <c:v>dicembre 2022</c:v>
                </c:pt>
                <c:pt idx="9">
                  <c:v>febbraio 2023</c:v>
                </c:pt>
              </c:strCache>
            </c:strRef>
          </c:cat>
          <c:val>
            <c:numRef>
              <c:f>RIEPILOGO!$C$27:$C$36</c:f>
              <c:numCache>
                <c:formatCode>#,##0</c:formatCode>
                <c:ptCount val="10"/>
                <c:pt idx="0">
                  <c:v>2515</c:v>
                </c:pt>
                <c:pt idx="1">
                  <c:v>2486</c:v>
                </c:pt>
                <c:pt idx="2">
                  <c:v>2233</c:v>
                </c:pt>
                <c:pt idx="3">
                  <c:v>2177</c:v>
                </c:pt>
                <c:pt idx="4">
                  <c:v>2127</c:v>
                </c:pt>
                <c:pt idx="5">
                  <c:v>2088</c:v>
                </c:pt>
                <c:pt idx="6">
                  <c:v>2101</c:v>
                </c:pt>
                <c:pt idx="7">
                  <c:v>2235</c:v>
                </c:pt>
                <c:pt idx="8">
                  <c:v>2205</c:v>
                </c:pt>
                <c:pt idx="9">
                  <c:v>2200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EF8-4369-91B2-D87FD1C8CEA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02433344"/>
        <c:axId val="602440000"/>
      </c:barChart>
      <c:lineChart>
        <c:grouping val="standard"/>
        <c:varyColors val="0"/>
        <c:ser>
          <c:idx val="1"/>
          <c:order val="1"/>
          <c:tx>
            <c:strRef>
              <c:f>RIEPILOGO!$D$26</c:f>
              <c:strCache>
                <c:ptCount val="1"/>
                <c:pt idx="0">
                  <c:v>percentuale su totale detenuti</c:v>
                </c:pt>
              </c:strCache>
            </c:strRef>
          </c:tx>
          <c:spPr>
            <a:ln w="28575" cap="rnd">
              <a:solidFill>
                <a:schemeClr val="accent4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366463826910073E-2"/>
                  <c:y val="-4.43704936217415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9EF8-4369-91B2-D87FD1C8CEA1}"/>
                </c:ext>
              </c:extLst>
            </c:dLbl>
            <c:dLbl>
              <c:idx val="3"/>
              <c:layout>
                <c:manualLayout>
                  <c:x val="-6.1978098538028362E-17"/>
                  <c:y val="-2.49584026622296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9EF8-4369-91B2-D87FD1C8CEA1}"/>
                </c:ext>
              </c:extLst>
            </c:dLbl>
            <c:dLbl>
              <c:idx val="6"/>
              <c:layout>
                <c:manualLayout>
                  <c:x val="-8.4516565246788369E-3"/>
                  <c:y val="-3.60510260676650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9EF8-4369-91B2-D87FD1C8CEA1}"/>
                </c:ext>
              </c:extLst>
            </c:dLbl>
            <c:dLbl>
              <c:idx val="7"/>
              <c:layout>
                <c:manualLayout>
                  <c:x val="1.6903313049357674E-3"/>
                  <c:y val="-3.32778702163061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9EF8-4369-91B2-D87FD1C8CEA1}"/>
                </c:ext>
              </c:extLst>
            </c:dLbl>
            <c:dLbl>
              <c:idx val="8"/>
              <c:layout>
                <c:manualLayout>
                  <c:x val="-1.5888147442008262E-3"/>
                  <c:y val="-4.99168053244592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9EF8-4369-91B2-D87FD1C8CEA1}"/>
                </c:ext>
              </c:extLst>
            </c:dLbl>
            <c:spPr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RIEPILOGO!$B$27:$B$36</c:f>
              <c:strCache>
                <c:ptCount val="10"/>
                <c:pt idx="0">
                  <c:v>giugno 2019</c:v>
                </c:pt>
                <c:pt idx="1">
                  <c:v>dicembre 2019</c:v>
                </c:pt>
                <c:pt idx="2">
                  <c:v>giugno 2020</c:v>
                </c:pt>
                <c:pt idx="3">
                  <c:v>dicembre 2020</c:v>
                </c:pt>
                <c:pt idx="4">
                  <c:v>giugno 2021</c:v>
                </c:pt>
                <c:pt idx="5">
                  <c:v>dicembre 2021</c:v>
                </c:pt>
                <c:pt idx="6">
                  <c:v>giugno 22</c:v>
                </c:pt>
                <c:pt idx="7">
                  <c:v>ottobre 22</c:v>
                </c:pt>
                <c:pt idx="8">
                  <c:v>dicembre 2022</c:v>
                </c:pt>
                <c:pt idx="9">
                  <c:v>febbraio 2023</c:v>
                </c:pt>
              </c:strCache>
            </c:strRef>
          </c:cat>
          <c:val>
            <c:numRef>
              <c:f>RIEPILOGO!$D$27:$D$36</c:f>
              <c:numCache>
                <c:formatCode>0.0%</c:formatCode>
                <c:ptCount val="10"/>
                <c:pt idx="0">
                  <c:v>0.3878778531770512</c:v>
                </c:pt>
                <c:pt idx="1">
                  <c:v>0.37861711848918672</c:v>
                </c:pt>
                <c:pt idx="2">
                  <c:v>0.3888888888888889</c:v>
                </c:pt>
                <c:pt idx="3">
                  <c:v>0.37431224209078406</c:v>
                </c:pt>
                <c:pt idx="4">
                  <c:v>0.3798892659403465</c:v>
                </c:pt>
                <c:pt idx="5">
                  <c:v>0.37635183850036047</c:v>
                </c:pt>
                <c:pt idx="6">
                  <c:v>0.37074289747661904</c:v>
                </c:pt>
                <c:pt idx="7">
                  <c:v>0.376</c:v>
                </c:pt>
                <c:pt idx="8">
                  <c:v>0.37165009270183719</c:v>
                </c:pt>
                <c:pt idx="9">
                  <c:v>0.36881810561609391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9EF8-4369-91B2-D87FD1C8CEA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602428768"/>
        <c:axId val="602434176"/>
      </c:lineChart>
      <c:catAx>
        <c:axId val="602433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602440000"/>
        <c:crosses val="autoZero"/>
        <c:auto val="1"/>
        <c:lblAlgn val="ctr"/>
        <c:lblOffset val="100"/>
        <c:noMultiLvlLbl val="0"/>
      </c:catAx>
      <c:valAx>
        <c:axId val="602440000"/>
        <c:scaling>
          <c:orientation val="minMax"/>
          <c:min val="5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602433344"/>
        <c:crosses val="autoZero"/>
        <c:crossBetween val="between"/>
      </c:valAx>
      <c:valAx>
        <c:axId val="602434176"/>
        <c:scaling>
          <c:orientation val="minMax"/>
          <c:min val="0.30000000000000004"/>
        </c:scaling>
        <c:delete val="0"/>
        <c:axPos val="r"/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602428768"/>
        <c:crosses val="max"/>
        <c:crossBetween val="between"/>
      </c:valAx>
      <c:catAx>
        <c:axId val="60242876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60243417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 b="1"/>
      </a:pPr>
      <a:endParaRPr lang="it-I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/>
              <a:t>TOTALE ITALIA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'POSIZIONE GIURIDICA'!$H$33</c:f>
              <c:strCache>
                <c:ptCount val="1"/>
                <c:pt idx="0">
                  <c:v>IN ATTESA DI PRIMO GIUDIZIO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'POSIZIONE GIURIDICA'!$I$32:$J$32</c:f>
              <c:strCache>
                <c:ptCount val="2"/>
                <c:pt idx="0">
                  <c:v>Italiani</c:v>
                </c:pt>
                <c:pt idx="1">
                  <c:v>Stranieri</c:v>
                </c:pt>
              </c:strCache>
            </c:strRef>
          </c:cat>
          <c:val>
            <c:numRef>
              <c:f>'POSIZIONE GIURIDICA'!$I$33:$J$33</c:f>
              <c:numCache>
                <c:formatCode>0.0%</c:formatCode>
                <c:ptCount val="2"/>
                <c:pt idx="0">
                  <c:v>0.14231397434867593</c:v>
                </c:pt>
                <c:pt idx="1">
                  <c:v>0.15758468335787923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F77-4811-B0AE-9ADA9B74A40A}"/>
            </c:ext>
          </c:extLst>
        </c:ser>
        <c:ser>
          <c:idx val="1"/>
          <c:order val="1"/>
          <c:tx>
            <c:strRef>
              <c:f>'POSIZIONE GIURIDICA'!$H$34</c:f>
              <c:strCache>
                <c:ptCount val="1"/>
                <c:pt idx="0">
                  <c:v>CONDANNATI NON DEFINITIVI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'POSIZIONE GIURIDICA'!$I$32:$J$32</c:f>
              <c:strCache>
                <c:ptCount val="2"/>
                <c:pt idx="0">
                  <c:v>Italiani</c:v>
                </c:pt>
                <c:pt idx="1">
                  <c:v>Stranieri</c:v>
                </c:pt>
              </c:strCache>
            </c:strRef>
          </c:cat>
          <c:val>
            <c:numRef>
              <c:f>'POSIZIONE GIURIDICA'!$I$34:$J$34</c:f>
              <c:numCache>
                <c:formatCode>0.0%</c:formatCode>
                <c:ptCount val="2"/>
                <c:pt idx="0">
                  <c:v>0.11738559991431707</c:v>
                </c:pt>
                <c:pt idx="1">
                  <c:v>0.13521015067406819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F77-4811-B0AE-9ADA9B74A40A}"/>
            </c:ext>
          </c:extLst>
        </c:ser>
        <c:ser>
          <c:idx val="2"/>
          <c:order val="2"/>
          <c:tx>
            <c:strRef>
              <c:f>'POSIZIONE GIURIDICA'!$H$35</c:f>
              <c:strCache>
                <c:ptCount val="1"/>
                <c:pt idx="0">
                  <c:v>CONDANNATI DEFINITIVI</c:v>
                </c:pt>
              </c:strCache>
            </c:strRef>
          </c:tx>
          <c:spPr>
            <a:solidFill>
              <a:schemeClr val="accent1">
                <a:shade val="86000"/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'POSIZIONE GIURIDICA'!$I$32:$J$32</c:f>
              <c:strCache>
                <c:ptCount val="2"/>
                <c:pt idx="0">
                  <c:v>Italiani</c:v>
                </c:pt>
                <c:pt idx="1">
                  <c:v>Stranieri</c:v>
                </c:pt>
              </c:strCache>
            </c:strRef>
          </c:cat>
          <c:val>
            <c:numRef>
              <c:f>'POSIZIONE GIURIDICA'!$I$35:$J$35</c:f>
              <c:numCache>
                <c:formatCode>0.0%</c:formatCode>
                <c:ptCount val="2"/>
                <c:pt idx="0">
                  <c:v>0.73312448121669749</c:v>
                </c:pt>
                <c:pt idx="1">
                  <c:v>0.70256032627166642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F77-4811-B0AE-9ADA9B74A40A}"/>
            </c:ext>
          </c:extLst>
        </c:ser>
        <c:ser>
          <c:idx val="3"/>
          <c:order val="3"/>
          <c:tx>
            <c:strRef>
              <c:f>'POSIZIONE GIURIDICA'!$H$36</c:f>
              <c:strCache>
                <c:ptCount val="1"/>
                <c:pt idx="0">
                  <c:v>ALTRA POSIZIONE</c:v>
                </c:pt>
              </c:strCache>
            </c:strRef>
          </c:tx>
          <c:spPr>
            <a:solidFill>
              <a:schemeClr val="accent1">
                <a:shade val="58000"/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'POSIZIONE GIURIDICA'!$I$32:$J$32</c:f>
              <c:strCache>
                <c:ptCount val="2"/>
                <c:pt idx="0">
                  <c:v>Italiani</c:v>
                </c:pt>
                <c:pt idx="1">
                  <c:v>Stranieri</c:v>
                </c:pt>
              </c:strCache>
            </c:strRef>
          </c:cat>
          <c:val>
            <c:numRef>
              <c:f>'POSIZIONE GIURIDICA'!$I$36:$J$36</c:f>
              <c:numCache>
                <c:formatCode>0.0%</c:formatCode>
                <c:ptCount val="2"/>
                <c:pt idx="0">
                  <c:v>7.1759445203095299E-3</c:v>
                </c:pt>
                <c:pt idx="1">
                  <c:v>4.6448396963860881E-3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F77-4811-B0AE-9ADA9B74A40A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720873935"/>
        <c:axId val="720867695"/>
      </c:barChart>
      <c:catAx>
        <c:axId val="72087393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720867695"/>
        <c:crosses val="autoZero"/>
        <c:auto val="1"/>
        <c:lblAlgn val="ctr"/>
        <c:lblOffset val="100"/>
        <c:noMultiLvlLbl val="0"/>
      </c:catAx>
      <c:valAx>
        <c:axId val="720867695"/>
        <c:scaling>
          <c:orientation val="minMax"/>
        </c:scaling>
        <c:delete val="1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72087393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sz="1200" b="1"/>
      </a:pPr>
      <a:endParaRPr lang="it-I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32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/>
              <a:t>REGIONE LAZIO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2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'POSIZIONE GIURIDICA'!$A$33</c:f>
              <c:strCache>
                <c:ptCount val="1"/>
                <c:pt idx="0">
                  <c:v>IN ATTESA DI PRIMO GIUDIZIO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'POSIZIONE GIURIDICA'!$B$32:$C$32</c:f>
              <c:strCache>
                <c:ptCount val="2"/>
                <c:pt idx="0">
                  <c:v>Italiani </c:v>
                </c:pt>
                <c:pt idx="1">
                  <c:v>Stranieri</c:v>
                </c:pt>
              </c:strCache>
            </c:strRef>
          </c:cat>
          <c:val>
            <c:numRef>
              <c:f>'POSIZIONE GIURIDICA'!$B$33:$C$33</c:f>
              <c:numCache>
                <c:formatCode>0.0%</c:formatCode>
                <c:ptCount val="2"/>
                <c:pt idx="0">
                  <c:v>0.1409090909090909</c:v>
                </c:pt>
                <c:pt idx="1">
                  <c:v>0.14714475431606905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13E-4BC0-AA75-34682E209209}"/>
            </c:ext>
          </c:extLst>
        </c:ser>
        <c:ser>
          <c:idx val="1"/>
          <c:order val="1"/>
          <c:tx>
            <c:strRef>
              <c:f>'POSIZIONE GIURIDICA'!$A$34</c:f>
              <c:strCache>
                <c:ptCount val="1"/>
                <c:pt idx="0">
                  <c:v>CONDANNATI NON DEFINITIVI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'POSIZIONE GIURIDICA'!$B$32:$C$32</c:f>
              <c:strCache>
                <c:ptCount val="2"/>
                <c:pt idx="0">
                  <c:v>Italiani </c:v>
                </c:pt>
                <c:pt idx="1">
                  <c:v>Stranieri</c:v>
                </c:pt>
              </c:strCache>
            </c:strRef>
          </c:cat>
          <c:val>
            <c:numRef>
              <c:f>'POSIZIONE GIURIDICA'!$B$34:$C$34</c:f>
              <c:numCache>
                <c:formatCode>0.0%</c:formatCode>
                <c:ptCount val="2"/>
                <c:pt idx="0">
                  <c:v>0.15772727272727272</c:v>
                </c:pt>
                <c:pt idx="1">
                  <c:v>0.12855245683930944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13E-4BC0-AA75-34682E209209}"/>
            </c:ext>
          </c:extLst>
        </c:ser>
        <c:ser>
          <c:idx val="2"/>
          <c:order val="2"/>
          <c:tx>
            <c:strRef>
              <c:f>'POSIZIONE GIURIDICA'!$A$35</c:f>
              <c:strCache>
                <c:ptCount val="1"/>
                <c:pt idx="0">
                  <c:v>CONDANNATI DEFINITIVI</c:v>
                </c:pt>
              </c:strCache>
            </c:strRef>
          </c:tx>
          <c:spPr>
            <a:solidFill>
              <a:srgbClr val="FF0000"/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'POSIZIONE GIURIDICA'!$B$32:$C$32</c:f>
              <c:strCache>
                <c:ptCount val="2"/>
                <c:pt idx="0">
                  <c:v>Italiani </c:v>
                </c:pt>
                <c:pt idx="1">
                  <c:v>Stranieri</c:v>
                </c:pt>
              </c:strCache>
            </c:strRef>
          </c:cat>
          <c:val>
            <c:numRef>
              <c:f>'POSIZIONE GIURIDICA'!$B$35:$C$35</c:f>
              <c:numCache>
                <c:formatCode>0.0%</c:formatCode>
                <c:ptCount val="2"/>
                <c:pt idx="0">
                  <c:v>0.69727272727272727</c:v>
                </c:pt>
                <c:pt idx="1">
                  <c:v>0.72297476759628154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13E-4BC0-AA75-34682E209209}"/>
            </c:ext>
          </c:extLst>
        </c:ser>
        <c:ser>
          <c:idx val="3"/>
          <c:order val="3"/>
          <c:tx>
            <c:strRef>
              <c:f>'POSIZIONE GIURIDICA'!$A$36</c:f>
              <c:strCache>
                <c:ptCount val="1"/>
                <c:pt idx="0">
                  <c:v>ALTRA POSIZIONE</c:v>
                </c:pt>
              </c:strCache>
            </c:strRef>
          </c:tx>
          <c:spPr>
            <a:solidFill>
              <a:schemeClr val="accent2">
                <a:shade val="58000"/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'POSIZIONE GIURIDICA'!$B$32:$C$32</c:f>
              <c:strCache>
                <c:ptCount val="2"/>
                <c:pt idx="0">
                  <c:v>Italiani </c:v>
                </c:pt>
                <c:pt idx="1">
                  <c:v>Stranieri</c:v>
                </c:pt>
              </c:strCache>
            </c:strRef>
          </c:cat>
          <c:val>
            <c:numRef>
              <c:f>'POSIZIONE GIURIDICA'!$B$36:$C$36</c:f>
              <c:numCache>
                <c:formatCode>0.0%</c:formatCode>
                <c:ptCount val="2"/>
                <c:pt idx="0">
                  <c:v>4.0909090909090912E-3</c:v>
                </c:pt>
                <c:pt idx="1">
                  <c:v>1.3280212483399733E-3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13E-4BC0-AA75-34682E209209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720873935"/>
        <c:axId val="720867695"/>
      </c:barChart>
      <c:catAx>
        <c:axId val="72087393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720867695"/>
        <c:crosses val="autoZero"/>
        <c:auto val="1"/>
        <c:lblAlgn val="ctr"/>
        <c:lblOffset val="100"/>
        <c:noMultiLvlLbl val="0"/>
      </c:catAx>
      <c:valAx>
        <c:axId val="720867695"/>
        <c:scaling>
          <c:orientation val="minMax"/>
        </c:scaling>
        <c:delete val="1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72087393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sz="1100"/>
      </a:pPr>
      <a:endParaRPr lang="it-IT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1600" dirty="0" smtClean="0"/>
              <a:t>Valori</a:t>
            </a:r>
            <a:r>
              <a:rPr lang="it-IT" sz="1600" baseline="0" dirty="0" smtClean="0"/>
              <a:t> A</a:t>
            </a:r>
            <a:r>
              <a:rPr lang="it-IT" sz="1600" dirty="0" smtClean="0"/>
              <a:t>ssoluti</a:t>
            </a:r>
            <a:endParaRPr lang="it-IT" sz="1600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'DURATA DELLA PENA inflitta'!$A$26</c:f>
              <c:strCache>
                <c:ptCount val="1"/>
                <c:pt idx="0">
                  <c:v>italiani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solidFill>
                <a:schemeClr val="tx2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'DURATA DELLA PENA inflitta'!$B$25:$H$25</c:f>
              <c:strCache>
                <c:ptCount val="7"/>
                <c:pt idx="0">
                  <c:v>In attesa di giudizio</c:v>
                </c:pt>
                <c:pt idx="1">
                  <c:v>fino a 3 anni</c:v>
                </c:pt>
                <c:pt idx="2">
                  <c:v>da 3 a 5 anni</c:v>
                </c:pt>
                <c:pt idx="3">
                  <c:v>da 5 a 10 anni</c:v>
                </c:pt>
                <c:pt idx="4">
                  <c:v>da10  a 20 anni</c:v>
                </c:pt>
                <c:pt idx="5">
                  <c:v>oltre 20 anni</c:v>
                </c:pt>
                <c:pt idx="6">
                  <c:v>altro</c:v>
                </c:pt>
              </c:strCache>
            </c:strRef>
          </c:cat>
          <c:val>
            <c:numRef>
              <c:f>'DURATA DELLA PENA inflitta'!$B$26:$H$26</c:f>
              <c:numCache>
                <c:formatCode>#,##0</c:formatCode>
                <c:ptCount val="7"/>
                <c:pt idx="0">
                  <c:v>10224</c:v>
                </c:pt>
                <c:pt idx="1">
                  <c:v>4680</c:v>
                </c:pt>
                <c:pt idx="2">
                  <c:v>5491</c:v>
                </c:pt>
                <c:pt idx="3">
                  <c:v>8365</c:v>
                </c:pt>
                <c:pt idx="4">
                  <c:v>5443</c:v>
                </c:pt>
                <c:pt idx="5">
                  <c:v>4069</c:v>
                </c:pt>
                <c:pt idx="6">
                  <c:v>241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02C-489C-A05F-619227AF3052}"/>
            </c:ext>
          </c:extLst>
        </c:ser>
        <c:ser>
          <c:idx val="1"/>
          <c:order val="1"/>
          <c:tx>
            <c:strRef>
              <c:f>'DURATA DELLA PENA inflitta'!$A$27</c:f>
              <c:strCache>
                <c:ptCount val="1"/>
                <c:pt idx="0">
                  <c:v>stranieri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accent2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'DURATA DELLA PENA inflitta'!$B$25:$H$25</c:f>
              <c:strCache>
                <c:ptCount val="7"/>
                <c:pt idx="0">
                  <c:v>In attesa di giudizio</c:v>
                </c:pt>
                <c:pt idx="1">
                  <c:v>fino a 3 anni</c:v>
                </c:pt>
                <c:pt idx="2">
                  <c:v>da 3 a 5 anni</c:v>
                </c:pt>
                <c:pt idx="3">
                  <c:v>da 5 a 10 anni</c:v>
                </c:pt>
                <c:pt idx="4">
                  <c:v>da10  a 20 anni</c:v>
                </c:pt>
                <c:pt idx="5">
                  <c:v>oltre 20 anni</c:v>
                </c:pt>
                <c:pt idx="6">
                  <c:v>altro</c:v>
                </c:pt>
              </c:strCache>
            </c:strRef>
          </c:cat>
          <c:val>
            <c:numRef>
              <c:f>'DURATA DELLA PENA inflitta'!$B$27:$H$27</c:f>
              <c:numCache>
                <c:formatCode>#,##0</c:formatCode>
                <c:ptCount val="7"/>
                <c:pt idx="0" formatCode="_-* #,##0_-;\-* #,##0_-;_-* &quot;-&quot;??_-;_-@_-">
                  <c:v>5381</c:v>
                </c:pt>
                <c:pt idx="1">
                  <c:v>3491</c:v>
                </c:pt>
                <c:pt idx="2">
                  <c:v>3256</c:v>
                </c:pt>
                <c:pt idx="3">
                  <c:v>3575</c:v>
                </c:pt>
                <c:pt idx="4">
                  <c:v>1455</c:v>
                </c:pt>
                <c:pt idx="5" formatCode="General">
                  <c:v>444</c:v>
                </c:pt>
                <c:pt idx="6" formatCode="General">
                  <c:v>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02C-489C-A05F-619227AF3052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401329311"/>
        <c:axId val="1401331391"/>
      </c:barChart>
      <c:catAx>
        <c:axId val="140132931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401331391"/>
        <c:crosses val="autoZero"/>
        <c:auto val="1"/>
        <c:lblAlgn val="ctr"/>
        <c:lblOffset val="100"/>
        <c:noMultiLvlLbl val="0"/>
      </c:catAx>
      <c:valAx>
        <c:axId val="1401331391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crossAx val="140132931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solidFill>
      <a:schemeClr val="accent2">
        <a:lumMod val="20000"/>
        <a:lumOff val="80000"/>
      </a:schemeClr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sz="1000" b="1"/>
      </a:pPr>
      <a:endParaRPr lang="it-IT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ysClr val="windowText" lastClr="00000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it-IT">
                <a:solidFill>
                  <a:sysClr val="windowText" lastClr="000000"/>
                </a:solidFill>
                <a:latin typeface="+mn-lt"/>
                <a:ea typeface="+mn-ea"/>
                <a:cs typeface="+mn-cs"/>
              </a:rPr>
              <a:t>Percentuali</a:t>
            </a:r>
            <a:endParaRPr lang="it-IT"/>
          </a:p>
        </c:rich>
      </c:tx>
      <c:layout/>
      <c:overlay val="0"/>
      <c:spPr>
        <a:solidFill>
          <a:sysClr val="window" lastClr="FFFFFF"/>
        </a:solidFill>
        <a:ln w="12700" cap="flat" cmpd="sng" algn="ctr">
          <a:solidFill>
            <a:sysClr val="windowText" lastClr="000000"/>
          </a:solidFill>
          <a:prstDash val="solid"/>
          <a:miter lim="800000"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ysClr val="windowText" lastClr="000000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'DURATA DELLA PENA inflitta'!$B$31</c:f>
              <c:strCache>
                <c:ptCount val="1"/>
                <c:pt idx="0">
                  <c:v>In attesa di giudizio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5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'DURATA DELLA PENA inflitta'!$A$32:$A$33</c:f>
              <c:strCache>
                <c:ptCount val="2"/>
                <c:pt idx="0">
                  <c:v>Italiani</c:v>
                </c:pt>
                <c:pt idx="1">
                  <c:v>Stranieri</c:v>
                </c:pt>
              </c:strCache>
            </c:strRef>
          </c:cat>
          <c:val>
            <c:numRef>
              <c:f>'DURATA DELLA PENA inflitta'!$B$32:$B$33</c:f>
              <c:numCache>
                <c:formatCode>0.0%</c:formatCode>
                <c:ptCount val="2"/>
                <c:pt idx="0">
                  <c:v>0.2654688027419313</c:v>
                </c:pt>
                <c:pt idx="1">
                  <c:v>0.30430356839902734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C6A-4761-8599-7ABE71690EFA}"/>
            </c:ext>
          </c:extLst>
        </c:ser>
        <c:ser>
          <c:idx val="1"/>
          <c:order val="1"/>
          <c:tx>
            <c:strRef>
              <c:f>'DURATA DELLA PENA inflitta'!$C$31</c:f>
              <c:strCache>
                <c:ptCount val="1"/>
                <c:pt idx="0">
                  <c:v>fino a 3 anni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2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'DURATA DELLA PENA inflitta'!$A$32:$A$33</c:f>
              <c:strCache>
                <c:ptCount val="2"/>
                <c:pt idx="0">
                  <c:v>Italiani</c:v>
                </c:pt>
                <c:pt idx="1">
                  <c:v>Stranieri</c:v>
                </c:pt>
              </c:strCache>
            </c:strRef>
          </c:cat>
          <c:val>
            <c:numRef>
              <c:f>'DURATA DELLA PENA inflitta'!$C$32:$C$33</c:f>
              <c:numCache>
                <c:formatCode>0.0%</c:formatCode>
                <c:ptCount val="2"/>
                <c:pt idx="0">
                  <c:v>0.12151740970581362</c:v>
                </c:pt>
                <c:pt idx="1">
                  <c:v>0.19742125204999153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C6A-4761-8599-7ABE71690EFA}"/>
            </c:ext>
          </c:extLst>
        </c:ser>
        <c:ser>
          <c:idx val="2"/>
          <c:order val="2"/>
          <c:tx>
            <c:strRef>
              <c:f>'DURATA DELLA PENA inflitta'!$D$31</c:f>
              <c:strCache>
                <c:ptCount val="1"/>
                <c:pt idx="0">
                  <c:v>da 3 a 5 anni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3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'DURATA DELLA PENA inflitta'!$A$32:$A$33</c:f>
              <c:strCache>
                <c:ptCount val="2"/>
                <c:pt idx="0">
                  <c:v>Italiani</c:v>
                </c:pt>
                <c:pt idx="1">
                  <c:v>Stranieri</c:v>
                </c:pt>
              </c:strCache>
            </c:strRef>
          </c:cat>
          <c:val>
            <c:numRef>
              <c:f>'DURATA DELLA PENA inflitta'!$D$32:$D$33</c:f>
              <c:numCache>
                <c:formatCode>0.0%</c:formatCode>
                <c:ptCount val="2"/>
                <c:pt idx="0">
                  <c:v>0.14257523433645783</c:v>
                </c:pt>
                <c:pt idx="1">
                  <c:v>0.18413165186902675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C6A-4761-8599-7ABE71690EFA}"/>
            </c:ext>
          </c:extLst>
        </c:ser>
        <c:ser>
          <c:idx val="3"/>
          <c:order val="3"/>
          <c:tx>
            <c:strRef>
              <c:f>'DURATA DELLA PENA inflitta'!$E$31</c:f>
              <c:strCache>
                <c:ptCount val="1"/>
                <c:pt idx="0">
                  <c:v>da 5 a 10 anni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4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'DURATA DELLA PENA inflitta'!$A$32:$A$33</c:f>
              <c:strCache>
                <c:ptCount val="2"/>
                <c:pt idx="0">
                  <c:v>Italiani</c:v>
                </c:pt>
                <c:pt idx="1">
                  <c:v>Stranieri</c:v>
                </c:pt>
              </c:strCache>
            </c:strRef>
          </c:cat>
          <c:val>
            <c:numRef>
              <c:f>'DURATA DELLA PENA inflitta'!$E$32:$E$33</c:f>
              <c:numCache>
                <c:formatCode>0.0%</c:formatCode>
                <c:ptCount val="2"/>
                <c:pt idx="0">
                  <c:v>0.21719938721989979</c:v>
                </c:pt>
                <c:pt idx="1">
                  <c:v>0.20217157722105977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C6A-4761-8599-7ABE71690EFA}"/>
            </c:ext>
          </c:extLst>
        </c:ser>
        <c:ser>
          <c:idx val="4"/>
          <c:order val="4"/>
          <c:tx>
            <c:strRef>
              <c:f>'DURATA DELLA PENA inflitta'!$F$31</c:f>
              <c:strCache>
                <c:ptCount val="1"/>
                <c:pt idx="0">
                  <c:v>da10  a 20 anni</c:v>
                </c:pt>
              </c:strCache>
            </c:strRef>
          </c:tx>
          <c:spPr>
            <a:solidFill>
              <a:schemeClr val="tx2">
                <a:lumMod val="50000"/>
              </a:schemeClr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5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'DURATA DELLA PENA inflitta'!$A$32:$A$33</c:f>
              <c:strCache>
                <c:ptCount val="2"/>
                <c:pt idx="0">
                  <c:v>Italiani</c:v>
                </c:pt>
                <c:pt idx="1">
                  <c:v>Stranieri</c:v>
                </c:pt>
              </c:strCache>
            </c:strRef>
          </c:cat>
          <c:val>
            <c:numRef>
              <c:f>'DURATA DELLA PENA inflitta'!$F$32:$F$33</c:f>
              <c:numCache>
                <c:formatCode>0.0%</c:formatCode>
                <c:ptCount val="2"/>
                <c:pt idx="0">
                  <c:v>0.14132890192921871</c:v>
                </c:pt>
                <c:pt idx="1">
                  <c:v>8.2282418141718036E-2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C6A-4761-8599-7ABE71690EFA}"/>
            </c:ext>
          </c:extLst>
        </c:ser>
        <c:ser>
          <c:idx val="5"/>
          <c:order val="5"/>
          <c:tx>
            <c:strRef>
              <c:f>'DURATA DELLA PENA inflitta'!$G$31</c:f>
              <c:strCache>
                <c:ptCount val="1"/>
                <c:pt idx="0">
                  <c:v>oltre 20 anni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6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'DURATA DELLA PENA inflitta'!$A$32:$A$33</c:f>
              <c:strCache>
                <c:ptCount val="2"/>
                <c:pt idx="0">
                  <c:v>Italiani</c:v>
                </c:pt>
                <c:pt idx="1">
                  <c:v>Stranieri</c:v>
                </c:pt>
              </c:strCache>
            </c:strRef>
          </c:cat>
          <c:val>
            <c:numRef>
              <c:f>'DURATA DELLA PENA inflitta'!$G$32:$G$33</c:f>
              <c:numCache>
                <c:formatCode>0.0%</c:formatCode>
                <c:ptCount val="2"/>
                <c:pt idx="0">
                  <c:v>0.10565263677199907</c:v>
                </c:pt>
                <c:pt idx="1">
                  <c:v>2.5108861618503647E-2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C6A-4761-8599-7ABE71690EFA}"/>
            </c:ext>
          </c:extLst>
        </c:ser>
        <c:ser>
          <c:idx val="6"/>
          <c:order val="6"/>
          <c:tx>
            <c:strRef>
              <c:f>'DURATA DELLA PENA inflitta'!$H$31</c:f>
              <c:strCache>
                <c:ptCount val="1"/>
                <c:pt idx="0">
                  <c:v>altro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1.5276504735716468E-2"/>
                  <c:y val="-6.8280571073867161E-2"/>
                </c:manualLayout>
              </c:layout>
              <c:spPr>
                <a:solidFill>
                  <a:schemeClr val="lt1"/>
                </a:solidFill>
                <a:ln w="12700" cap="flat" cmpd="sng" algn="ctr">
                  <a:solidFill>
                    <a:schemeClr val="accent5"/>
                  </a:solidFill>
                  <a:prstDash val="solid"/>
                  <a:miter lim="800000"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AC6A-4761-8599-7ABE71690EFA}"/>
                </c:ext>
              </c:extLst>
            </c:dLbl>
            <c:dLbl>
              <c:idx val="1"/>
              <c:layout>
                <c:manualLayout>
                  <c:x val="1.0693553315001528E-2"/>
                  <c:y val="-7.4487895716946001E-2"/>
                </c:manualLayout>
              </c:layout>
              <c:spPr>
                <a:solidFill>
                  <a:schemeClr val="lt1"/>
                </a:solidFill>
                <a:ln w="12700" cap="flat" cmpd="sng" algn="ctr">
                  <a:solidFill>
                    <a:schemeClr val="accent5"/>
                  </a:solidFill>
                  <a:prstDash val="solid"/>
                  <a:miter lim="800000"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AC6A-4761-8599-7ABE71690EF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'DURATA DELLA PENA inflitta'!$A$32:$A$33</c:f>
              <c:strCache>
                <c:ptCount val="2"/>
                <c:pt idx="0">
                  <c:v>Italiani</c:v>
                </c:pt>
                <c:pt idx="1">
                  <c:v>Stranieri</c:v>
                </c:pt>
              </c:strCache>
            </c:strRef>
          </c:cat>
          <c:val>
            <c:numRef>
              <c:f>'DURATA DELLA PENA inflitta'!$H$32:$H$33</c:f>
              <c:numCache>
                <c:formatCode>0.0%</c:formatCode>
                <c:ptCount val="2"/>
                <c:pt idx="0">
                  <c:v>6.2576272946797181E-3</c:v>
                </c:pt>
                <c:pt idx="1">
                  <c:v>4.5806707006729626E-3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C6A-4761-8599-7ABE71690EFA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613363615"/>
        <c:axId val="1613366527"/>
      </c:barChart>
      <c:catAx>
        <c:axId val="161336361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613366527"/>
        <c:crosses val="autoZero"/>
        <c:auto val="1"/>
        <c:lblAlgn val="ctr"/>
        <c:lblOffset val="100"/>
        <c:noMultiLvlLbl val="0"/>
      </c:catAx>
      <c:valAx>
        <c:axId val="161336652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61336361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solidFill>
      <a:srgbClr val="ED7D31">
        <a:lumMod val="20000"/>
        <a:lumOff val="80000"/>
      </a:srgbClr>
    </a:solidFill>
    <a:ln>
      <a:noFill/>
    </a:ln>
    <a:effectLst/>
  </c:spPr>
  <c:txPr>
    <a:bodyPr/>
    <a:lstStyle/>
    <a:p>
      <a:pPr>
        <a:defRPr/>
      </a:pPr>
      <a:endParaRPr lang="it-IT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/>
              <a:t>Valori assoluti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'DURATA DELLA PENA inflitta'!$A$40</c:f>
              <c:strCache>
                <c:ptCount val="1"/>
                <c:pt idx="0">
                  <c:v>stranieri</c:v>
                </c:pt>
              </c:strCache>
            </c:strRef>
          </c:tx>
          <c:spPr>
            <a:solidFill>
              <a:schemeClr val="accent6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solidFill>
                <a:schemeClr val="tx2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'DURATA DELLA PENA inflitta'!$B$39:$H$39</c:f>
              <c:strCache>
                <c:ptCount val="7"/>
                <c:pt idx="0">
                  <c:v>In attesa di giudizio</c:v>
                </c:pt>
                <c:pt idx="1">
                  <c:v>fino a 3 anni</c:v>
                </c:pt>
                <c:pt idx="2">
                  <c:v>da 3 a 5 anni</c:v>
                </c:pt>
                <c:pt idx="3">
                  <c:v>da 5 a 10 anni</c:v>
                </c:pt>
                <c:pt idx="4">
                  <c:v>da10  a 20 anni</c:v>
                </c:pt>
                <c:pt idx="5">
                  <c:v>oltre 20 anni</c:v>
                </c:pt>
                <c:pt idx="6">
                  <c:v>altro</c:v>
                </c:pt>
              </c:strCache>
            </c:strRef>
          </c:cat>
          <c:val>
            <c:numRef>
              <c:f>'DURATA DELLA PENA inflitta'!$B$40:$H$40</c:f>
              <c:numCache>
                <c:formatCode>#,##0</c:formatCode>
                <c:ptCount val="7"/>
                <c:pt idx="0" formatCode="_-* #,##0_-;\-* #,##0_-;_-* &quot;-&quot;??_-;_-@_-">
                  <c:v>698</c:v>
                </c:pt>
                <c:pt idx="1">
                  <c:v>447</c:v>
                </c:pt>
                <c:pt idx="2">
                  <c:v>450</c:v>
                </c:pt>
                <c:pt idx="3">
                  <c:v>430</c:v>
                </c:pt>
                <c:pt idx="4">
                  <c:v>140</c:v>
                </c:pt>
                <c:pt idx="5" formatCode="General">
                  <c:v>30</c:v>
                </c:pt>
                <c:pt idx="6" formatCode="General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FC9-4632-9AE8-EC47085C4615}"/>
            </c:ext>
          </c:extLst>
        </c:ser>
        <c:ser>
          <c:idx val="1"/>
          <c:order val="1"/>
          <c:tx>
            <c:strRef>
              <c:f>'DURATA DELLA PENA inflitta'!$A$41</c:f>
              <c:strCache>
                <c:ptCount val="1"/>
                <c:pt idx="0">
                  <c:v>italiani</c:v>
                </c:pt>
              </c:strCache>
            </c:strRef>
          </c:tx>
          <c:spPr>
            <a:solidFill>
              <a:schemeClr val="accent5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'DURATA DELLA PENA inflitta'!$B$39:$H$39</c:f>
              <c:strCache>
                <c:ptCount val="7"/>
                <c:pt idx="0">
                  <c:v>In attesa di giudizio</c:v>
                </c:pt>
                <c:pt idx="1">
                  <c:v>fino a 3 anni</c:v>
                </c:pt>
                <c:pt idx="2">
                  <c:v>da 3 a 5 anni</c:v>
                </c:pt>
                <c:pt idx="3">
                  <c:v>da 5 a 10 anni</c:v>
                </c:pt>
                <c:pt idx="4">
                  <c:v>da10  a 20 anni</c:v>
                </c:pt>
                <c:pt idx="5">
                  <c:v>oltre 20 anni</c:v>
                </c:pt>
                <c:pt idx="6">
                  <c:v>altro</c:v>
                </c:pt>
              </c:strCache>
            </c:strRef>
          </c:cat>
          <c:val>
            <c:numRef>
              <c:f>'DURATA DELLA PENA inflitta'!$B$41:$H$41</c:f>
              <c:numCache>
                <c:formatCode>#,##0</c:formatCode>
                <c:ptCount val="7"/>
                <c:pt idx="0">
                  <c:v>1072</c:v>
                </c:pt>
                <c:pt idx="1">
                  <c:v>557</c:v>
                </c:pt>
                <c:pt idx="2">
                  <c:v>626</c:v>
                </c:pt>
                <c:pt idx="3">
                  <c:v>808</c:v>
                </c:pt>
                <c:pt idx="4">
                  <c:v>383</c:v>
                </c:pt>
                <c:pt idx="5">
                  <c:v>278</c:v>
                </c:pt>
                <c:pt idx="6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FC9-4632-9AE8-EC47085C4615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401329311"/>
        <c:axId val="1401331391"/>
      </c:barChart>
      <c:catAx>
        <c:axId val="140132931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401331391"/>
        <c:crosses val="autoZero"/>
        <c:auto val="1"/>
        <c:lblAlgn val="ctr"/>
        <c:lblOffset val="100"/>
        <c:noMultiLvlLbl val="0"/>
      </c:catAx>
      <c:valAx>
        <c:axId val="1401331391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_-* #,##0_-;\-* #,##0_-;_-* &quot;-&quot;??_-;_-@_-" sourceLinked="1"/>
        <c:majorTickMark val="none"/>
        <c:minorTickMark val="none"/>
        <c:tickLblPos val="nextTo"/>
        <c:crossAx val="140132931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solidFill>
      <a:schemeClr val="accent1">
        <a:lumMod val="20000"/>
        <a:lumOff val="80000"/>
      </a:schemeClr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sz="1000" b="1"/>
      </a:pPr>
      <a:endParaRPr lang="it-IT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it-IT">
                <a:solidFill>
                  <a:schemeClr val="tx1"/>
                </a:solidFill>
              </a:rPr>
              <a:t>Percentuali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'DURATA DELLA PENA inflitta'!$B$45</c:f>
              <c:strCache>
                <c:ptCount val="1"/>
                <c:pt idx="0">
                  <c:v>In attesa di giudizio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5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'DURATA DELLA PENA inflitta'!$A$46:$A$47</c:f>
              <c:strCache>
                <c:ptCount val="2"/>
                <c:pt idx="0">
                  <c:v>Italiani</c:v>
                </c:pt>
                <c:pt idx="1">
                  <c:v>Stranieri</c:v>
                </c:pt>
              </c:strCache>
            </c:strRef>
          </c:cat>
          <c:val>
            <c:numRef>
              <c:f>'DURATA DELLA PENA inflitta'!$B$46:$B$47</c:f>
              <c:numCache>
                <c:formatCode>0.0%</c:formatCode>
                <c:ptCount val="2"/>
                <c:pt idx="0">
                  <c:v>0.28755364806866951</c:v>
                </c:pt>
                <c:pt idx="1">
                  <c:v>0.31655328798185939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CC5-4BFF-A6CB-01B6CC9BC5B2}"/>
            </c:ext>
          </c:extLst>
        </c:ser>
        <c:ser>
          <c:idx val="1"/>
          <c:order val="1"/>
          <c:tx>
            <c:strRef>
              <c:f>'DURATA DELLA PENA inflitta'!$C$45</c:f>
              <c:strCache>
                <c:ptCount val="1"/>
                <c:pt idx="0">
                  <c:v>fino a 3 anni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2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'DURATA DELLA PENA inflitta'!$A$46:$A$47</c:f>
              <c:strCache>
                <c:ptCount val="2"/>
                <c:pt idx="0">
                  <c:v>Italiani</c:v>
                </c:pt>
                <c:pt idx="1">
                  <c:v>Stranieri</c:v>
                </c:pt>
              </c:strCache>
            </c:strRef>
          </c:cat>
          <c:val>
            <c:numRef>
              <c:f>'DURATA DELLA PENA inflitta'!$C$46:$C$47</c:f>
              <c:numCache>
                <c:formatCode>0.0%</c:formatCode>
                <c:ptCount val="2"/>
                <c:pt idx="0">
                  <c:v>0.1494098712446352</c:v>
                </c:pt>
                <c:pt idx="1">
                  <c:v>0.20272108843537415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CC5-4BFF-A6CB-01B6CC9BC5B2}"/>
            </c:ext>
          </c:extLst>
        </c:ser>
        <c:ser>
          <c:idx val="2"/>
          <c:order val="2"/>
          <c:tx>
            <c:strRef>
              <c:f>'DURATA DELLA PENA inflitta'!$D$45</c:f>
              <c:strCache>
                <c:ptCount val="1"/>
                <c:pt idx="0">
                  <c:v>da 3 a 5 anni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3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'DURATA DELLA PENA inflitta'!$A$46:$A$47</c:f>
              <c:strCache>
                <c:ptCount val="2"/>
                <c:pt idx="0">
                  <c:v>Italiani</c:v>
                </c:pt>
                <c:pt idx="1">
                  <c:v>Stranieri</c:v>
                </c:pt>
              </c:strCache>
            </c:strRef>
          </c:cat>
          <c:val>
            <c:numRef>
              <c:f>'DURATA DELLA PENA inflitta'!$D$46:$D$47</c:f>
              <c:numCache>
                <c:formatCode>0.0%</c:formatCode>
                <c:ptCount val="2"/>
                <c:pt idx="0">
                  <c:v>0.16791845493562232</c:v>
                </c:pt>
                <c:pt idx="1">
                  <c:v>0.20408163265306123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CC5-4BFF-A6CB-01B6CC9BC5B2}"/>
            </c:ext>
          </c:extLst>
        </c:ser>
        <c:ser>
          <c:idx val="3"/>
          <c:order val="3"/>
          <c:tx>
            <c:strRef>
              <c:f>'DURATA DELLA PENA inflitta'!$E$45</c:f>
              <c:strCache>
                <c:ptCount val="1"/>
                <c:pt idx="0">
                  <c:v>da 5 a 10 anni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4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'DURATA DELLA PENA inflitta'!$A$46:$A$47</c:f>
              <c:strCache>
                <c:ptCount val="2"/>
                <c:pt idx="0">
                  <c:v>Italiani</c:v>
                </c:pt>
                <c:pt idx="1">
                  <c:v>Stranieri</c:v>
                </c:pt>
              </c:strCache>
            </c:strRef>
          </c:cat>
          <c:val>
            <c:numRef>
              <c:f>'DURATA DELLA PENA inflitta'!$E$46:$E$47</c:f>
              <c:numCache>
                <c:formatCode>0.0%</c:formatCode>
                <c:ptCount val="2"/>
                <c:pt idx="0">
                  <c:v>0.2167381974248927</c:v>
                </c:pt>
                <c:pt idx="1">
                  <c:v>0.19501133786848074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CC5-4BFF-A6CB-01B6CC9BC5B2}"/>
            </c:ext>
          </c:extLst>
        </c:ser>
        <c:ser>
          <c:idx val="4"/>
          <c:order val="4"/>
          <c:tx>
            <c:strRef>
              <c:f>'DURATA DELLA PENA inflitta'!$F$45</c:f>
              <c:strCache>
                <c:ptCount val="1"/>
                <c:pt idx="0">
                  <c:v>da10  a 20 anni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5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'DURATA DELLA PENA inflitta'!$A$46:$A$47</c:f>
              <c:strCache>
                <c:ptCount val="2"/>
                <c:pt idx="0">
                  <c:v>Italiani</c:v>
                </c:pt>
                <c:pt idx="1">
                  <c:v>Stranieri</c:v>
                </c:pt>
              </c:strCache>
            </c:strRef>
          </c:cat>
          <c:val>
            <c:numRef>
              <c:f>'DURATA DELLA PENA inflitta'!$F$46:$F$47</c:f>
              <c:numCache>
                <c:formatCode>0.0%</c:formatCode>
                <c:ptCount val="2"/>
                <c:pt idx="0">
                  <c:v>0.10273605150214592</c:v>
                </c:pt>
                <c:pt idx="1">
                  <c:v>6.3492063492063489E-2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CC5-4BFF-A6CB-01B6CC9BC5B2}"/>
            </c:ext>
          </c:extLst>
        </c:ser>
        <c:ser>
          <c:idx val="5"/>
          <c:order val="5"/>
          <c:tx>
            <c:strRef>
              <c:f>'DURATA DELLA PENA inflitta'!$G$45</c:f>
              <c:strCache>
                <c:ptCount val="1"/>
                <c:pt idx="0">
                  <c:v>oltre 20 anni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dLbl>
              <c:idx val="1"/>
              <c:layout>
                <c:manualLayout>
                  <c:x val="-3.0553009471434057E-3"/>
                  <c:y val="-8.690254500310366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3CC5-4BFF-A6CB-01B6CC9BC5B2}"/>
                </c:ext>
              </c:extLst>
            </c:dLbl>
            <c:spPr>
              <a:solidFill>
                <a:schemeClr val="lt1"/>
              </a:solidFill>
              <a:ln w="12700" cap="flat" cmpd="sng" algn="ctr">
                <a:solidFill>
                  <a:schemeClr val="accent6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'DURATA DELLA PENA inflitta'!$A$46:$A$47</c:f>
              <c:strCache>
                <c:ptCount val="2"/>
                <c:pt idx="0">
                  <c:v>Italiani</c:v>
                </c:pt>
                <c:pt idx="1">
                  <c:v>Stranieri</c:v>
                </c:pt>
              </c:strCache>
            </c:strRef>
          </c:cat>
          <c:val>
            <c:numRef>
              <c:f>'DURATA DELLA PENA inflitta'!$G$46:$G$47</c:f>
              <c:numCache>
                <c:formatCode>0.0%</c:formatCode>
                <c:ptCount val="2"/>
                <c:pt idx="0">
                  <c:v>7.4570815450643771E-2</c:v>
                </c:pt>
                <c:pt idx="1">
                  <c:v>1.3605442176870748E-2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CC5-4BFF-A6CB-01B6CC9BC5B2}"/>
            </c:ext>
          </c:extLst>
        </c:ser>
        <c:ser>
          <c:idx val="6"/>
          <c:order val="6"/>
          <c:tx>
            <c:strRef>
              <c:f>'DURATA DELLA PENA inflitta'!$H$45</c:f>
              <c:strCache>
                <c:ptCount val="1"/>
                <c:pt idx="0">
                  <c:v>altro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lumMod val="80000"/>
                    <a:lumOff val="20000"/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lumMod val="80000"/>
                    <a:lumOff val="20000"/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80000"/>
                    <a:lumOff val="2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6.110601894286475E-3"/>
                  <c:y val="0"/>
                </c:manualLayout>
              </c:layout>
              <c:spPr>
                <a:solidFill>
                  <a:schemeClr val="lt1"/>
                </a:solidFill>
                <a:ln w="12700" cap="flat" cmpd="sng" algn="ctr">
                  <a:solidFill>
                    <a:schemeClr val="accent3"/>
                  </a:solidFill>
                  <a:prstDash val="solid"/>
                  <a:miter lim="800000"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3CC5-4BFF-A6CB-01B6CC9BC5B2}"/>
                </c:ext>
              </c:extLst>
            </c:dLbl>
            <c:dLbl>
              <c:idx val="1"/>
              <c:layout>
                <c:manualLayout>
                  <c:x val="1.374885426214471E-2"/>
                  <c:y val="0"/>
                </c:manualLayout>
              </c:layout>
              <c:spPr>
                <a:solidFill>
                  <a:schemeClr val="lt1"/>
                </a:solidFill>
                <a:ln w="12700" cap="flat" cmpd="sng" algn="ctr">
                  <a:solidFill>
                    <a:schemeClr val="accent3"/>
                  </a:solidFill>
                  <a:prstDash val="solid"/>
                  <a:miter lim="800000"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3CC5-4BFF-A6CB-01B6CC9BC5B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'DURATA DELLA PENA inflitta'!$A$46:$A$47</c:f>
              <c:strCache>
                <c:ptCount val="2"/>
                <c:pt idx="0">
                  <c:v>Italiani</c:v>
                </c:pt>
                <c:pt idx="1">
                  <c:v>Stranieri</c:v>
                </c:pt>
              </c:strCache>
            </c:strRef>
          </c:cat>
          <c:val>
            <c:numRef>
              <c:f>'DURATA DELLA PENA inflitta'!$H$46:$H$47</c:f>
              <c:numCache>
                <c:formatCode>0.0%</c:formatCode>
                <c:ptCount val="2"/>
                <c:pt idx="0">
                  <c:v>1.0729613733905579E-3</c:v>
                </c:pt>
                <c:pt idx="1">
                  <c:v>4.5351473922902496E-3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3CC5-4BFF-A6CB-01B6CC9BC5B2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613363615"/>
        <c:axId val="1613366527"/>
      </c:barChart>
      <c:catAx>
        <c:axId val="161336361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613366527"/>
        <c:crosses val="autoZero"/>
        <c:auto val="1"/>
        <c:lblAlgn val="ctr"/>
        <c:lblOffset val="100"/>
        <c:noMultiLvlLbl val="0"/>
      </c:catAx>
      <c:valAx>
        <c:axId val="161336652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61336361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solidFill>
      <a:schemeClr val="accent1">
        <a:lumMod val="20000"/>
        <a:lumOff val="80000"/>
      </a:schemeClr>
    </a:solidFill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1600" dirty="0" smtClean="0"/>
              <a:t>Valori Assoluti</a:t>
            </a:r>
            <a:endParaRPr lang="it-IT" sz="1600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>
        <c:manualLayout>
          <c:layoutTarget val="inner"/>
          <c:xMode val="edge"/>
          <c:yMode val="edge"/>
          <c:x val="1.4492753623188406E-2"/>
          <c:y val="9.9355259803898283E-2"/>
          <c:w val="0.96014492753623193"/>
          <c:h val="0.7249062318420673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'durata della pena residua'!$A$26</c:f>
              <c:strCache>
                <c:ptCount val="1"/>
                <c:pt idx="0">
                  <c:v>Italiani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'durata della pena residua'!$B$25:$G$25</c:f>
              <c:strCache>
                <c:ptCount val="6"/>
                <c:pt idx="0">
                  <c:v>in attesa di giudizio</c:v>
                </c:pt>
                <c:pt idx="1">
                  <c:v>inferiore a 2 anni</c:v>
                </c:pt>
                <c:pt idx="2">
                  <c:v>da 2 a 5 anni</c:v>
                </c:pt>
                <c:pt idx="3">
                  <c:v>da 5 a 10 anni</c:v>
                </c:pt>
                <c:pt idx="4">
                  <c:v>oltre 10 anni</c:v>
                </c:pt>
                <c:pt idx="5">
                  <c:v>altro</c:v>
                </c:pt>
              </c:strCache>
            </c:strRef>
          </c:cat>
          <c:val>
            <c:numRef>
              <c:f>'durata della pena residua'!$B$26:$G$26</c:f>
              <c:numCache>
                <c:formatCode>#,##0</c:formatCode>
                <c:ptCount val="6"/>
                <c:pt idx="0">
                  <c:v>10224</c:v>
                </c:pt>
                <c:pt idx="1">
                  <c:v>8700</c:v>
                </c:pt>
                <c:pt idx="2">
                  <c:v>10026</c:v>
                </c:pt>
                <c:pt idx="3">
                  <c:v>5059</c:v>
                </c:pt>
                <c:pt idx="4">
                  <c:v>4263</c:v>
                </c:pt>
                <c:pt idx="5">
                  <c:v>241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B88-4120-97BA-58CB108FE575}"/>
            </c:ext>
          </c:extLst>
        </c:ser>
        <c:ser>
          <c:idx val="1"/>
          <c:order val="1"/>
          <c:tx>
            <c:strRef>
              <c:f>'durata della pena residua'!$A$27</c:f>
              <c:strCache>
                <c:ptCount val="1"/>
                <c:pt idx="0">
                  <c:v>Stranieri</c:v>
                </c:pt>
              </c:strCache>
            </c:strRef>
          </c:tx>
          <c:spPr>
            <a:solidFill>
              <a:schemeClr val="accent3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'durata della pena residua'!$B$25:$G$25</c:f>
              <c:strCache>
                <c:ptCount val="6"/>
                <c:pt idx="0">
                  <c:v>in attesa di giudizio</c:v>
                </c:pt>
                <c:pt idx="1">
                  <c:v>inferiore a 2 anni</c:v>
                </c:pt>
                <c:pt idx="2">
                  <c:v>da 2 a 5 anni</c:v>
                </c:pt>
                <c:pt idx="3">
                  <c:v>da 5 a 10 anni</c:v>
                </c:pt>
                <c:pt idx="4">
                  <c:v>oltre 10 anni</c:v>
                </c:pt>
                <c:pt idx="5">
                  <c:v>altro</c:v>
                </c:pt>
              </c:strCache>
            </c:strRef>
          </c:cat>
          <c:val>
            <c:numRef>
              <c:f>'durata della pena residua'!$B$27:$G$27</c:f>
              <c:numCache>
                <c:formatCode>_-* #,##0_-;\-* #,##0_-;_-* "-"??_-;_-@_-</c:formatCode>
                <c:ptCount val="6"/>
                <c:pt idx="0">
                  <c:v>5381</c:v>
                </c:pt>
                <c:pt idx="1">
                  <c:v>5870</c:v>
                </c:pt>
                <c:pt idx="2">
                  <c:v>4267</c:v>
                </c:pt>
                <c:pt idx="3">
                  <c:v>1477</c:v>
                </c:pt>
                <c:pt idx="4">
                  <c:v>607</c:v>
                </c:pt>
                <c:pt idx="5">
                  <c:v>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B88-4120-97BA-58CB108FE575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1613369439"/>
        <c:axId val="1613372351"/>
      </c:barChart>
      <c:catAx>
        <c:axId val="16133694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613372351"/>
        <c:crosses val="autoZero"/>
        <c:auto val="1"/>
        <c:lblAlgn val="ctr"/>
        <c:lblOffset val="100"/>
        <c:noMultiLvlLbl val="0"/>
      </c:catAx>
      <c:valAx>
        <c:axId val="1613372351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crossAx val="161336943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solidFill>
      <a:schemeClr val="accent2">
        <a:lumMod val="20000"/>
        <a:lumOff val="80000"/>
      </a:schemeClr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withinLinearReversed" id="22">
  <a:schemeClr val="accent2"/>
</cs:colorStyle>
</file>

<file path=ppt/charts/colors15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withinLinearReversed" id="21">
  <a:schemeClr val="accent1"/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withinLinearReversed" id="21">
  <a:schemeClr val="accent1"/>
</cs:colorStyle>
</file>

<file path=ppt/charts/colors4.xml><?xml version="1.0" encoding="utf-8"?>
<cs:colorStyle xmlns:cs="http://schemas.microsoft.com/office/drawing/2012/chartStyle" xmlns:a="http://schemas.openxmlformats.org/drawingml/2006/main" meth="withinLinearReversed" id="22">
  <a:schemeClr val="accent2"/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300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300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5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6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7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8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00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00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300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304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300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304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0.05281</cdr:x>
      <cdr:y>0.16164</cdr:y>
    </cdr:from>
    <cdr:to>
      <cdr:x>0.19059</cdr:x>
      <cdr:y>0.42026</cdr:y>
    </cdr:to>
    <cdr:sp macro="" textlink="">
      <cdr:nvSpPr>
        <cdr:cNvPr id="2" name="CasellaDiTesto 1"/>
        <cdr:cNvSpPr txBox="1"/>
      </cdr:nvSpPr>
      <cdr:spPr>
        <a:xfrm xmlns:a="http://schemas.openxmlformats.org/drawingml/2006/main">
          <a:off x="350520" y="5715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it-IT" sz="110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0.05281</cdr:x>
      <cdr:y>0.16164</cdr:y>
    </cdr:from>
    <cdr:to>
      <cdr:x>0.19059</cdr:x>
      <cdr:y>0.42026</cdr:y>
    </cdr:to>
    <cdr:sp macro="" textlink="">
      <cdr:nvSpPr>
        <cdr:cNvPr id="2" name="CasellaDiTesto 1"/>
        <cdr:cNvSpPr txBox="1"/>
      </cdr:nvSpPr>
      <cdr:spPr>
        <a:xfrm xmlns:a="http://schemas.openxmlformats.org/drawingml/2006/main">
          <a:off x="350520" y="5715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it-IT" sz="110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017DB-5140-438E-9EDE-2155F5ECC05D}" type="datetimeFigureOut">
              <a:rPr lang="it-IT" smtClean="0"/>
              <a:t>14/03/2023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11FC1-5A5D-472A-B250-DB5AA91046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1454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017DB-5140-438E-9EDE-2155F5ECC05D}" type="datetimeFigureOut">
              <a:rPr lang="it-IT" smtClean="0"/>
              <a:t>14/03/2023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11FC1-5A5D-472A-B250-DB5AA91046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8546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017DB-5140-438E-9EDE-2155F5ECC05D}" type="datetimeFigureOut">
              <a:rPr lang="it-IT" smtClean="0"/>
              <a:t>14/03/2023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11FC1-5A5D-472A-B250-DB5AA91046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5317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017DB-5140-438E-9EDE-2155F5ECC05D}" type="datetimeFigureOut">
              <a:rPr lang="it-IT" smtClean="0"/>
              <a:t>14/03/2023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11FC1-5A5D-472A-B250-DB5AA91046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4401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017DB-5140-438E-9EDE-2155F5ECC05D}" type="datetimeFigureOut">
              <a:rPr lang="it-IT" smtClean="0"/>
              <a:t>14/03/2023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11FC1-5A5D-472A-B250-DB5AA91046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8430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017DB-5140-438E-9EDE-2155F5ECC05D}" type="datetimeFigureOut">
              <a:rPr lang="it-IT" smtClean="0"/>
              <a:t>14/03/2023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11FC1-5A5D-472A-B250-DB5AA91046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6539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017DB-5140-438E-9EDE-2155F5ECC05D}" type="datetimeFigureOut">
              <a:rPr lang="it-IT" smtClean="0"/>
              <a:t>14/03/2023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11FC1-5A5D-472A-B250-DB5AA91046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1828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017DB-5140-438E-9EDE-2155F5ECC05D}" type="datetimeFigureOut">
              <a:rPr lang="it-IT" smtClean="0"/>
              <a:t>14/03/2023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11FC1-5A5D-472A-B250-DB5AA91046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2281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017DB-5140-438E-9EDE-2155F5ECC05D}" type="datetimeFigureOut">
              <a:rPr lang="it-IT" smtClean="0"/>
              <a:t>14/03/2023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11FC1-5A5D-472A-B250-DB5AA91046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6669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017DB-5140-438E-9EDE-2155F5ECC05D}" type="datetimeFigureOut">
              <a:rPr lang="it-IT" smtClean="0"/>
              <a:t>14/03/2023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11FC1-5A5D-472A-B250-DB5AA91046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6017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017DB-5140-438E-9EDE-2155F5ECC05D}" type="datetimeFigureOut">
              <a:rPr lang="it-IT" smtClean="0"/>
              <a:t>14/03/2023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11FC1-5A5D-472A-B250-DB5AA91046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05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017DB-5140-438E-9EDE-2155F5ECC05D}" type="datetimeFigureOut">
              <a:rPr lang="it-IT" smtClean="0"/>
              <a:t>14/03/2023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411FC1-5A5D-472A-B250-DB5AA91046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7604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6808" y="100583"/>
            <a:ext cx="851877" cy="1129115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203045" y="393192"/>
            <a:ext cx="10033195" cy="646331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it-IT" b="1" dirty="0" smtClean="0"/>
              <a:t>DETENUTI STRANIERI E PERCENTUALI SUL TOTALE DEI DETENUTI PRESENTI NEGLI ISTITUTI PENITENZIARI</a:t>
            </a:r>
          </a:p>
          <a:p>
            <a:pPr algn="ctr"/>
            <a:r>
              <a:rPr lang="it-IT" b="1" dirty="0" smtClean="0"/>
              <a:t>IN ITALIA DA GIUGNO 2019 A DICEMBRE 2022 FEBBRAIO 2023</a:t>
            </a:r>
            <a:endParaRPr lang="it-IT" b="1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3758184" y="6434935"/>
            <a:ext cx="46492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su Dati Dipartimento Amministrazione Penitenziaria</a:t>
            </a:r>
            <a:endParaRPr lang="it-IT" sz="1200" dirty="0"/>
          </a:p>
        </p:txBody>
      </p:sp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4456223"/>
              </p:ext>
            </p:extLst>
          </p:nvPr>
        </p:nvGraphicFramePr>
        <p:xfrm>
          <a:off x="1179576" y="1146810"/>
          <a:ext cx="8741664" cy="49979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55535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6808" y="100583"/>
            <a:ext cx="851877" cy="1129115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1356878" y="341974"/>
            <a:ext cx="8749704" cy="646331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it-IT" b="1" dirty="0" smtClean="0"/>
              <a:t>DETENUTI ITALIANI E STRANIERI NEGLI ISTITUTI PENITENZIARI IN ITALIA PER CLASSI DI ETA’</a:t>
            </a:r>
          </a:p>
          <a:p>
            <a:pPr algn="ctr"/>
            <a:r>
              <a:rPr lang="it-IT" b="1" dirty="0" smtClean="0"/>
              <a:t>Aggiornamento al 31 dicembre 2022</a:t>
            </a:r>
            <a:endParaRPr lang="it-IT" b="1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4391381" y="6211856"/>
            <a:ext cx="46492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su </a:t>
            </a:r>
            <a:r>
              <a:rPr lang="it-IT" sz="1200" dirty="0"/>
              <a:t>d</a:t>
            </a:r>
            <a:r>
              <a:rPr lang="it-IT" sz="1200" dirty="0" smtClean="0"/>
              <a:t>ati Dipartimento Amministrazione Penitenziaria</a:t>
            </a:r>
            <a:endParaRPr lang="it-IT" sz="1200" dirty="0"/>
          </a:p>
        </p:txBody>
      </p:sp>
      <p:graphicFrame>
        <p:nvGraphicFramePr>
          <p:cNvPr id="10" name="Gra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49393490"/>
              </p:ext>
            </p:extLst>
          </p:nvPr>
        </p:nvGraphicFramePr>
        <p:xfrm>
          <a:off x="171465" y="1229698"/>
          <a:ext cx="6637020" cy="4345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Gra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44780172"/>
              </p:ext>
            </p:extLst>
          </p:nvPr>
        </p:nvGraphicFramePr>
        <p:xfrm>
          <a:off x="6715991" y="1229698"/>
          <a:ext cx="5383516" cy="4345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8955895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6808" y="100583"/>
            <a:ext cx="851877" cy="1129115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1272946" y="341974"/>
            <a:ext cx="8917570" cy="646331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it-IT" b="1" dirty="0" smtClean="0"/>
              <a:t>DETENUTI ITALIANI E STRANIERI NEGLI ISTITUTI PENITENZIARI NEL LAZIO PER CLASSI DI ETA’</a:t>
            </a:r>
          </a:p>
          <a:p>
            <a:pPr algn="ctr"/>
            <a:r>
              <a:rPr lang="it-IT" b="1" dirty="0" smtClean="0"/>
              <a:t>Aggiornamento al 31 dicembre 2022</a:t>
            </a:r>
            <a:endParaRPr lang="it-IT" b="1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4391381" y="6211856"/>
            <a:ext cx="46492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su </a:t>
            </a:r>
            <a:r>
              <a:rPr lang="it-IT" sz="1200" dirty="0"/>
              <a:t>d</a:t>
            </a:r>
            <a:r>
              <a:rPr lang="it-IT" sz="1200" dirty="0" smtClean="0"/>
              <a:t>ati Dipartimento Amministrazione Penitenziaria</a:t>
            </a:r>
            <a:endParaRPr lang="it-IT" sz="1200" dirty="0"/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0344000"/>
              </p:ext>
            </p:extLst>
          </p:nvPr>
        </p:nvGraphicFramePr>
        <p:xfrm>
          <a:off x="157629" y="1401107"/>
          <a:ext cx="6637020" cy="4415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Gra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7124152"/>
              </p:ext>
            </p:extLst>
          </p:nvPr>
        </p:nvGraphicFramePr>
        <p:xfrm>
          <a:off x="6577781" y="1401107"/>
          <a:ext cx="5614219" cy="4415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432754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6808" y="100583"/>
            <a:ext cx="851877" cy="1129115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591215" y="341974"/>
            <a:ext cx="10281020" cy="646331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it-IT" b="1" dirty="0" smtClean="0"/>
              <a:t>DETENUTI STRANIERI NEGLI ISTITUTI PENITENZIARI IN ITALIA E NEL LAZIO PER PROVENIENZA GEOGRAFICA</a:t>
            </a:r>
          </a:p>
          <a:p>
            <a:pPr algn="ctr"/>
            <a:r>
              <a:rPr lang="it-IT" b="1" dirty="0" smtClean="0"/>
              <a:t>Aggiornamento al 28 febbraio 2023</a:t>
            </a:r>
            <a:endParaRPr lang="it-IT" b="1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3575304" y="6231521"/>
            <a:ext cx="46492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su </a:t>
            </a:r>
            <a:r>
              <a:rPr lang="it-IT" sz="1200" dirty="0"/>
              <a:t>d</a:t>
            </a:r>
            <a:r>
              <a:rPr lang="it-IT" sz="1200" dirty="0" smtClean="0"/>
              <a:t>ati Dipartimento Amministrazione Penitenziaria</a:t>
            </a:r>
            <a:endParaRPr lang="it-IT" sz="1200" dirty="0"/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93361559"/>
              </p:ext>
            </p:extLst>
          </p:nvPr>
        </p:nvGraphicFramePr>
        <p:xfrm>
          <a:off x="591214" y="1486758"/>
          <a:ext cx="6202875" cy="43339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52867485"/>
              </p:ext>
            </p:extLst>
          </p:nvPr>
        </p:nvGraphicFramePr>
        <p:xfrm>
          <a:off x="6794090" y="1486759"/>
          <a:ext cx="5094595" cy="43339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6171331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6808" y="100583"/>
            <a:ext cx="851877" cy="1129115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1586333" y="341974"/>
            <a:ext cx="8290796" cy="646331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it-IT" b="1" dirty="0" smtClean="0"/>
              <a:t>PRIME DIECI NAZIONALITA’ DEI DETENUTI STRANIERI PRESENTI IN ITALIA E NEL LAZIO</a:t>
            </a:r>
          </a:p>
          <a:p>
            <a:pPr algn="ctr"/>
            <a:r>
              <a:rPr lang="it-IT" b="1" dirty="0" smtClean="0"/>
              <a:t>Aggiornamento al 28 febbraio 2023</a:t>
            </a:r>
            <a:endParaRPr lang="it-IT" b="1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3758184" y="6434935"/>
            <a:ext cx="46074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Fonte: </a:t>
            </a:r>
            <a:r>
              <a:rPr lang="it-IT" sz="1200" dirty="0"/>
              <a:t>e</a:t>
            </a:r>
            <a:r>
              <a:rPr lang="it-IT" sz="1200" dirty="0" smtClean="0"/>
              <a:t>laborazioni su dati Dipartimento </a:t>
            </a:r>
            <a:r>
              <a:rPr lang="it-IT" sz="1200" dirty="0"/>
              <a:t>A</a:t>
            </a:r>
            <a:r>
              <a:rPr lang="it-IT" sz="1200" dirty="0" smtClean="0"/>
              <a:t>mministrazione </a:t>
            </a:r>
            <a:r>
              <a:rPr lang="it-IT" sz="1200" dirty="0"/>
              <a:t>P</a:t>
            </a:r>
            <a:r>
              <a:rPr lang="it-IT" sz="1200" dirty="0" smtClean="0"/>
              <a:t>enitenziaria</a:t>
            </a:r>
            <a:endParaRPr lang="it-IT" sz="1200" dirty="0"/>
          </a:p>
        </p:txBody>
      </p:sp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8533860"/>
              </p:ext>
            </p:extLst>
          </p:nvPr>
        </p:nvGraphicFramePr>
        <p:xfrm>
          <a:off x="566929" y="1069848"/>
          <a:ext cx="10140696" cy="4846738"/>
        </p:xfrm>
        <a:graphic>
          <a:graphicData uri="http://schemas.openxmlformats.org/drawingml/2006/table">
            <a:tbl>
              <a:tblPr firstRow="1" lastRow="1" bandRow="1">
                <a:tableStyleId>{5C22544A-7EE6-4342-B048-85BDC9FD1C3A}</a:tableStyleId>
              </a:tblPr>
              <a:tblGrid>
                <a:gridCol w="1997981">
                  <a:extLst>
                    <a:ext uri="{9D8B030D-6E8A-4147-A177-3AD203B41FA5}">
                      <a16:colId xmlns:a16="http://schemas.microsoft.com/office/drawing/2014/main" val="463587147"/>
                    </a:ext>
                  </a:extLst>
                </a:gridCol>
                <a:gridCol w="1092504">
                  <a:extLst>
                    <a:ext uri="{9D8B030D-6E8A-4147-A177-3AD203B41FA5}">
                      <a16:colId xmlns:a16="http://schemas.microsoft.com/office/drawing/2014/main" val="1453063789"/>
                    </a:ext>
                  </a:extLst>
                </a:gridCol>
                <a:gridCol w="1502714">
                  <a:extLst>
                    <a:ext uri="{9D8B030D-6E8A-4147-A177-3AD203B41FA5}">
                      <a16:colId xmlns:a16="http://schemas.microsoft.com/office/drawing/2014/main" val="3691069305"/>
                    </a:ext>
                  </a:extLst>
                </a:gridCol>
                <a:gridCol w="226824">
                  <a:extLst>
                    <a:ext uri="{9D8B030D-6E8A-4147-A177-3AD203B41FA5}">
                      <a16:colId xmlns:a16="http://schemas.microsoft.com/office/drawing/2014/main" val="2007005194"/>
                    </a:ext>
                  </a:extLst>
                </a:gridCol>
                <a:gridCol w="1857440">
                  <a:extLst>
                    <a:ext uri="{9D8B030D-6E8A-4147-A177-3AD203B41FA5}">
                      <a16:colId xmlns:a16="http://schemas.microsoft.com/office/drawing/2014/main" val="1541138955"/>
                    </a:ext>
                  </a:extLst>
                </a:gridCol>
                <a:gridCol w="1524775">
                  <a:extLst>
                    <a:ext uri="{9D8B030D-6E8A-4147-A177-3AD203B41FA5}">
                      <a16:colId xmlns:a16="http://schemas.microsoft.com/office/drawing/2014/main" val="94430370"/>
                    </a:ext>
                  </a:extLst>
                </a:gridCol>
                <a:gridCol w="1938458">
                  <a:extLst>
                    <a:ext uri="{9D8B030D-6E8A-4147-A177-3AD203B41FA5}">
                      <a16:colId xmlns:a16="http://schemas.microsoft.com/office/drawing/2014/main" val="1228705770"/>
                    </a:ext>
                  </a:extLst>
                </a:gridCol>
              </a:tblGrid>
              <a:tr h="204973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</a:rPr>
                        <a:t>REGIONE</a:t>
                      </a:r>
                      <a:r>
                        <a:rPr lang="it-IT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it-IT" sz="1400" u="none" strike="noStrike" dirty="0" smtClean="0">
                          <a:effectLst/>
                        </a:rPr>
                        <a:t>LAZIO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TOTALE</a:t>
                      </a:r>
                      <a:r>
                        <a:rPr lang="it-IT" sz="1400" b="1" i="0" u="none" strike="noStrike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 ITALIA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5241466"/>
                  </a:ext>
                </a:extLst>
              </a:tr>
              <a:tr h="22955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u="none" strike="noStrike" dirty="0">
                          <a:effectLst/>
                        </a:rPr>
                        <a:t>NAZIONALITA' 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u="none" strike="noStrike" dirty="0">
                          <a:effectLst/>
                        </a:rPr>
                        <a:t>NUMERO DI DETENUTI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400" b="1" u="none" strike="noStrike" dirty="0">
                          <a:effectLst/>
                        </a:rPr>
                        <a:t>% SU DETENUTI STRANIERI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u="none" strike="noStrike" dirty="0">
                          <a:effectLst/>
                        </a:rPr>
                        <a:t>NAZIONALITA' 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u="none" strike="noStrike" dirty="0">
                          <a:effectLst/>
                        </a:rPr>
                        <a:t>NUMERO DI DETENUTI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u="none" strike="noStrike" dirty="0">
                          <a:effectLst/>
                        </a:rPr>
                        <a:t>% SU DETENUTI STRANIERI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b"/>
                </a:tc>
                <a:extLst>
                  <a:ext uri="{0D108BD9-81ED-4DB2-BD59-A6C34878D82A}">
                    <a16:rowId xmlns:a16="http://schemas.microsoft.com/office/drawing/2014/main" val="3794745564"/>
                  </a:ext>
                </a:extLst>
              </a:tr>
              <a:tr h="234656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ROMANIA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445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20,23%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MAROCCO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3.579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20,3%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35012078"/>
                  </a:ext>
                </a:extLst>
              </a:tr>
              <a:tr h="234656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ALBANIA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190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8,64%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ROMANIA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2.055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11,6%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828458509"/>
                  </a:ext>
                </a:extLst>
              </a:tr>
              <a:tr h="234656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MAROCCO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187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8,50%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ALBANIA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1.858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10,5%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484288049"/>
                  </a:ext>
                </a:extLst>
              </a:tr>
              <a:tr h="234656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NIGERIA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169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7,68%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TUNISIA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1.782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10,1%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99207020"/>
                  </a:ext>
                </a:extLst>
              </a:tr>
              <a:tr h="234656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TUNISIA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128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5,82%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NIGERIA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1.266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7,2%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246573778"/>
                  </a:ext>
                </a:extLst>
              </a:tr>
              <a:tr h="122429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EGITTO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106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4,82%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EGITTO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627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3,6%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58584245"/>
                  </a:ext>
                </a:extLst>
              </a:tr>
              <a:tr h="234656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ALGERIA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68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3,09%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SENEGAL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460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2,6%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178747034"/>
                  </a:ext>
                </a:extLst>
              </a:tr>
              <a:tr h="234656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GAMBIA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68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3,09%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ALGERIA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436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2,5%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734741264"/>
                  </a:ext>
                </a:extLst>
              </a:tr>
              <a:tr h="46931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BOSNIA E ERZEGOVINA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53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2,41%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GAMBIA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398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2,3%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885851274"/>
                  </a:ext>
                </a:extLst>
              </a:tr>
              <a:tr h="122429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PERU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53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2,41%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PAKISTAN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321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1,8%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100141064"/>
                  </a:ext>
                </a:extLst>
              </a:tr>
              <a:tr h="58664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Somma prime </a:t>
                      </a:r>
                      <a:r>
                        <a:rPr lang="it-IT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dieci nazionalità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1467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66,68%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Somma prime </a:t>
                      </a:r>
                      <a:r>
                        <a:rPr lang="it-IT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dieci nazionalità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12.782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72,5%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611970317"/>
                  </a:ext>
                </a:extLst>
              </a:tr>
              <a:tr h="46931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Altre 89 nazionalità</a:t>
                      </a:r>
                      <a:endParaRPr lang="it-IT" sz="1400" b="0" i="1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733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33,32%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Altre </a:t>
                      </a:r>
                      <a:r>
                        <a:rPr lang="it-IT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131 Nazionalità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4.852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27,5%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86439565"/>
                  </a:ext>
                </a:extLst>
              </a:tr>
              <a:tr h="58664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TOTALE DETENUTI STRANIERI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2.200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100,0%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TOTALE DETENUTI STRANIERI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17.634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100,0%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1706882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8469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1992" y="930853"/>
            <a:ext cx="5819775" cy="5610225"/>
          </a:xfrm>
          <a:prstGeom prst="rect">
            <a:avLst/>
          </a:prstGeom>
        </p:spPr>
      </p:pic>
      <p:pic>
        <p:nvPicPr>
          <p:cNvPr id="10" name="Immagin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52748" y="2552297"/>
            <a:ext cx="1657350" cy="933450"/>
          </a:xfrm>
          <a:prstGeom prst="rect">
            <a:avLst/>
          </a:prstGeom>
        </p:spPr>
      </p:pic>
      <p:pic>
        <p:nvPicPr>
          <p:cNvPr id="2" name="Immagin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9785" y="0"/>
            <a:ext cx="794252" cy="1052736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5231904" y="6488669"/>
            <a:ext cx="4665251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/>
              <a:t>Fonte: elaborazioni </a:t>
            </a:r>
            <a:r>
              <a:rPr lang="it-IT" sz="1200" dirty="0" smtClean="0"/>
              <a:t>su </a:t>
            </a:r>
            <a:r>
              <a:rPr lang="it-IT" sz="1200" dirty="0"/>
              <a:t>dati </a:t>
            </a:r>
            <a:r>
              <a:rPr lang="it-IT" sz="1200" dirty="0" smtClean="0"/>
              <a:t>Dipartimento Amministrazione Penitenziaria</a:t>
            </a:r>
            <a:endParaRPr lang="it-IT" sz="12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429769" y="49928"/>
            <a:ext cx="9398538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rgbClr val="002060"/>
                </a:solidFill>
              </a:rPr>
              <a:t>Numero di detenuti stranieri e percentuali sul totale dei presenti negli Istituti </a:t>
            </a:r>
            <a:r>
              <a:rPr lang="it-IT" sz="2400" b="1" dirty="0" smtClean="0">
                <a:solidFill>
                  <a:srgbClr val="002060"/>
                </a:solidFill>
              </a:rPr>
              <a:t>Penitenziari in </a:t>
            </a:r>
            <a:r>
              <a:rPr lang="it-IT" sz="2400" b="1" dirty="0">
                <a:solidFill>
                  <a:srgbClr val="002060"/>
                </a:solidFill>
              </a:rPr>
              <a:t>Italia  per regione </a:t>
            </a:r>
            <a:r>
              <a:rPr lang="it-IT" sz="2400" b="1" dirty="0" smtClean="0">
                <a:solidFill>
                  <a:srgbClr val="002060"/>
                </a:solidFill>
              </a:rPr>
              <a:t>al 28 febbraio 2023</a:t>
            </a:r>
            <a:endParaRPr lang="it-IT" sz="2400" b="1" dirty="0">
              <a:solidFill>
                <a:srgbClr val="00206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2994654" y="2290687"/>
            <a:ext cx="7987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dirty="0"/>
              <a:t>Legenda</a:t>
            </a:r>
          </a:p>
          <a:p>
            <a:endParaRPr lang="it-IT" sz="1400" dirty="0"/>
          </a:p>
        </p:txBody>
      </p:sp>
      <p:sp>
        <p:nvSpPr>
          <p:cNvPr id="8" name="Rettangolo 7"/>
          <p:cNvSpPr/>
          <p:nvPr/>
        </p:nvSpPr>
        <p:spPr>
          <a:xfrm>
            <a:off x="2752748" y="2204865"/>
            <a:ext cx="1600200" cy="1476981"/>
          </a:xfrm>
          <a:prstGeom prst="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2279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6808" y="100583"/>
            <a:ext cx="851877" cy="1129115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146138" y="393192"/>
            <a:ext cx="10147009" cy="646331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it-IT" b="1" dirty="0" smtClean="0"/>
              <a:t>DETENUTI STRANIERI E PERCENTUALI SUL TOTALE DEI DETENUTI PRESENTI NEGLI ISTITUTI PENITENZIARI</a:t>
            </a:r>
          </a:p>
          <a:p>
            <a:pPr algn="ctr"/>
            <a:r>
              <a:rPr lang="it-IT" b="1" dirty="0" smtClean="0"/>
              <a:t>NEL LAZIO DA GIUGNO 2019 A FEBBRAIO 2023</a:t>
            </a:r>
            <a:endParaRPr lang="it-IT" b="1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3758184" y="6434935"/>
            <a:ext cx="46492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su dati Dipartimento Amministrazione Penitenziaria</a:t>
            </a:r>
            <a:endParaRPr lang="it-IT" sz="1200" dirty="0"/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8548927"/>
              </p:ext>
            </p:extLst>
          </p:nvPr>
        </p:nvGraphicFramePr>
        <p:xfrm>
          <a:off x="722376" y="1039523"/>
          <a:ext cx="9370314" cy="46792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70685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6808" y="100583"/>
            <a:ext cx="851877" cy="1129115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950249" y="341974"/>
            <a:ext cx="9562939" cy="646331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it-IT" b="1" dirty="0" smtClean="0"/>
              <a:t>DETENUTI ITALIANI E STRANIERI NEGLI ISTITUTI PENITENZIARI IN ITALIA PER POSIZIONE GIURIDICA</a:t>
            </a:r>
          </a:p>
          <a:p>
            <a:pPr algn="ctr"/>
            <a:r>
              <a:rPr lang="it-IT" b="1" dirty="0" smtClean="0"/>
              <a:t>Aggiornamento al 28 febbraio 2023</a:t>
            </a:r>
            <a:endParaRPr lang="it-IT" b="1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3575304" y="6231521"/>
            <a:ext cx="46492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su dati Dipartimento Amministrazione Penitenziaria</a:t>
            </a:r>
            <a:endParaRPr lang="it-IT" sz="1200" dirty="0"/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8926896"/>
              </p:ext>
            </p:extLst>
          </p:nvPr>
        </p:nvGraphicFramePr>
        <p:xfrm>
          <a:off x="976954" y="1229698"/>
          <a:ext cx="9336024" cy="44370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84216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6808" y="100583"/>
            <a:ext cx="851877" cy="1129115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428530" y="100583"/>
            <a:ext cx="9728562" cy="646331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it-IT" b="1" dirty="0" smtClean="0"/>
              <a:t>DETENUTI ITALIANI E STRANIERI NEGLI ISTITUTI PENITENZIARI DEL LAZIO PER POSIZIONE GIURIDICA </a:t>
            </a:r>
          </a:p>
          <a:p>
            <a:pPr algn="ctr"/>
            <a:r>
              <a:rPr lang="it-IT" b="1" dirty="0" smtClean="0"/>
              <a:t>Aggiornamento al 28 febbraio 2023</a:t>
            </a:r>
            <a:endParaRPr lang="it-IT" b="1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3758184" y="6434935"/>
            <a:ext cx="46492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su dati Dipartimento Amministrazione Penitenziaria</a:t>
            </a:r>
            <a:endParaRPr lang="it-IT" sz="1200" dirty="0"/>
          </a:p>
        </p:txBody>
      </p:sp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6264952"/>
              </p:ext>
            </p:extLst>
          </p:nvPr>
        </p:nvGraphicFramePr>
        <p:xfrm>
          <a:off x="2533650" y="864870"/>
          <a:ext cx="7124700" cy="51282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974670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6808" y="100583"/>
            <a:ext cx="851877" cy="1129115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1802569" y="100583"/>
            <a:ext cx="6980501" cy="92333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it-IT" b="1" dirty="0" smtClean="0"/>
              <a:t>DETENUTI ITALIANI E STRANIERI NEGLI ISTITUTI PENITENZIARI IN ITALIA</a:t>
            </a:r>
          </a:p>
          <a:p>
            <a:pPr algn="ctr"/>
            <a:r>
              <a:rPr lang="it-IT" b="1" dirty="0" smtClean="0"/>
              <a:t>PER DURATA DELLA PENA INFLITTA  </a:t>
            </a:r>
          </a:p>
          <a:p>
            <a:pPr algn="ctr"/>
            <a:r>
              <a:rPr lang="it-IT" b="1" dirty="0" smtClean="0"/>
              <a:t>(aggiornamento 31 dicembre 2022)</a:t>
            </a:r>
            <a:endParaRPr lang="it-IT" b="1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3758184" y="6434935"/>
            <a:ext cx="46492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su dati Dipartimento Amministrazione Penitenziaria</a:t>
            </a:r>
            <a:endParaRPr lang="it-IT" sz="1200" dirty="0"/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77119729"/>
              </p:ext>
            </p:extLst>
          </p:nvPr>
        </p:nvGraphicFramePr>
        <p:xfrm>
          <a:off x="0" y="1505694"/>
          <a:ext cx="6021324" cy="41986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Gra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29392914"/>
              </p:ext>
            </p:extLst>
          </p:nvPr>
        </p:nvGraphicFramePr>
        <p:xfrm>
          <a:off x="6082794" y="1513485"/>
          <a:ext cx="6074664" cy="41986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9256529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6808" y="100583"/>
            <a:ext cx="851877" cy="1129115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1743002" y="100583"/>
            <a:ext cx="7099636" cy="923330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it-IT" b="1" dirty="0" smtClean="0"/>
              <a:t>DETENUTI ITALIANI E STRANIERI NEGLI ISTITUTI PENITENZIARI NEL LAZIO</a:t>
            </a:r>
          </a:p>
          <a:p>
            <a:pPr algn="ctr"/>
            <a:r>
              <a:rPr lang="it-IT" b="1" dirty="0" smtClean="0"/>
              <a:t>PER DURATA DELLA PENA INFLITTA  </a:t>
            </a:r>
          </a:p>
          <a:p>
            <a:pPr algn="ctr"/>
            <a:r>
              <a:rPr lang="it-IT" b="1" dirty="0" smtClean="0"/>
              <a:t>(aggiornamento 31 dicembre 2022)</a:t>
            </a:r>
            <a:endParaRPr lang="it-IT" b="1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3758184" y="6434935"/>
            <a:ext cx="46492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su dati Dipartimento Amministrazione Penitenziaria</a:t>
            </a:r>
            <a:endParaRPr lang="it-IT" sz="1200" dirty="0"/>
          </a:p>
        </p:txBody>
      </p:sp>
      <p:graphicFrame>
        <p:nvGraphicFramePr>
          <p:cNvPr id="11" name="Gra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0833785"/>
              </p:ext>
            </p:extLst>
          </p:nvPr>
        </p:nvGraphicFramePr>
        <p:xfrm>
          <a:off x="109728" y="1196428"/>
          <a:ext cx="6281928" cy="50659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Grafico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07357401"/>
              </p:ext>
            </p:extLst>
          </p:nvPr>
        </p:nvGraphicFramePr>
        <p:xfrm>
          <a:off x="6391656" y="1229699"/>
          <a:ext cx="5641848" cy="5032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285553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6808" y="100583"/>
            <a:ext cx="851877" cy="1129115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1812401" y="32423"/>
            <a:ext cx="6980502" cy="1200329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it-IT" b="1" dirty="0" smtClean="0"/>
              <a:t>DETENUTI ITALIANI E STRANIERI NEGLI ISTITUTI PENITENZIARI IN ITALIA</a:t>
            </a:r>
          </a:p>
          <a:p>
            <a:pPr algn="ctr"/>
            <a:r>
              <a:rPr lang="it-IT" b="1" dirty="0" smtClean="0"/>
              <a:t>PER DURATA DELLA PENA RESIDUA  </a:t>
            </a:r>
          </a:p>
          <a:p>
            <a:pPr algn="ctr"/>
            <a:r>
              <a:rPr lang="it-IT" b="1" dirty="0" smtClean="0"/>
              <a:t>(aggiornamento 31 dicembre 2022)</a:t>
            </a:r>
          </a:p>
          <a:p>
            <a:pPr algn="ctr"/>
            <a:endParaRPr lang="it-IT" b="1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3758184" y="6434935"/>
            <a:ext cx="46492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su dati Dipartimento Amministrazione Penitenziaria</a:t>
            </a:r>
            <a:endParaRPr lang="it-IT" sz="1200" dirty="0"/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8799004"/>
              </p:ext>
            </p:extLst>
          </p:nvPr>
        </p:nvGraphicFramePr>
        <p:xfrm>
          <a:off x="0" y="1382047"/>
          <a:ext cx="6400800" cy="5052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Gra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4495109"/>
              </p:ext>
            </p:extLst>
          </p:nvPr>
        </p:nvGraphicFramePr>
        <p:xfrm>
          <a:off x="6400800" y="1382047"/>
          <a:ext cx="5909187" cy="5052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849070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Gra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7532988"/>
              </p:ext>
            </p:extLst>
          </p:nvPr>
        </p:nvGraphicFramePr>
        <p:xfrm>
          <a:off x="6027174" y="1037917"/>
          <a:ext cx="6164826" cy="53235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Immagin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6808" y="100583"/>
            <a:ext cx="851877" cy="1129115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1719749" y="43803"/>
            <a:ext cx="7146123" cy="923330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it-IT" b="1" dirty="0" smtClean="0"/>
              <a:t>DETENUTI ITALIANI E STRANIERI NEGLI ISTITUTI PENITENZIARI DEL LAZIO </a:t>
            </a:r>
          </a:p>
          <a:p>
            <a:pPr algn="ctr"/>
            <a:r>
              <a:rPr lang="it-IT" b="1" dirty="0" smtClean="0"/>
              <a:t>PER </a:t>
            </a:r>
            <a:r>
              <a:rPr lang="it-IT" b="1" dirty="0"/>
              <a:t>DURATA DELLA PENA </a:t>
            </a:r>
            <a:r>
              <a:rPr lang="it-IT" b="1" dirty="0" smtClean="0"/>
              <a:t>RESIDUA </a:t>
            </a:r>
            <a:endParaRPr lang="it-IT" b="1" dirty="0"/>
          </a:p>
          <a:p>
            <a:pPr algn="ctr"/>
            <a:r>
              <a:rPr lang="it-IT" b="1" dirty="0"/>
              <a:t>(aggiornamento 31 dicembre 2022</a:t>
            </a:r>
            <a:r>
              <a:rPr lang="it-IT" b="1" dirty="0" smtClean="0"/>
              <a:t>)</a:t>
            </a:r>
            <a:endParaRPr lang="it-IT" b="1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3758184" y="6434935"/>
            <a:ext cx="46492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su dati Dipartimento Amministrazione Penitenziaria</a:t>
            </a:r>
            <a:endParaRPr lang="it-IT" sz="1200" dirty="0"/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7196563"/>
              </p:ext>
            </p:extLst>
          </p:nvPr>
        </p:nvGraphicFramePr>
        <p:xfrm>
          <a:off x="0" y="1037917"/>
          <a:ext cx="6027174" cy="53235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13225055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733</TotalTime>
  <Words>545</Words>
  <Application>Microsoft Office PowerPoint</Application>
  <PresentationFormat>Widescreen</PresentationFormat>
  <Paragraphs>167</Paragraphs>
  <Slides>13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Tahoma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Lorenzo</dc:creator>
  <cp:lastModifiedBy>Lorenzo</cp:lastModifiedBy>
  <cp:revision>79</cp:revision>
  <dcterms:created xsi:type="dcterms:W3CDTF">2022-10-11T15:14:06Z</dcterms:created>
  <dcterms:modified xsi:type="dcterms:W3CDTF">2023-03-14T13:17:59Z</dcterms:modified>
</cp:coreProperties>
</file>