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7" r:id="rId8"/>
    <p:sldId id="265" r:id="rId9"/>
    <p:sldId id="266" r:id="rId10"/>
    <p:sldId id="268" r:id="rId11"/>
    <p:sldId id="269" r:id="rId12"/>
    <p:sldId id="260" r:id="rId13"/>
    <p:sldId id="26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8%20marzo%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RIEPILOGO!$C$14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RIEPILOGO!$B$15:$B$24</c:f>
              <c:strCache>
                <c:ptCount val="10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  <c:pt idx="9">
                  <c:v>febbraio 2023</c:v>
                </c:pt>
              </c:strCache>
            </c:strRef>
          </c:cat>
          <c:val>
            <c:numRef>
              <c:f>RIEPILOGO!$C$15:$C$24</c:f>
              <c:numCache>
                <c:formatCode>#,##0</c:formatCode>
                <c:ptCount val="10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General">
                  <c:v>17854</c:v>
                </c:pt>
                <c:pt idx="8">
                  <c:v>17683</c:v>
                </c:pt>
                <c:pt idx="9">
                  <c:v>17654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A-4BE2-A1E2-F8AA3CD1EB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RIEPILOGO!$D$14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900398406374501E-2"/>
                  <c:y val="-2.7824151363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1A-4BE2-A1E2-F8AA3CD1EBD4}"/>
                </c:ext>
              </c:extLst>
            </c:dLbl>
            <c:dLbl>
              <c:idx val="1"/>
              <c:layout>
                <c:manualLayout>
                  <c:x val="-1.9920318725099632E-2"/>
                  <c:y val="-5.10103548902303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1A-4BE2-A1E2-F8AA3CD1EBD4}"/>
                </c:ext>
              </c:extLst>
            </c:dLbl>
            <c:dLbl>
              <c:idx val="2"/>
              <c:layout>
                <c:manualLayout>
                  <c:x val="-2.6560424966799469E-2"/>
                  <c:y val="8.3472454090149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1A-4BE2-A1E2-F8AA3CD1EBD4}"/>
                </c:ext>
              </c:extLst>
            </c:dLbl>
            <c:dLbl>
              <c:idx val="3"/>
              <c:layout>
                <c:manualLayout>
                  <c:x val="-2.8220451527224435E-2"/>
                  <c:y val="5.5648302726766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1A-4BE2-A1E2-F8AA3CD1EBD4}"/>
                </c:ext>
              </c:extLst>
            </c:dLbl>
            <c:dLbl>
              <c:idx val="4"/>
              <c:layout>
                <c:manualLayout>
                  <c:x val="-3.9840637450199265E-2"/>
                  <c:y val="-2.7824151363383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11A-4BE2-A1E2-F8AA3CD1EBD4}"/>
                </c:ext>
              </c:extLst>
            </c:dLbl>
            <c:dLbl>
              <c:idx val="5"/>
              <c:layout>
                <c:manualLayout>
                  <c:x val="-3.48605577689243E-2"/>
                  <c:y val="8.347245409015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1A-4BE2-A1E2-F8AA3CD1EBD4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RIEPILOGO!$B$15:$B$24</c:f>
              <c:strCache>
                <c:ptCount val="10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  <c:pt idx="9">
                  <c:v>febbraio 2023</c:v>
                </c:pt>
              </c:strCache>
            </c:strRef>
          </c:cat>
          <c:val>
            <c:numRef>
              <c:f>RIEPILOGO!$D$15:$D$24</c:f>
              <c:numCache>
                <c:formatCode>0.0%</c:formatCode>
                <c:ptCount val="10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  <c:pt idx="8">
                  <c:v>0.315</c:v>
                </c:pt>
                <c:pt idx="9">
                  <c:v>0.31446944192094622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11A-4BE2-A1E2-F8AA3CD1E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Percentuali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'durata della pena residua'!$B$30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residua'!$B$31:$B$32</c:f>
              <c:numCache>
                <c:formatCode>0.0%</c:formatCode>
                <c:ptCount val="2"/>
                <c:pt idx="0">
                  <c:v>0.2654688027419313</c:v>
                </c:pt>
                <c:pt idx="1">
                  <c:v>0.30430356839902734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A9-4CCC-8272-4C70113D2BDA}"/>
            </c:ext>
          </c:extLst>
        </c:ser>
        <c:ser>
          <c:idx val="1"/>
          <c:order val="1"/>
          <c:tx>
            <c:strRef>
              <c:f>'durata della pena residua'!$C$30</c:f>
              <c:strCache>
                <c:ptCount val="1"/>
                <c:pt idx="0">
                  <c:v>inferiore a 2 anni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residua'!$C$31:$C$32</c:f>
              <c:numCache>
                <c:formatCode>0.0%</c:formatCode>
                <c:ptCount val="2"/>
                <c:pt idx="0">
                  <c:v>0.22589774881208943</c:v>
                </c:pt>
                <c:pt idx="1">
                  <c:v>0.33195724707346036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A9-4CCC-8272-4C70113D2BDA}"/>
            </c:ext>
          </c:extLst>
        </c:ser>
        <c:ser>
          <c:idx val="2"/>
          <c:order val="2"/>
          <c:tx>
            <c:strRef>
              <c:f>'durata della pena residua'!$D$30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residua'!$D$31:$D$32</c:f>
              <c:numCache>
                <c:formatCode>0.0%</c:formatCode>
                <c:ptCount val="2"/>
                <c:pt idx="0">
                  <c:v>0.26032768156206992</c:v>
                </c:pt>
                <c:pt idx="1">
                  <c:v>0.24130520839224112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A9-4CCC-8272-4C70113D2BDA}"/>
            </c:ext>
          </c:extLst>
        </c:ser>
        <c:ser>
          <c:idx val="3"/>
          <c:order val="3"/>
          <c:tx>
            <c:strRef>
              <c:f>'durata della pena residua'!$E$30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residua'!$E$31:$E$32</c:f>
              <c:numCache>
                <c:formatCode>0.0%</c:formatCode>
                <c:ptCount val="2"/>
                <c:pt idx="0">
                  <c:v>0.1313582426713058</c:v>
                </c:pt>
                <c:pt idx="1">
                  <c:v>8.352655092461686E-2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A9-4CCC-8272-4C70113D2BDA}"/>
            </c:ext>
          </c:extLst>
        </c:ser>
        <c:ser>
          <c:idx val="4"/>
          <c:order val="4"/>
          <c:tx>
            <c:strRef>
              <c:f>'durata della pena residua'!$F$30</c:f>
              <c:strCache>
                <c:ptCount val="1"/>
                <c:pt idx="0">
                  <c:v>oltre 10 anni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residua'!$F$31:$F$32</c:f>
              <c:numCache>
                <c:formatCode>0.0%</c:formatCode>
                <c:ptCount val="2"/>
                <c:pt idx="0">
                  <c:v>0.11068989691792382</c:v>
                </c:pt>
                <c:pt idx="1">
                  <c:v>3.4326754509981336E-2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A9-4CCC-8272-4C70113D2BDA}"/>
            </c:ext>
          </c:extLst>
        </c:ser>
        <c:ser>
          <c:idx val="5"/>
          <c:order val="5"/>
          <c:tx>
            <c:strRef>
              <c:f>'durata della pena residua'!$G$30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7882689556509299E-3"/>
                  <c:y val="-0.10512037978975924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A9-4CCC-8272-4C70113D2BDA}"/>
                </c:ext>
              </c:extLst>
            </c:dLbl>
            <c:dLbl>
              <c:idx val="1"/>
              <c:layout>
                <c:manualLayout>
                  <c:x val="-5.3648068669526587E-3"/>
                  <c:y val="-0.11190233977619535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9A9-4CCC-8272-4C70113D2B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residua'!$A$31:$A$32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residua'!$G$31:$G$32</c:f>
              <c:numCache>
                <c:formatCode>0.0%</c:formatCode>
                <c:ptCount val="2"/>
                <c:pt idx="0">
                  <c:v>6.2576272946797181E-3</c:v>
                </c:pt>
                <c:pt idx="1">
                  <c:v>4.5806707006729626E-3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A9-4CCC-8272-4C70113D2B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21435727"/>
        <c:axId val="1321443215"/>
      </c:barChart>
      <c:catAx>
        <c:axId val="1321435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1443215"/>
        <c:crosses val="autoZero"/>
        <c:auto val="1"/>
        <c:lblAlgn val="ctr"/>
        <c:lblOffset val="100"/>
        <c:noMultiLvlLbl val="0"/>
      </c:catAx>
      <c:valAx>
        <c:axId val="132144321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1435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Percentuali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'durata della pena residua'!$B$40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residua'!$B$41:$B$42</c:f>
              <c:numCache>
                <c:formatCode>0.0%</c:formatCode>
                <c:ptCount val="2"/>
                <c:pt idx="0">
                  <c:v>0.28755364806866951</c:v>
                </c:pt>
                <c:pt idx="1">
                  <c:v>0.31655328798185939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C-43A6-9750-FDF8AF23A817}"/>
            </c:ext>
          </c:extLst>
        </c:ser>
        <c:ser>
          <c:idx val="1"/>
          <c:order val="1"/>
          <c:tx>
            <c:strRef>
              <c:f>'durata della pena residua'!$C$40</c:f>
              <c:strCache>
                <c:ptCount val="1"/>
                <c:pt idx="0">
                  <c:v>inferiore a 2 anni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residua'!$C$41:$C$42</c:f>
              <c:numCache>
                <c:formatCode>0.0%</c:formatCode>
                <c:ptCount val="2"/>
                <c:pt idx="0">
                  <c:v>0.26663090128755362</c:v>
                </c:pt>
                <c:pt idx="1">
                  <c:v>0.3287981859410431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C-43A6-9750-FDF8AF23A817}"/>
            </c:ext>
          </c:extLst>
        </c:ser>
        <c:ser>
          <c:idx val="2"/>
          <c:order val="2"/>
          <c:tx>
            <c:strRef>
              <c:f>'durata della pena residua'!$D$40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residua'!$D$41:$D$42</c:f>
              <c:numCache>
                <c:formatCode>0.0%</c:formatCode>
                <c:ptCount val="2"/>
                <c:pt idx="0">
                  <c:v>0.25429184549356221</c:v>
                </c:pt>
                <c:pt idx="1">
                  <c:v>0.24807256235827665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C-43A6-9750-FDF8AF23A817}"/>
            </c:ext>
          </c:extLst>
        </c:ser>
        <c:ser>
          <c:idx val="3"/>
          <c:order val="3"/>
          <c:tx>
            <c:strRef>
              <c:f>'durata della pena residua'!$E$40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residua'!$E$41:$E$42</c:f>
              <c:numCache>
                <c:formatCode>0.0%</c:formatCode>
                <c:ptCount val="2"/>
                <c:pt idx="0">
                  <c:v>0.10890557939914162</c:v>
                </c:pt>
                <c:pt idx="1">
                  <c:v>7.4829931972789115E-2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3C-43A6-9750-FDF8AF23A817}"/>
            </c:ext>
          </c:extLst>
        </c:ser>
        <c:ser>
          <c:idx val="4"/>
          <c:order val="4"/>
          <c:tx>
            <c:strRef>
              <c:f>'durata della pena residua'!$F$40</c:f>
              <c:strCache>
                <c:ptCount val="1"/>
                <c:pt idx="0">
                  <c:v>oltre 10 anni</c:v>
                </c:pt>
              </c:strCache>
            </c:strRef>
          </c:tx>
          <c:spPr>
            <a:solidFill>
              <a:schemeClr val="accent5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residua'!$F$41:$F$42</c:f>
              <c:numCache>
                <c:formatCode>0.0%</c:formatCode>
                <c:ptCount val="2"/>
                <c:pt idx="0">
                  <c:v>8.15450643776824E-2</c:v>
                </c:pt>
                <c:pt idx="1">
                  <c:v>2.7210884353741496E-2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3C-43A6-9750-FDF8AF23A817}"/>
            </c:ext>
          </c:extLst>
        </c:ser>
        <c:ser>
          <c:idx val="5"/>
          <c:order val="5"/>
          <c:tx>
            <c:strRef>
              <c:f>'durata della pena residua'!$G$40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3113820849462654E-16"/>
                  <c:y val="-9.1556459816887079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63C-43A6-9750-FDF8AF23A817}"/>
                </c:ext>
              </c:extLst>
            </c:dLbl>
            <c:dLbl>
              <c:idx val="1"/>
              <c:layout>
                <c:manualLayout>
                  <c:x val="0"/>
                  <c:y val="-0.1017293997965412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63C-43A6-9750-FDF8AF23A8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residua'!$A$41:$A$42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residua'!$G$41:$G$42</c:f>
              <c:numCache>
                <c:formatCode>0.0%</c:formatCode>
                <c:ptCount val="2"/>
                <c:pt idx="0">
                  <c:v>1.0729613733905579E-3</c:v>
                </c:pt>
                <c:pt idx="1">
                  <c:v>4.5351473922902496E-3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3C-43A6-9750-FDF8AF23A81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21435727"/>
        <c:axId val="1321443215"/>
      </c:barChart>
      <c:catAx>
        <c:axId val="1321435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1443215"/>
        <c:crosses val="autoZero"/>
        <c:auto val="1"/>
        <c:lblAlgn val="ctr"/>
        <c:lblOffset val="100"/>
        <c:noMultiLvlLbl val="0"/>
      </c:catAx>
      <c:valAx>
        <c:axId val="132144321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1435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/>
              <a:t>valori assoluti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'durata della pena residua'!$A$36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residua'!$B$35:$G$35</c:f>
              <c:strCache>
                <c:ptCount val="6"/>
                <c:pt idx="0">
                  <c:v>in attesa di giudizio</c:v>
                </c:pt>
                <c:pt idx="1">
                  <c:v>inferiore a 2 anni</c:v>
                </c:pt>
                <c:pt idx="2">
                  <c:v>da 2 a 5 anni</c:v>
                </c:pt>
                <c:pt idx="3">
                  <c:v>da 5 a 10 anni</c:v>
                </c:pt>
                <c:pt idx="4">
                  <c:v>oltre 10 anni</c:v>
                </c:pt>
                <c:pt idx="5">
                  <c:v>altro</c:v>
                </c:pt>
              </c:strCache>
            </c:strRef>
          </c:cat>
          <c:val>
            <c:numRef>
              <c:f>'durata della pena residua'!$B$36:$G$36</c:f>
              <c:numCache>
                <c:formatCode>#,##0</c:formatCode>
                <c:ptCount val="6"/>
                <c:pt idx="0">
                  <c:v>1072</c:v>
                </c:pt>
                <c:pt idx="1">
                  <c:v>994</c:v>
                </c:pt>
                <c:pt idx="2">
                  <c:v>948</c:v>
                </c:pt>
                <c:pt idx="3">
                  <c:v>406</c:v>
                </c:pt>
                <c:pt idx="4">
                  <c:v>304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B-40F0-831B-69D248ECD7D1}"/>
            </c:ext>
          </c:extLst>
        </c:ser>
        <c:ser>
          <c:idx val="1"/>
          <c:order val="1"/>
          <c:tx>
            <c:strRef>
              <c:f>'durata della pena residua'!$A$37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residua'!$B$35:$G$35</c:f>
              <c:strCache>
                <c:ptCount val="6"/>
                <c:pt idx="0">
                  <c:v>in attesa di giudizio</c:v>
                </c:pt>
                <c:pt idx="1">
                  <c:v>inferiore a 2 anni</c:v>
                </c:pt>
                <c:pt idx="2">
                  <c:v>da 2 a 5 anni</c:v>
                </c:pt>
                <c:pt idx="3">
                  <c:v>da 5 a 10 anni</c:v>
                </c:pt>
                <c:pt idx="4">
                  <c:v>oltre 10 anni</c:v>
                </c:pt>
                <c:pt idx="5">
                  <c:v>altro</c:v>
                </c:pt>
              </c:strCache>
            </c:strRef>
          </c:cat>
          <c:val>
            <c:numRef>
              <c:f>'durata della pena residua'!$B$37:$G$37</c:f>
              <c:numCache>
                <c:formatCode>_-* #,##0_-;\-* #,##0_-;_-* "-"??_-;_-@_-</c:formatCode>
                <c:ptCount val="6"/>
                <c:pt idx="0">
                  <c:v>698</c:v>
                </c:pt>
                <c:pt idx="1">
                  <c:v>725</c:v>
                </c:pt>
                <c:pt idx="2">
                  <c:v>547</c:v>
                </c:pt>
                <c:pt idx="3">
                  <c:v>165</c:v>
                </c:pt>
                <c:pt idx="4">
                  <c:v>60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B-40F0-831B-69D248ECD7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13369439"/>
        <c:axId val="1613372351"/>
      </c:barChart>
      <c:catAx>
        <c:axId val="161336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72351"/>
        <c:crosses val="autoZero"/>
        <c:auto val="1"/>
        <c:lblAlgn val="ctr"/>
        <c:lblOffset val="100"/>
        <c:noMultiLvlLbl val="0"/>
      </c:catAx>
      <c:valAx>
        <c:axId val="161337235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13369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Valori assoluti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per eta'!$A$60</c:f>
              <c:strCache>
                <c:ptCount val="1"/>
                <c:pt idx="0">
                  <c:v>Italiani (età media 45,1)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eta'!$B$59:$F$59</c:f>
              <c:strCache>
                <c:ptCount val="5"/>
                <c:pt idx="0">
                  <c:v>Meno di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 59 anni</c:v>
                </c:pt>
                <c:pt idx="4">
                  <c:v>60 anni e oltre</c:v>
                </c:pt>
              </c:strCache>
            </c:strRef>
          </c:cat>
          <c:val>
            <c:numRef>
              <c:f>'detenuti per eta'!$B$60:$F$60</c:f>
              <c:numCache>
                <c:formatCode>_-* #,##0_-;\-* #,##0_-;_-* "-"??_-;_-@_-</c:formatCode>
                <c:ptCount val="5"/>
                <c:pt idx="0">
                  <c:v>1604</c:v>
                </c:pt>
                <c:pt idx="1">
                  <c:v>7161</c:v>
                </c:pt>
                <c:pt idx="2">
                  <c:v>10024</c:v>
                </c:pt>
                <c:pt idx="3">
                  <c:v>14533</c:v>
                </c:pt>
                <c:pt idx="4">
                  <c:v>5191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D-489E-B5F5-5FABF607D98B}"/>
            </c:ext>
          </c:extLst>
        </c:ser>
        <c:ser>
          <c:idx val="1"/>
          <c:order val="1"/>
          <c:tx>
            <c:strRef>
              <c:f>'detenuti per eta'!$A$61</c:f>
              <c:strCache>
                <c:ptCount val="1"/>
                <c:pt idx="0">
                  <c:v>Stranieri (età media 37,1)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eta'!$B$59:$F$59</c:f>
              <c:strCache>
                <c:ptCount val="5"/>
                <c:pt idx="0">
                  <c:v>Meno di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 59 anni</c:v>
                </c:pt>
                <c:pt idx="4">
                  <c:v>60 anni e oltre</c:v>
                </c:pt>
              </c:strCache>
            </c:strRef>
          </c:cat>
          <c:val>
            <c:numRef>
              <c:f>'detenuti per eta'!$B$61:$F$61</c:f>
              <c:numCache>
                <c:formatCode>_-* #,##0_-;\-* #,##0_-;_-* "-"??_-;_-@_-</c:formatCode>
                <c:ptCount val="5"/>
                <c:pt idx="0">
                  <c:v>1653</c:v>
                </c:pt>
                <c:pt idx="1">
                  <c:v>6267</c:v>
                </c:pt>
                <c:pt idx="2">
                  <c:v>5849</c:v>
                </c:pt>
                <c:pt idx="3">
                  <c:v>3471</c:v>
                </c:pt>
                <c:pt idx="4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AD-489E-B5F5-5FABF607D9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61125199"/>
        <c:axId val="861128111"/>
      </c:barChart>
      <c:catAx>
        <c:axId val="86112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1128111"/>
        <c:crosses val="autoZero"/>
        <c:auto val="1"/>
        <c:lblAlgn val="ctr"/>
        <c:lblOffset val="100"/>
        <c:noMultiLvlLbl val="0"/>
      </c:catAx>
      <c:valAx>
        <c:axId val="8611281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86112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Percentuali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eta'!$B$63</c:f>
              <c:strCache>
                <c:ptCount val="1"/>
                <c:pt idx="0">
                  <c:v>Meno di 25 anni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eta'!$A$64:$A$65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eta'!$B$64:$B$65</c:f>
              <c:numCache>
                <c:formatCode>0%</c:formatCode>
                <c:ptCount val="2"/>
                <c:pt idx="0">
                  <c:v>9.3500763617851701E-2</c:v>
                </c:pt>
                <c:pt idx="1">
                  <c:v>4.1648274608573725E-2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A-4ACB-A0B2-30E507424861}"/>
            </c:ext>
          </c:extLst>
        </c:ser>
        <c:ser>
          <c:idx val="1"/>
          <c:order val="1"/>
          <c:tx>
            <c:strRef>
              <c:f>'detenuti per eta'!$C$63</c:f>
              <c:strCache>
                <c:ptCount val="1"/>
                <c:pt idx="0">
                  <c:v>Da 25 a 34 anni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eta'!$A$64:$A$65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eta'!$C$64:$C$65</c:f>
              <c:numCache>
                <c:formatCode>0%</c:formatCode>
                <c:ptCount val="2"/>
                <c:pt idx="0">
                  <c:v>0.35448837603936872</c:v>
                </c:pt>
                <c:pt idx="1">
                  <c:v>0.18593721600498533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A-4ACB-A0B2-30E507424861}"/>
            </c:ext>
          </c:extLst>
        </c:ser>
        <c:ser>
          <c:idx val="2"/>
          <c:order val="2"/>
          <c:tx>
            <c:strRef>
              <c:f>'detenuti per eta'!$D$63</c:f>
              <c:strCache>
                <c:ptCount val="1"/>
                <c:pt idx="0">
                  <c:v>da 35 a 44 anni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eta'!$A$64:$A$65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eta'!$D$64:$D$65</c:f>
              <c:numCache>
                <c:formatCode>0%</c:formatCode>
                <c:ptCount val="2"/>
                <c:pt idx="0">
                  <c:v>0.33084450477968214</c:v>
                </c:pt>
                <c:pt idx="1">
                  <c:v>0.26027575104510164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A-4ACB-A0B2-30E507424861}"/>
            </c:ext>
          </c:extLst>
        </c:ser>
        <c:ser>
          <c:idx val="3"/>
          <c:order val="3"/>
          <c:tx>
            <c:strRef>
              <c:f>'detenuti per eta'!$E$63</c:f>
              <c:strCache>
                <c:ptCount val="1"/>
                <c:pt idx="0">
                  <c:v>da 45 a  59 anni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eta'!$A$64:$A$65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eta'!$E$64:$E$65</c:f>
              <c:numCache>
                <c:formatCode>0%</c:formatCode>
                <c:ptCount val="2"/>
                <c:pt idx="0">
                  <c:v>0.19633463431189546</c:v>
                </c:pt>
                <c:pt idx="1">
                  <c:v>0.37735310155012591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BA-4ACB-A0B2-30E507424861}"/>
            </c:ext>
          </c:extLst>
        </c:ser>
        <c:ser>
          <c:idx val="4"/>
          <c:order val="4"/>
          <c:tx>
            <c:strRef>
              <c:f>'detenuti per eta'!$F$63</c:f>
              <c:strCache>
                <c:ptCount val="1"/>
                <c:pt idx="0">
                  <c:v>60 anni e oltre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eta'!$A$64:$A$65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eta'!$F$64:$F$65</c:f>
              <c:numCache>
                <c:formatCode>0%</c:formatCode>
                <c:ptCount val="2"/>
                <c:pt idx="0">
                  <c:v>2.4831721251201991E-2</c:v>
                </c:pt>
                <c:pt idx="1">
                  <c:v>0.13478565679121335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BA-4ACB-A0B2-30E5074248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37673535"/>
        <c:axId val="937676863"/>
      </c:barChart>
      <c:catAx>
        <c:axId val="937673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7676863"/>
        <c:crosses val="autoZero"/>
        <c:auto val="1"/>
        <c:lblAlgn val="ctr"/>
        <c:lblOffset val="100"/>
        <c:noMultiLvlLbl val="0"/>
      </c:catAx>
      <c:valAx>
        <c:axId val="9376768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3767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540151826427184E-2"/>
          <c:y val="0.92084285343432459"/>
          <c:w val="0.89999992569911558"/>
          <c:h val="5.285220998289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Valori assoluti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per eta'!$A$73</c:f>
              <c:strCache>
                <c:ptCount val="1"/>
                <c:pt idx="0">
                  <c:v>Italiani (età media 45,4)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eta'!$B$72:$F$72</c:f>
              <c:strCache>
                <c:ptCount val="5"/>
                <c:pt idx="0">
                  <c:v>Meno di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 59 anni</c:v>
                </c:pt>
                <c:pt idx="4">
                  <c:v>60 anni e oltre</c:v>
                </c:pt>
              </c:strCache>
            </c:strRef>
          </c:cat>
          <c:val>
            <c:numRef>
              <c:f>'detenuti per eta'!$B$73:$F$73</c:f>
              <c:numCache>
                <c:formatCode>General</c:formatCode>
                <c:ptCount val="5"/>
                <c:pt idx="0">
                  <c:v>136</c:v>
                </c:pt>
                <c:pt idx="1">
                  <c:v>641</c:v>
                </c:pt>
                <c:pt idx="2">
                  <c:v>985</c:v>
                </c:pt>
                <c:pt idx="3">
                  <c:v>1456</c:v>
                </c:pt>
                <c:pt idx="4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1-4A02-A3CD-1FF2EDC20112}"/>
            </c:ext>
          </c:extLst>
        </c:ser>
        <c:ser>
          <c:idx val="1"/>
          <c:order val="1"/>
          <c:tx>
            <c:strRef>
              <c:f>'detenuti per eta'!$A$74</c:f>
              <c:strCache>
                <c:ptCount val="1"/>
                <c:pt idx="0">
                  <c:v>Stranieri (età media 38,4)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eta'!$B$72:$F$72</c:f>
              <c:strCache>
                <c:ptCount val="5"/>
                <c:pt idx="0">
                  <c:v>Meno di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 59 anni</c:v>
                </c:pt>
                <c:pt idx="4">
                  <c:v>60 anni e oltre</c:v>
                </c:pt>
              </c:strCache>
            </c:strRef>
          </c:cat>
          <c:val>
            <c:numRef>
              <c:f>'detenuti per eta'!$B$74:$F$74</c:f>
              <c:numCache>
                <c:formatCode>General</c:formatCode>
                <c:ptCount val="5"/>
                <c:pt idx="0">
                  <c:v>169</c:v>
                </c:pt>
                <c:pt idx="1">
                  <c:v>718</c:v>
                </c:pt>
                <c:pt idx="2">
                  <c:v>745</c:v>
                </c:pt>
                <c:pt idx="3">
                  <c:v>484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21-4A02-A3CD-1FF2EDC201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61125199"/>
        <c:axId val="861128111"/>
      </c:barChart>
      <c:catAx>
        <c:axId val="86112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1128111"/>
        <c:crosses val="autoZero"/>
        <c:auto val="1"/>
        <c:lblAlgn val="ctr"/>
        <c:lblOffset val="100"/>
        <c:noMultiLvlLbl val="0"/>
      </c:catAx>
      <c:valAx>
        <c:axId val="8611281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6112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Percentuali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eta'!$B$76</c:f>
              <c:strCache>
                <c:ptCount val="1"/>
                <c:pt idx="0">
                  <c:v>Meno di 25 anni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eta'!$A$77:$A$78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eta'!$B$77:$B$78</c:f>
              <c:numCache>
                <c:formatCode>0%</c:formatCode>
                <c:ptCount val="2"/>
                <c:pt idx="0">
                  <c:v>7.6643990929705211E-2</c:v>
                </c:pt>
                <c:pt idx="1">
                  <c:v>3.6480686695278972E-2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3-4E99-AF02-4B6834C9217B}"/>
            </c:ext>
          </c:extLst>
        </c:ser>
        <c:ser>
          <c:idx val="1"/>
          <c:order val="1"/>
          <c:tx>
            <c:strRef>
              <c:f>'detenuti per eta'!$C$76</c:f>
              <c:strCache>
                <c:ptCount val="1"/>
                <c:pt idx="0">
                  <c:v>Da 25 a 34 anni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eta'!$A$77:$A$78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eta'!$C$77:$C$78</c:f>
              <c:numCache>
                <c:formatCode>0%</c:formatCode>
                <c:ptCount val="2"/>
                <c:pt idx="0">
                  <c:v>0.32562358276643993</c:v>
                </c:pt>
                <c:pt idx="1">
                  <c:v>0.1719420600858369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3-4E99-AF02-4B6834C9217B}"/>
            </c:ext>
          </c:extLst>
        </c:ser>
        <c:ser>
          <c:idx val="2"/>
          <c:order val="2"/>
          <c:tx>
            <c:strRef>
              <c:f>'detenuti per eta'!$D$76</c:f>
              <c:strCache>
                <c:ptCount val="1"/>
                <c:pt idx="0">
                  <c:v>da 35 a 44 anni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eta'!$A$77:$A$78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eta'!$D$77:$D$78</c:f>
              <c:numCache>
                <c:formatCode>0%</c:formatCode>
                <c:ptCount val="2"/>
                <c:pt idx="0">
                  <c:v>0.33786848072562359</c:v>
                </c:pt>
                <c:pt idx="1">
                  <c:v>0.26421673819742492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B3-4E99-AF02-4B6834C9217B}"/>
            </c:ext>
          </c:extLst>
        </c:ser>
        <c:ser>
          <c:idx val="3"/>
          <c:order val="3"/>
          <c:tx>
            <c:strRef>
              <c:f>'detenuti per eta'!$E$76</c:f>
              <c:strCache>
                <c:ptCount val="1"/>
                <c:pt idx="0">
                  <c:v>da 45 a  59 anni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eta'!$A$77:$A$78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eta'!$E$77:$E$78</c:f>
              <c:numCache>
                <c:formatCode>0%</c:formatCode>
                <c:ptCount val="2"/>
                <c:pt idx="0">
                  <c:v>0.21950113378684807</c:v>
                </c:pt>
                <c:pt idx="1">
                  <c:v>0.3905579399141631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B3-4E99-AF02-4B6834C9217B}"/>
            </c:ext>
          </c:extLst>
        </c:ser>
        <c:ser>
          <c:idx val="4"/>
          <c:order val="4"/>
          <c:tx>
            <c:strRef>
              <c:f>'detenuti per eta'!$F$76</c:f>
              <c:strCache>
                <c:ptCount val="1"/>
                <c:pt idx="0">
                  <c:v>60 anni e oltre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per eta'!$A$77:$A$78</c:f>
              <c:strCache>
                <c:ptCount val="2"/>
                <c:pt idx="0">
                  <c:v>Stranieri (età media 37,1)</c:v>
                </c:pt>
                <c:pt idx="1">
                  <c:v>Italiani (età media 45,1)</c:v>
                </c:pt>
              </c:strCache>
            </c:strRef>
          </c:cat>
          <c:val>
            <c:numRef>
              <c:f>'detenuti per eta'!$F$77:$F$78</c:f>
              <c:numCache>
                <c:formatCode>0%</c:formatCode>
                <c:ptCount val="2"/>
                <c:pt idx="0">
                  <c:v>4.0362811791383221E-2</c:v>
                </c:pt>
                <c:pt idx="1">
                  <c:v>0.13680257510729613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B3-4E99-AF02-4B6834C921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37673535"/>
        <c:axId val="937676863"/>
      </c:barChart>
      <c:catAx>
        <c:axId val="937673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7676863"/>
        <c:crosses val="autoZero"/>
        <c:auto val="1"/>
        <c:lblAlgn val="ctr"/>
        <c:lblOffset val="100"/>
        <c:noMultiLvlLbl val="0"/>
      </c:catAx>
      <c:valAx>
        <c:axId val="9376768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3767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4C-4B87-B2EC-A8FD230789B4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4C-4B87-B2EC-A8FD230789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4C-4B87-B2EC-A8FD230789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4C-4B87-B2EC-A8FD230789B4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4C-4B87-B2EC-A8FD230789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4C-4B87-B2EC-A8FD230789B4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4C-4B87-B2EC-A8FD230789B4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4C-4B87-B2EC-A8FD230789B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altro</c:v>
                </c:pt>
                <c:pt idx="1">
                  <c:v>altro africa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UE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35</c:v>
                </c:pt>
                <c:pt idx="1">
                  <c:v>2883</c:v>
                </c:pt>
                <c:pt idx="2">
                  <c:v>1028</c:v>
                </c:pt>
                <c:pt idx="3">
                  <c:v>1219</c:v>
                </c:pt>
                <c:pt idx="4">
                  <c:v>3114</c:v>
                </c:pt>
                <c:pt idx="5">
                  <c:v>191</c:v>
                </c:pt>
                <c:pt idx="6">
                  <c:v>6524</c:v>
                </c:pt>
                <c:pt idx="7">
                  <c:v>2660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44C-4B87-B2EC-A8FD230789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8E-4E71-BAB0-E44B29185E6D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8E-4E71-BAB0-E44B29185E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8E-4E71-BAB0-E44B29185E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8E-4E71-BAB0-E44B29185E6D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08E-4E71-BAB0-E44B29185E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08E-4E71-BAB0-E44B29185E6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08E-4E71-BAB0-E44B29185E6D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08E-4E71-BAB0-E44B29185E6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altro</c:v>
                </c:pt>
                <c:pt idx="1">
                  <c:v>altro africa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UE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9</c:v>
                </c:pt>
                <c:pt idx="1">
                  <c:v>378</c:v>
                </c:pt>
                <c:pt idx="2">
                  <c:v>180</c:v>
                </c:pt>
                <c:pt idx="3">
                  <c:v>172</c:v>
                </c:pt>
                <c:pt idx="4">
                  <c:v>364</c:v>
                </c:pt>
                <c:pt idx="5">
                  <c:v>26</c:v>
                </c:pt>
                <c:pt idx="6">
                  <c:v>502</c:v>
                </c:pt>
                <c:pt idx="7">
                  <c:v>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08E-4E71-BAB0-E44B29185E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RIEPILOGO!$C$26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RIEPILOGO!$B$27:$B$36</c:f>
              <c:strCache>
                <c:ptCount val="10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  <c:pt idx="9">
                  <c:v>febbraio 2023</c:v>
                </c:pt>
              </c:strCache>
            </c:strRef>
          </c:cat>
          <c:val>
            <c:numRef>
              <c:f>RIEPILOGO!$C$27:$C$36</c:f>
              <c:numCache>
                <c:formatCode>#,##0</c:formatCode>
                <c:ptCount val="10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2235</c:v>
                </c:pt>
                <c:pt idx="8">
                  <c:v>2205</c:v>
                </c:pt>
                <c:pt idx="9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8-4369-91B2-D87FD1C8CE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RIEPILOGO!$D$26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EF8-4369-91B2-D87FD1C8CEA1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EF8-4369-91B2-D87FD1C8CEA1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EF8-4369-91B2-D87FD1C8CEA1}"/>
                </c:ext>
              </c:extLst>
            </c:dLbl>
            <c:dLbl>
              <c:idx val="7"/>
              <c:layout>
                <c:manualLayout>
                  <c:x val="1.6903313049357674E-3"/>
                  <c:y val="-3.327787021630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EF8-4369-91B2-D87FD1C8CEA1}"/>
                </c:ext>
              </c:extLst>
            </c:dLbl>
            <c:dLbl>
              <c:idx val="8"/>
              <c:layout>
                <c:manualLayout>
                  <c:x val="-1.5888147442008262E-3"/>
                  <c:y val="-4.991680532445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EF8-4369-91B2-D87FD1C8CEA1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RIEPILOGO!$B$27:$B$36</c:f>
              <c:strCache>
                <c:ptCount val="10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  <c:pt idx="9">
                  <c:v>febbraio 2023</c:v>
                </c:pt>
              </c:strCache>
            </c:strRef>
          </c:cat>
          <c:val>
            <c:numRef>
              <c:f>RIEPILOGO!$D$27:$D$36</c:f>
              <c:numCache>
                <c:formatCode>0.0%</c:formatCode>
                <c:ptCount val="10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0.376</c:v>
                </c:pt>
                <c:pt idx="8">
                  <c:v>0.37165009270183719</c:v>
                </c:pt>
                <c:pt idx="9">
                  <c:v>0.36881810561609391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F8-4369-91B2-D87FD1C8CE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GIURIDICA'!$H$33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GIURIDICA'!$I$33:$J$33</c:f>
              <c:numCache>
                <c:formatCode>0.0%</c:formatCode>
                <c:ptCount val="2"/>
                <c:pt idx="0">
                  <c:v>0.14231397434867593</c:v>
                </c:pt>
                <c:pt idx="1">
                  <c:v>0.15758468335787923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7-4811-B0AE-9ADA9B74A40A}"/>
            </c:ext>
          </c:extLst>
        </c:ser>
        <c:ser>
          <c:idx val="1"/>
          <c:order val="1"/>
          <c:tx>
            <c:strRef>
              <c:f>'POSIZIONE GIURIDICA'!$H$34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GIURIDICA'!$I$34:$J$34</c:f>
              <c:numCache>
                <c:formatCode>0.0%</c:formatCode>
                <c:ptCount val="2"/>
                <c:pt idx="0">
                  <c:v>0.11738559991431707</c:v>
                </c:pt>
                <c:pt idx="1">
                  <c:v>0.13521015067406819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7-4811-B0AE-9ADA9B74A40A}"/>
            </c:ext>
          </c:extLst>
        </c:ser>
        <c:ser>
          <c:idx val="2"/>
          <c:order val="2"/>
          <c:tx>
            <c:strRef>
              <c:f>'POSIZIONE GIURIDICA'!$H$35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GIURIDICA'!$I$35:$J$35</c:f>
              <c:numCache>
                <c:formatCode>0.0%</c:formatCode>
                <c:ptCount val="2"/>
                <c:pt idx="0">
                  <c:v>0.73312448121669749</c:v>
                </c:pt>
                <c:pt idx="1">
                  <c:v>0.70256032627166642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7-4811-B0AE-9ADA9B74A40A}"/>
            </c:ext>
          </c:extLst>
        </c:ser>
        <c:ser>
          <c:idx val="3"/>
          <c:order val="3"/>
          <c:tx>
            <c:strRef>
              <c:f>'POSIZIONE GIURIDICA'!$H$36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GIURIDICA'!$I$36:$J$36</c:f>
              <c:numCache>
                <c:formatCode>0.0%</c:formatCode>
                <c:ptCount val="2"/>
                <c:pt idx="0">
                  <c:v>7.1759445203095299E-3</c:v>
                </c:pt>
                <c:pt idx="1">
                  <c:v>4.6448396963860881E-3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7-4811-B0AE-9ADA9B74A40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GIURIDICA'!$B$33:$C$33</c:f>
              <c:numCache>
                <c:formatCode>0.0%</c:formatCode>
                <c:ptCount val="2"/>
                <c:pt idx="0">
                  <c:v>0.1409090909090909</c:v>
                </c:pt>
                <c:pt idx="1">
                  <c:v>0.14714475431606905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E-4BC0-AA75-34682E209209}"/>
            </c:ext>
          </c:extLst>
        </c:ser>
        <c:ser>
          <c:idx val="1"/>
          <c:order val="1"/>
          <c:tx>
            <c:strRef>
              <c:f>'POSIZIONE GIURIDICA'!$A$34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GIURIDICA'!$B$34:$C$34</c:f>
              <c:numCache>
                <c:formatCode>0.0%</c:formatCode>
                <c:ptCount val="2"/>
                <c:pt idx="0">
                  <c:v>0.15772727272727272</c:v>
                </c:pt>
                <c:pt idx="1">
                  <c:v>0.12855245683930944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E-4BC0-AA75-34682E209209}"/>
            </c:ext>
          </c:extLst>
        </c:ser>
        <c:ser>
          <c:idx val="2"/>
          <c:order val="2"/>
          <c:tx>
            <c:strRef>
              <c:f>'POSIZIONE GIURIDICA'!$A$35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GIURIDICA'!$B$35:$C$35</c:f>
              <c:numCache>
                <c:formatCode>0.0%</c:formatCode>
                <c:ptCount val="2"/>
                <c:pt idx="0">
                  <c:v>0.69727272727272727</c:v>
                </c:pt>
                <c:pt idx="1">
                  <c:v>0.72297476759628154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E-4BC0-AA75-34682E209209}"/>
            </c:ext>
          </c:extLst>
        </c:ser>
        <c:ser>
          <c:idx val="3"/>
          <c:order val="3"/>
          <c:tx>
            <c:strRef>
              <c:f>'POSIZIONE GIURIDICA'!$A$36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GIURIDICA'!$B$36:$C$36</c:f>
              <c:numCache>
                <c:formatCode>0.0%</c:formatCode>
                <c:ptCount val="2"/>
                <c:pt idx="0">
                  <c:v>4.0909090909090912E-3</c:v>
                </c:pt>
                <c:pt idx="1">
                  <c:v>1.3280212483399733E-3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3E-4BC0-AA75-34682E2092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 smtClean="0"/>
              <a:t>Valori</a:t>
            </a:r>
            <a:r>
              <a:rPr lang="it-IT" sz="1600" baseline="0" dirty="0" smtClean="0"/>
              <a:t> A</a:t>
            </a:r>
            <a:r>
              <a:rPr lang="it-IT" sz="1600" dirty="0" smtClean="0"/>
              <a:t>ssoluti</a:t>
            </a:r>
            <a:endParaRPr lang="it-IT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'DURATA DELLA PENA inflitta'!$A$26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inflitta'!$B$25:$H$25</c:f>
              <c:strCache>
                <c:ptCount val="7"/>
                <c:pt idx="0">
                  <c:v>In attesa di giudizio</c:v>
                </c:pt>
                <c:pt idx="1">
                  <c:v>fino a 3 anni</c:v>
                </c:pt>
                <c:pt idx="2">
                  <c:v>da 3 a 5 anni</c:v>
                </c:pt>
                <c:pt idx="3">
                  <c:v>da 5 a 10 anni</c:v>
                </c:pt>
                <c:pt idx="4">
                  <c:v>da10  a 20 anni</c:v>
                </c:pt>
                <c:pt idx="5">
                  <c:v>oltre 20 anni</c:v>
                </c:pt>
                <c:pt idx="6">
                  <c:v>altro</c:v>
                </c:pt>
              </c:strCache>
            </c:strRef>
          </c:cat>
          <c:val>
            <c:numRef>
              <c:f>'DURATA DELLA PENA inflitta'!$B$26:$H$26</c:f>
              <c:numCache>
                <c:formatCode>#,##0</c:formatCode>
                <c:ptCount val="7"/>
                <c:pt idx="0">
                  <c:v>10224</c:v>
                </c:pt>
                <c:pt idx="1">
                  <c:v>4680</c:v>
                </c:pt>
                <c:pt idx="2">
                  <c:v>5491</c:v>
                </c:pt>
                <c:pt idx="3">
                  <c:v>8365</c:v>
                </c:pt>
                <c:pt idx="4">
                  <c:v>5443</c:v>
                </c:pt>
                <c:pt idx="5">
                  <c:v>4069</c:v>
                </c:pt>
                <c:pt idx="6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C-489C-A05F-619227AF3052}"/>
            </c:ext>
          </c:extLst>
        </c:ser>
        <c:ser>
          <c:idx val="1"/>
          <c:order val="1"/>
          <c:tx>
            <c:strRef>
              <c:f>'DURATA DELLA PENA inflitta'!$A$27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inflitta'!$B$25:$H$25</c:f>
              <c:strCache>
                <c:ptCount val="7"/>
                <c:pt idx="0">
                  <c:v>In attesa di giudizio</c:v>
                </c:pt>
                <c:pt idx="1">
                  <c:v>fino a 3 anni</c:v>
                </c:pt>
                <c:pt idx="2">
                  <c:v>da 3 a 5 anni</c:v>
                </c:pt>
                <c:pt idx="3">
                  <c:v>da 5 a 10 anni</c:v>
                </c:pt>
                <c:pt idx="4">
                  <c:v>da10  a 20 anni</c:v>
                </c:pt>
                <c:pt idx="5">
                  <c:v>oltre 20 anni</c:v>
                </c:pt>
                <c:pt idx="6">
                  <c:v>altro</c:v>
                </c:pt>
              </c:strCache>
            </c:strRef>
          </c:cat>
          <c:val>
            <c:numRef>
              <c:f>'DURATA DELLA PENA inflitta'!$B$27:$H$27</c:f>
              <c:numCache>
                <c:formatCode>#,##0</c:formatCode>
                <c:ptCount val="7"/>
                <c:pt idx="0" formatCode="_-* #,##0_-;\-* #,##0_-;_-* &quot;-&quot;??_-;_-@_-">
                  <c:v>5381</c:v>
                </c:pt>
                <c:pt idx="1">
                  <c:v>3491</c:v>
                </c:pt>
                <c:pt idx="2">
                  <c:v>3256</c:v>
                </c:pt>
                <c:pt idx="3">
                  <c:v>3575</c:v>
                </c:pt>
                <c:pt idx="4">
                  <c:v>1455</c:v>
                </c:pt>
                <c:pt idx="5" formatCode="General">
                  <c:v>444</c:v>
                </c:pt>
                <c:pt idx="6" formatCode="General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2C-489C-A05F-619227AF30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1329311"/>
        <c:axId val="1401331391"/>
      </c:barChart>
      <c:catAx>
        <c:axId val="140132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01331391"/>
        <c:crosses val="autoZero"/>
        <c:auto val="1"/>
        <c:lblAlgn val="ctr"/>
        <c:lblOffset val="100"/>
        <c:noMultiLvlLbl val="0"/>
      </c:catAx>
      <c:valAx>
        <c:axId val="14013313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01329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ysClr val="windowText" lastClr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Percentuali</a:t>
            </a:r>
            <a:endParaRPr lang="it-IT"/>
          </a:p>
        </c:rich>
      </c:tx>
      <c:layout/>
      <c:overlay val="0"/>
      <c:spPr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ysClr val="windowText" lastClr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'DURATA DELLA PENA inflitta'!$B$31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inflitta'!$B$32:$B$33</c:f>
              <c:numCache>
                <c:formatCode>0.0%</c:formatCode>
                <c:ptCount val="2"/>
                <c:pt idx="0">
                  <c:v>0.2654688027419313</c:v>
                </c:pt>
                <c:pt idx="1">
                  <c:v>0.30430356839902734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A-4761-8599-7ABE71690EFA}"/>
            </c:ext>
          </c:extLst>
        </c:ser>
        <c:ser>
          <c:idx val="1"/>
          <c:order val="1"/>
          <c:tx>
            <c:strRef>
              <c:f>'DURATA DELLA PENA inflitta'!$C$31</c:f>
              <c:strCache>
                <c:ptCount val="1"/>
                <c:pt idx="0">
                  <c:v>fino a 3 anni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inflitta'!$C$32:$C$33</c:f>
              <c:numCache>
                <c:formatCode>0.0%</c:formatCode>
                <c:ptCount val="2"/>
                <c:pt idx="0">
                  <c:v>0.12151740970581362</c:v>
                </c:pt>
                <c:pt idx="1">
                  <c:v>0.19742125204999153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6A-4761-8599-7ABE71690EFA}"/>
            </c:ext>
          </c:extLst>
        </c:ser>
        <c:ser>
          <c:idx val="2"/>
          <c:order val="2"/>
          <c:tx>
            <c:strRef>
              <c:f>'DURATA DELLA PENA inflitta'!$D$31</c:f>
              <c:strCache>
                <c:ptCount val="1"/>
                <c:pt idx="0">
                  <c:v>da 3 a 5 anni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inflitta'!$D$32:$D$33</c:f>
              <c:numCache>
                <c:formatCode>0.0%</c:formatCode>
                <c:ptCount val="2"/>
                <c:pt idx="0">
                  <c:v>0.14257523433645783</c:v>
                </c:pt>
                <c:pt idx="1">
                  <c:v>0.18413165186902675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A-4761-8599-7ABE71690EFA}"/>
            </c:ext>
          </c:extLst>
        </c:ser>
        <c:ser>
          <c:idx val="3"/>
          <c:order val="3"/>
          <c:tx>
            <c:strRef>
              <c:f>'DURATA DELLA PENA inflitta'!$E$31</c:f>
              <c:strCache>
                <c:ptCount val="1"/>
                <c:pt idx="0">
                  <c:v>da 5 a 10 anni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inflitta'!$E$32:$E$33</c:f>
              <c:numCache>
                <c:formatCode>0.0%</c:formatCode>
                <c:ptCount val="2"/>
                <c:pt idx="0">
                  <c:v>0.21719938721989979</c:v>
                </c:pt>
                <c:pt idx="1">
                  <c:v>0.20217157722105977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6A-4761-8599-7ABE71690EFA}"/>
            </c:ext>
          </c:extLst>
        </c:ser>
        <c:ser>
          <c:idx val="4"/>
          <c:order val="4"/>
          <c:tx>
            <c:strRef>
              <c:f>'DURATA DELLA PENA inflitta'!$F$31</c:f>
              <c:strCache>
                <c:ptCount val="1"/>
                <c:pt idx="0">
                  <c:v>da10  a 20 anni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inflitta'!$F$32:$F$33</c:f>
              <c:numCache>
                <c:formatCode>0.0%</c:formatCode>
                <c:ptCount val="2"/>
                <c:pt idx="0">
                  <c:v>0.14132890192921871</c:v>
                </c:pt>
                <c:pt idx="1">
                  <c:v>8.2282418141718036E-2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A-4761-8599-7ABE71690EFA}"/>
            </c:ext>
          </c:extLst>
        </c:ser>
        <c:ser>
          <c:idx val="5"/>
          <c:order val="5"/>
          <c:tx>
            <c:strRef>
              <c:f>'DURATA DELLA PENA inflitta'!$G$31</c:f>
              <c:strCache>
                <c:ptCount val="1"/>
                <c:pt idx="0">
                  <c:v>oltre 20 anni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inflitta'!$G$32:$G$33</c:f>
              <c:numCache>
                <c:formatCode>0.0%</c:formatCode>
                <c:ptCount val="2"/>
                <c:pt idx="0">
                  <c:v>0.10565263677199907</c:v>
                </c:pt>
                <c:pt idx="1">
                  <c:v>2.5108861618503647E-2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6A-4761-8599-7ABE71690EFA}"/>
            </c:ext>
          </c:extLst>
        </c:ser>
        <c:ser>
          <c:idx val="6"/>
          <c:order val="6"/>
          <c:tx>
            <c:strRef>
              <c:f>'DURATA DELLA PENA inflitta'!$H$31</c:f>
              <c:strCache>
                <c:ptCount val="1"/>
                <c:pt idx="0">
                  <c:v>altro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5276504735716468E-2"/>
                  <c:y val="-6.8280571073867161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C6A-4761-8599-7ABE71690EFA}"/>
                </c:ext>
              </c:extLst>
            </c:dLbl>
            <c:dLbl>
              <c:idx val="1"/>
              <c:layout>
                <c:manualLayout>
                  <c:x val="1.0693553315001528E-2"/>
                  <c:y val="-7.4487895716946001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C6A-4761-8599-7ABE71690E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inflitta'!$A$32:$A$33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inflitta'!$H$32:$H$33</c:f>
              <c:numCache>
                <c:formatCode>0.0%</c:formatCode>
                <c:ptCount val="2"/>
                <c:pt idx="0">
                  <c:v>6.2576272946797181E-3</c:v>
                </c:pt>
                <c:pt idx="1">
                  <c:v>4.5806707006729626E-3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6A-4761-8599-7ABE71690E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3363615"/>
        <c:axId val="1613366527"/>
      </c:barChart>
      <c:catAx>
        <c:axId val="1613363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66527"/>
        <c:crosses val="autoZero"/>
        <c:auto val="1"/>
        <c:lblAlgn val="ctr"/>
        <c:lblOffset val="100"/>
        <c:noMultiLvlLbl val="0"/>
      </c:catAx>
      <c:valAx>
        <c:axId val="1613366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6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ED7D31">
        <a:lumMod val="20000"/>
        <a:lumOff val="80000"/>
      </a:srgbClr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assoluti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'DURATA DELLA PENA inflitta'!$A$40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inflitta'!$B$39:$H$39</c:f>
              <c:strCache>
                <c:ptCount val="7"/>
                <c:pt idx="0">
                  <c:v>In attesa di giudizio</c:v>
                </c:pt>
                <c:pt idx="1">
                  <c:v>fino a 3 anni</c:v>
                </c:pt>
                <c:pt idx="2">
                  <c:v>da 3 a 5 anni</c:v>
                </c:pt>
                <c:pt idx="3">
                  <c:v>da 5 a 10 anni</c:v>
                </c:pt>
                <c:pt idx="4">
                  <c:v>da10  a 20 anni</c:v>
                </c:pt>
                <c:pt idx="5">
                  <c:v>oltre 20 anni</c:v>
                </c:pt>
                <c:pt idx="6">
                  <c:v>altro</c:v>
                </c:pt>
              </c:strCache>
            </c:strRef>
          </c:cat>
          <c:val>
            <c:numRef>
              <c:f>'DURATA DELLA PENA inflitta'!$B$40:$H$40</c:f>
              <c:numCache>
                <c:formatCode>#,##0</c:formatCode>
                <c:ptCount val="7"/>
                <c:pt idx="0" formatCode="_-* #,##0_-;\-* #,##0_-;_-* &quot;-&quot;??_-;_-@_-">
                  <c:v>698</c:v>
                </c:pt>
                <c:pt idx="1">
                  <c:v>447</c:v>
                </c:pt>
                <c:pt idx="2">
                  <c:v>450</c:v>
                </c:pt>
                <c:pt idx="3">
                  <c:v>430</c:v>
                </c:pt>
                <c:pt idx="4">
                  <c:v>140</c:v>
                </c:pt>
                <c:pt idx="5" formatCode="General">
                  <c:v>30</c:v>
                </c:pt>
                <c:pt idx="6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9-4632-9AE8-EC47085C4615}"/>
            </c:ext>
          </c:extLst>
        </c:ser>
        <c:ser>
          <c:idx val="1"/>
          <c:order val="1"/>
          <c:tx>
            <c:strRef>
              <c:f>'DURATA DELLA PENA inflitta'!$A$41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inflitta'!$B$39:$H$39</c:f>
              <c:strCache>
                <c:ptCount val="7"/>
                <c:pt idx="0">
                  <c:v>In attesa di giudizio</c:v>
                </c:pt>
                <c:pt idx="1">
                  <c:v>fino a 3 anni</c:v>
                </c:pt>
                <c:pt idx="2">
                  <c:v>da 3 a 5 anni</c:v>
                </c:pt>
                <c:pt idx="3">
                  <c:v>da 5 a 10 anni</c:v>
                </c:pt>
                <c:pt idx="4">
                  <c:v>da10  a 20 anni</c:v>
                </c:pt>
                <c:pt idx="5">
                  <c:v>oltre 20 anni</c:v>
                </c:pt>
                <c:pt idx="6">
                  <c:v>altro</c:v>
                </c:pt>
              </c:strCache>
            </c:strRef>
          </c:cat>
          <c:val>
            <c:numRef>
              <c:f>'DURATA DELLA PENA inflitta'!$B$41:$H$41</c:f>
              <c:numCache>
                <c:formatCode>#,##0</c:formatCode>
                <c:ptCount val="7"/>
                <c:pt idx="0">
                  <c:v>1072</c:v>
                </c:pt>
                <c:pt idx="1">
                  <c:v>557</c:v>
                </c:pt>
                <c:pt idx="2">
                  <c:v>626</c:v>
                </c:pt>
                <c:pt idx="3">
                  <c:v>808</c:v>
                </c:pt>
                <c:pt idx="4">
                  <c:v>383</c:v>
                </c:pt>
                <c:pt idx="5">
                  <c:v>278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C9-4632-9AE8-EC47085C46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1329311"/>
        <c:axId val="1401331391"/>
      </c:barChart>
      <c:catAx>
        <c:axId val="140132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01331391"/>
        <c:crosses val="autoZero"/>
        <c:auto val="1"/>
        <c:lblAlgn val="ctr"/>
        <c:lblOffset val="100"/>
        <c:noMultiLvlLbl val="0"/>
      </c:catAx>
      <c:valAx>
        <c:axId val="14013313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401329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 b="1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tx1"/>
                </a:solidFill>
              </a:rPr>
              <a:t>Percentuali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'DURATA DELLA PENA inflitta'!$B$45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inflitta'!$B$46:$B$47</c:f>
              <c:numCache>
                <c:formatCode>0.0%</c:formatCode>
                <c:ptCount val="2"/>
                <c:pt idx="0">
                  <c:v>0.28755364806866951</c:v>
                </c:pt>
                <c:pt idx="1">
                  <c:v>0.31655328798185939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5-4BFF-A6CB-01B6CC9BC5B2}"/>
            </c:ext>
          </c:extLst>
        </c:ser>
        <c:ser>
          <c:idx val="1"/>
          <c:order val="1"/>
          <c:tx>
            <c:strRef>
              <c:f>'DURATA DELLA PENA inflitta'!$C$45</c:f>
              <c:strCache>
                <c:ptCount val="1"/>
                <c:pt idx="0">
                  <c:v>fino a 3 anni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inflitta'!$C$46:$C$47</c:f>
              <c:numCache>
                <c:formatCode>0.0%</c:formatCode>
                <c:ptCount val="2"/>
                <c:pt idx="0">
                  <c:v>0.1494098712446352</c:v>
                </c:pt>
                <c:pt idx="1">
                  <c:v>0.20272108843537415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5-4BFF-A6CB-01B6CC9BC5B2}"/>
            </c:ext>
          </c:extLst>
        </c:ser>
        <c:ser>
          <c:idx val="2"/>
          <c:order val="2"/>
          <c:tx>
            <c:strRef>
              <c:f>'DURATA DELLA PENA inflitta'!$D$45</c:f>
              <c:strCache>
                <c:ptCount val="1"/>
                <c:pt idx="0">
                  <c:v>da 3 a 5 anni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inflitta'!$D$46:$D$47</c:f>
              <c:numCache>
                <c:formatCode>0.0%</c:formatCode>
                <c:ptCount val="2"/>
                <c:pt idx="0">
                  <c:v>0.16791845493562232</c:v>
                </c:pt>
                <c:pt idx="1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C5-4BFF-A6CB-01B6CC9BC5B2}"/>
            </c:ext>
          </c:extLst>
        </c:ser>
        <c:ser>
          <c:idx val="3"/>
          <c:order val="3"/>
          <c:tx>
            <c:strRef>
              <c:f>'DURATA DELLA PENA inflitta'!$E$45</c:f>
              <c:strCache>
                <c:ptCount val="1"/>
                <c:pt idx="0">
                  <c:v>da 5 a 10 anni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inflitta'!$E$46:$E$47</c:f>
              <c:numCache>
                <c:formatCode>0.0%</c:formatCode>
                <c:ptCount val="2"/>
                <c:pt idx="0">
                  <c:v>0.2167381974248927</c:v>
                </c:pt>
                <c:pt idx="1">
                  <c:v>0.19501133786848074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C5-4BFF-A6CB-01B6CC9BC5B2}"/>
            </c:ext>
          </c:extLst>
        </c:ser>
        <c:ser>
          <c:idx val="4"/>
          <c:order val="4"/>
          <c:tx>
            <c:strRef>
              <c:f>'DURATA DELLA PENA inflitta'!$F$45</c:f>
              <c:strCache>
                <c:ptCount val="1"/>
                <c:pt idx="0">
                  <c:v>da10  a 20 anni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inflitta'!$F$46:$F$47</c:f>
              <c:numCache>
                <c:formatCode>0.0%</c:formatCode>
                <c:ptCount val="2"/>
                <c:pt idx="0">
                  <c:v>0.10273605150214592</c:v>
                </c:pt>
                <c:pt idx="1">
                  <c:v>6.3492063492063489E-2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C5-4BFF-A6CB-01B6CC9BC5B2}"/>
            </c:ext>
          </c:extLst>
        </c:ser>
        <c:ser>
          <c:idx val="5"/>
          <c:order val="5"/>
          <c:tx>
            <c:strRef>
              <c:f>'DURATA DELLA PENA inflitta'!$G$45</c:f>
              <c:strCache>
                <c:ptCount val="1"/>
                <c:pt idx="0">
                  <c:v>oltre 20 anni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3.0553009471434057E-3"/>
                  <c:y val="-8.69025450031036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C5-4BFF-A6CB-01B6CC9BC5B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inflitta'!$G$46:$G$47</c:f>
              <c:numCache>
                <c:formatCode>0.0%</c:formatCode>
                <c:ptCount val="2"/>
                <c:pt idx="0">
                  <c:v>7.4570815450643771E-2</c:v>
                </c:pt>
                <c:pt idx="1">
                  <c:v>1.3605442176870748E-2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C5-4BFF-A6CB-01B6CC9BC5B2}"/>
            </c:ext>
          </c:extLst>
        </c:ser>
        <c:ser>
          <c:idx val="6"/>
          <c:order val="6"/>
          <c:tx>
            <c:strRef>
              <c:f>'DURATA DELLA PENA inflitta'!$H$45</c:f>
              <c:strCache>
                <c:ptCount val="1"/>
                <c:pt idx="0">
                  <c:v>altro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110601894286475E-3"/>
                  <c:y val="0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CC5-4BFF-A6CB-01B6CC9BC5B2}"/>
                </c:ext>
              </c:extLst>
            </c:dLbl>
            <c:dLbl>
              <c:idx val="1"/>
              <c:layout>
                <c:manualLayout>
                  <c:x val="1.374885426214471E-2"/>
                  <c:y val="0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CC5-4BFF-A6CB-01B6CC9BC5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inflitta'!$A$46:$A$47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'DURATA DELLA PENA inflitta'!$H$46:$H$47</c:f>
              <c:numCache>
                <c:formatCode>0.0%</c:formatCode>
                <c:ptCount val="2"/>
                <c:pt idx="0">
                  <c:v>1.0729613733905579E-3</c:v>
                </c:pt>
                <c:pt idx="1">
                  <c:v>4.5351473922902496E-3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C5-4BFF-A6CB-01B6CC9BC5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3363615"/>
        <c:axId val="1613366527"/>
      </c:barChart>
      <c:catAx>
        <c:axId val="1613363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66527"/>
        <c:crosses val="autoZero"/>
        <c:auto val="1"/>
        <c:lblAlgn val="ctr"/>
        <c:lblOffset val="100"/>
        <c:noMultiLvlLbl val="0"/>
      </c:catAx>
      <c:valAx>
        <c:axId val="1613366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6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 smtClean="0"/>
              <a:t>Valori Assoluti</a:t>
            </a:r>
            <a:endParaRPr lang="it-IT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1.4492753623188406E-2"/>
          <c:y val="9.9355259803898283E-2"/>
          <c:w val="0.96014492753623193"/>
          <c:h val="0.72490623184206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'durata della pena residua'!$A$26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residua'!$B$25:$G$25</c:f>
              <c:strCache>
                <c:ptCount val="6"/>
                <c:pt idx="0">
                  <c:v>in attesa di giudizio</c:v>
                </c:pt>
                <c:pt idx="1">
                  <c:v>inferiore a 2 anni</c:v>
                </c:pt>
                <c:pt idx="2">
                  <c:v>da 2 a 5 anni</c:v>
                </c:pt>
                <c:pt idx="3">
                  <c:v>da 5 a 10 anni</c:v>
                </c:pt>
                <c:pt idx="4">
                  <c:v>oltre 10 anni</c:v>
                </c:pt>
                <c:pt idx="5">
                  <c:v>altro</c:v>
                </c:pt>
              </c:strCache>
            </c:strRef>
          </c:cat>
          <c:val>
            <c:numRef>
              <c:f>'durata della pena residua'!$B$26:$G$26</c:f>
              <c:numCache>
                <c:formatCode>#,##0</c:formatCode>
                <c:ptCount val="6"/>
                <c:pt idx="0">
                  <c:v>10224</c:v>
                </c:pt>
                <c:pt idx="1">
                  <c:v>8700</c:v>
                </c:pt>
                <c:pt idx="2">
                  <c:v>10026</c:v>
                </c:pt>
                <c:pt idx="3">
                  <c:v>5059</c:v>
                </c:pt>
                <c:pt idx="4">
                  <c:v>4263</c:v>
                </c:pt>
                <c:pt idx="5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8-4120-97BA-58CB108FE575}"/>
            </c:ext>
          </c:extLst>
        </c:ser>
        <c:ser>
          <c:idx val="1"/>
          <c:order val="1"/>
          <c:tx>
            <c:strRef>
              <c:f>'durata della pena residua'!$A$27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'durata della pena residua'!$B$25:$G$25</c:f>
              <c:strCache>
                <c:ptCount val="6"/>
                <c:pt idx="0">
                  <c:v>in attesa di giudizio</c:v>
                </c:pt>
                <c:pt idx="1">
                  <c:v>inferiore a 2 anni</c:v>
                </c:pt>
                <c:pt idx="2">
                  <c:v>da 2 a 5 anni</c:v>
                </c:pt>
                <c:pt idx="3">
                  <c:v>da 5 a 10 anni</c:v>
                </c:pt>
                <c:pt idx="4">
                  <c:v>oltre 10 anni</c:v>
                </c:pt>
                <c:pt idx="5">
                  <c:v>altro</c:v>
                </c:pt>
              </c:strCache>
            </c:strRef>
          </c:cat>
          <c:val>
            <c:numRef>
              <c:f>'durata della pena residua'!$B$27:$G$27</c:f>
              <c:numCache>
                <c:formatCode>_-* #,##0_-;\-* #,##0_-;_-* "-"??_-;_-@_-</c:formatCode>
                <c:ptCount val="6"/>
                <c:pt idx="0">
                  <c:v>5381</c:v>
                </c:pt>
                <c:pt idx="1">
                  <c:v>5870</c:v>
                </c:pt>
                <c:pt idx="2">
                  <c:v>4267</c:v>
                </c:pt>
                <c:pt idx="3">
                  <c:v>1477</c:v>
                </c:pt>
                <c:pt idx="4">
                  <c:v>607</c:v>
                </c:pt>
                <c:pt idx="5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8-4120-97BA-58CB108FE5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13369439"/>
        <c:axId val="1613372351"/>
      </c:barChart>
      <c:catAx>
        <c:axId val="161336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3372351"/>
        <c:crosses val="autoZero"/>
        <c:auto val="1"/>
        <c:lblAlgn val="ctr"/>
        <c:lblOffset val="100"/>
        <c:noMultiLvlLbl val="0"/>
      </c:catAx>
      <c:valAx>
        <c:axId val="161337235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13369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0.05281</cdr:x>
      <cdr:y>0.16164</cdr:y>
    </cdr:from>
    <cdr:to>
      <cdr:x>0.19059</cdr:x>
      <cdr:y>0.42026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0520" y="571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0.05281</cdr:x>
      <cdr:y>0.16164</cdr:y>
    </cdr:from>
    <cdr:to>
      <cdr:x>0.19059</cdr:x>
      <cdr:y>0.42026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0520" y="571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3045" y="393192"/>
            <a:ext cx="1003319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IN ITALIA DA GIUGNO 2019 A DICEMBRE 2022 FEBBRAIO 2023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456223"/>
              </p:ext>
            </p:extLst>
          </p:nvPr>
        </p:nvGraphicFramePr>
        <p:xfrm>
          <a:off x="1179576" y="1146810"/>
          <a:ext cx="8741664" cy="499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56878" y="341974"/>
            <a:ext cx="8749704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 PER CLASSI DI ETA’</a:t>
            </a:r>
          </a:p>
          <a:p>
            <a:pPr algn="ctr"/>
            <a:r>
              <a:rPr lang="it-IT" b="1" dirty="0" smtClean="0"/>
              <a:t>Aggiornamento al 31 dicembre 2022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91381" y="6211856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393490"/>
              </p:ext>
            </p:extLst>
          </p:nvPr>
        </p:nvGraphicFramePr>
        <p:xfrm>
          <a:off x="171465" y="1229698"/>
          <a:ext cx="6637020" cy="434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780172"/>
              </p:ext>
            </p:extLst>
          </p:nvPr>
        </p:nvGraphicFramePr>
        <p:xfrm>
          <a:off x="6715991" y="1229698"/>
          <a:ext cx="5383516" cy="434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558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272946" y="341974"/>
            <a:ext cx="891757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NEL LAZIO PER CLASSI DI ETA’</a:t>
            </a:r>
          </a:p>
          <a:p>
            <a:pPr algn="ctr"/>
            <a:r>
              <a:rPr lang="it-IT" b="1" dirty="0" smtClean="0"/>
              <a:t>Aggiornamento al 31 dicembre 2022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91381" y="6211856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344000"/>
              </p:ext>
            </p:extLst>
          </p:nvPr>
        </p:nvGraphicFramePr>
        <p:xfrm>
          <a:off x="157629" y="1401107"/>
          <a:ext cx="6637020" cy="441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124152"/>
              </p:ext>
            </p:extLst>
          </p:nvPr>
        </p:nvGraphicFramePr>
        <p:xfrm>
          <a:off x="6577781" y="1401107"/>
          <a:ext cx="5614219" cy="441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275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91215" y="341974"/>
            <a:ext cx="1028102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ISTITUTI PENITENZIARI IN ITALIA E NEL LAZIO PER PROVENIENZA GEOGRAFICA</a:t>
            </a:r>
          </a:p>
          <a:p>
            <a:pPr algn="ctr"/>
            <a:r>
              <a:rPr lang="it-IT" b="1" dirty="0" smtClean="0"/>
              <a:t>Aggiornamento al 28 febbraio 2023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361559"/>
              </p:ext>
            </p:extLst>
          </p:nvPr>
        </p:nvGraphicFramePr>
        <p:xfrm>
          <a:off x="591214" y="1486758"/>
          <a:ext cx="6202875" cy="43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867485"/>
              </p:ext>
            </p:extLst>
          </p:nvPr>
        </p:nvGraphicFramePr>
        <p:xfrm>
          <a:off x="6794090" y="1486759"/>
          <a:ext cx="5094595" cy="43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86333" y="341974"/>
            <a:ext cx="8290796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STRANIERI PRESENTI IN ITALIA E NEL LAZIO</a:t>
            </a:r>
          </a:p>
          <a:p>
            <a:pPr algn="ctr"/>
            <a:r>
              <a:rPr lang="it-IT" b="1" dirty="0" smtClean="0"/>
              <a:t>Aggiornamento al 28 febbraio 2023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460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</a:t>
            </a:r>
            <a:r>
              <a:rPr lang="it-IT" sz="1200" dirty="0" smtClean="0"/>
              <a:t>laborazioni su dati Dipartimento </a:t>
            </a:r>
            <a:r>
              <a:rPr lang="it-IT" sz="1200" dirty="0"/>
              <a:t>A</a:t>
            </a:r>
            <a:r>
              <a:rPr lang="it-IT" sz="1200" dirty="0" smtClean="0"/>
              <a:t>mministrazione </a:t>
            </a:r>
            <a:r>
              <a:rPr lang="it-IT" sz="1200" dirty="0"/>
              <a:t>P</a:t>
            </a:r>
            <a:r>
              <a:rPr lang="it-IT" sz="1200" dirty="0" smtClean="0"/>
              <a:t>enitenziaria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33860"/>
              </p:ext>
            </p:extLst>
          </p:nvPr>
        </p:nvGraphicFramePr>
        <p:xfrm>
          <a:off x="566929" y="1069848"/>
          <a:ext cx="10140696" cy="48467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092504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REGIONE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TOTALE</a:t>
                      </a:r>
                      <a:r>
                        <a:rPr lang="it-IT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ITALIA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8,64%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7,68%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66,68%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12.782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89 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33,32%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17.634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992" y="930853"/>
            <a:ext cx="5819775" cy="561022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48" y="2552297"/>
            <a:ext cx="1657350" cy="933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46652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</a:t>
            </a:r>
            <a:r>
              <a:rPr lang="it-IT" sz="1200" dirty="0" smtClean="0"/>
              <a:t>su </a:t>
            </a:r>
            <a:r>
              <a:rPr lang="it-IT" sz="1200" dirty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9769" y="49928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</a:t>
            </a:r>
            <a:r>
              <a:rPr lang="it-IT" sz="2400" b="1" dirty="0" smtClean="0">
                <a:solidFill>
                  <a:srgbClr val="002060"/>
                </a:solidFill>
              </a:rPr>
              <a:t>Penitenziari in </a:t>
            </a:r>
            <a:r>
              <a:rPr lang="it-IT" sz="2400" b="1" dirty="0">
                <a:solidFill>
                  <a:srgbClr val="002060"/>
                </a:solidFill>
              </a:rPr>
              <a:t>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28 febbraio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94654" y="2290687"/>
            <a:ext cx="79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Legenda</a:t>
            </a:r>
          </a:p>
          <a:p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2752748" y="2204865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6138" y="393192"/>
            <a:ext cx="1014700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NEL LAZIO DA GIUGNO 2019 A FEBBRAIO 2023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48927"/>
              </p:ext>
            </p:extLst>
          </p:nvPr>
        </p:nvGraphicFramePr>
        <p:xfrm>
          <a:off x="722376" y="1039523"/>
          <a:ext cx="9370314" cy="467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0249" y="341974"/>
            <a:ext cx="956293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 PER POSIZIONE GIURIDICA</a:t>
            </a:r>
          </a:p>
          <a:p>
            <a:pPr algn="ctr"/>
            <a:r>
              <a:rPr lang="it-IT" b="1" dirty="0" smtClean="0"/>
              <a:t>Aggiornamento al 28 febbraio 2023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926896"/>
              </p:ext>
            </p:extLst>
          </p:nvPr>
        </p:nvGraphicFramePr>
        <p:xfrm>
          <a:off x="976954" y="1229698"/>
          <a:ext cx="9336024" cy="443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530" y="100583"/>
            <a:ext cx="9728562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DEL LAZIO PER POSIZIONE GIURIDICA </a:t>
            </a:r>
          </a:p>
          <a:p>
            <a:pPr algn="ctr"/>
            <a:r>
              <a:rPr lang="it-IT" b="1" dirty="0" smtClean="0"/>
              <a:t>Aggiornamento al 28 febbraio 2023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264952"/>
              </p:ext>
            </p:extLst>
          </p:nvPr>
        </p:nvGraphicFramePr>
        <p:xfrm>
          <a:off x="2533650" y="864870"/>
          <a:ext cx="712470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802569" y="100583"/>
            <a:ext cx="6980501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</a:t>
            </a:r>
          </a:p>
          <a:p>
            <a:pPr algn="ctr"/>
            <a:r>
              <a:rPr lang="it-IT" b="1" dirty="0" smtClean="0"/>
              <a:t>PER DURATA DELLA PENA INFLITTA  </a:t>
            </a:r>
          </a:p>
          <a:p>
            <a:pPr algn="ctr"/>
            <a:r>
              <a:rPr lang="it-IT" b="1" dirty="0" smtClean="0"/>
              <a:t>(aggiornamento 31 dicembre 2022)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119729"/>
              </p:ext>
            </p:extLst>
          </p:nvPr>
        </p:nvGraphicFramePr>
        <p:xfrm>
          <a:off x="0" y="1505694"/>
          <a:ext cx="6021324" cy="419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392914"/>
              </p:ext>
            </p:extLst>
          </p:nvPr>
        </p:nvGraphicFramePr>
        <p:xfrm>
          <a:off x="6082794" y="1513485"/>
          <a:ext cx="6074664" cy="419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565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43002" y="100583"/>
            <a:ext cx="7099636" cy="92333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NEL LAZIO</a:t>
            </a:r>
          </a:p>
          <a:p>
            <a:pPr algn="ctr"/>
            <a:r>
              <a:rPr lang="it-IT" b="1" dirty="0" smtClean="0"/>
              <a:t>PER DURATA DELLA PENA INFLITTA  </a:t>
            </a:r>
          </a:p>
          <a:p>
            <a:pPr algn="ctr"/>
            <a:r>
              <a:rPr lang="it-IT" b="1" dirty="0" smtClean="0"/>
              <a:t>(aggiornamento 31 dicembre 2022)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833785"/>
              </p:ext>
            </p:extLst>
          </p:nvPr>
        </p:nvGraphicFramePr>
        <p:xfrm>
          <a:off x="109728" y="1196428"/>
          <a:ext cx="6281928" cy="506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357401"/>
              </p:ext>
            </p:extLst>
          </p:nvPr>
        </p:nvGraphicFramePr>
        <p:xfrm>
          <a:off x="6391656" y="1229699"/>
          <a:ext cx="5641848" cy="5032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555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812401" y="32423"/>
            <a:ext cx="698050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</a:t>
            </a:r>
          </a:p>
          <a:p>
            <a:pPr algn="ctr"/>
            <a:r>
              <a:rPr lang="it-IT" b="1" dirty="0" smtClean="0"/>
              <a:t>PER DURATA DELLA PENA RESIDUA  </a:t>
            </a:r>
          </a:p>
          <a:p>
            <a:pPr algn="ctr"/>
            <a:r>
              <a:rPr lang="it-IT" b="1" dirty="0" smtClean="0"/>
              <a:t>(aggiornamento 31 dicembre 2022)</a:t>
            </a:r>
          </a:p>
          <a:p>
            <a:pPr algn="ctr"/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799004"/>
              </p:ext>
            </p:extLst>
          </p:nvPr>
        </p:nvGraphicFramePr>
        <p:xfrm>
          <a:off x="0" y="1382047"/>
          <a:ext cx="6400800" cy="5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495109"/>
              </p:ext>
            </p:extLst>
          </p:nvPr>
        </p:nvGraphicFramePr>
        <p:xfrm>
          <a:off x="6400800" y="1382047"/>
          <a:ext cx="5909187" cy="5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490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532988"/>
              </p:ext>
            </p:extLst>
          </p:nvPr>
        </p:nvGraphicFramePr>
        <p:xfrm>
          <a:off x="6027174" y="1037917"/>
          <a:ext cx="6164826" cy="532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19749" y="43803"/>
            <a:ext cx="7146123" cy="92333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DEL LAZIO </a:t>
            </a:r>
          </a:p>
          <a:p>
            <a:pPr algn="ctr"/>
            <a:r>
              <a:rPr lang="it-IT" b="1" dirty="0" smtClean="0"/>
              <a:t>PER </a:t>
            </a:r>
            <a:r>
              <a:rPr lang="it-IT" b="1" dirty="0"/>
              <a:t>DURATA DELLA PENA </a:t>
            </a:r>
            <a:r>
              <a:rPr lang="it-IT" b="1" dirty="0" smtClean="0"/>
              <a:t>RESIDUA </a:t>
            </a:r>
            <a:endParaRPr lang="it-IT" b="1" dirty="0"/>
          </a:p>
          <a:p>
            <a:pPr algn="ctr"/>
            <a:r>
              <a:rPr lang="it-IT" b="1" dirty="0"/>
              <a:t>(aggiornamento 31 dicembre 2022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196563"/>
              </p:ext>
            </p:extLst>
          </p:nvPr>
        </p:nvGraphicFramePr>
        <p:xfrm>
          <a:off x="0" y="1037917"/>
          <a:ext cx="6027174" cy="532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2250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545</Words>
  <Application>Microsoft Office PowerPoint</Application>
  <PresentationFormat>Widescreen</PresentationFormat>
  <Paragraphs>167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79</cp:revision>
  <dcterms:created xsi:type="dcterms:W3CDTF">2022-10-11T15:14:06Z</dcterms:created>
  <dcterms:modified xsi:type="dcterms:W3CDTF">2023-03-14T13:17:59Z</dcterms:modified>
</cp:coreProperties>
</file>