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64" r:id="rId7"/>
    <p:sldId id="259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>
        <p:scale>
          <a:sx n="81" d="100"/>
          <a:sy n="81" d="100"/>
        </p:scale>
        <p:origin x="53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6%20marz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6%20marzo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6%20marz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6%20marzo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6%20marz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4"/>
              <c:layout>
                <c:manualLayout>
                  <c:x val="1.4202035699668321E-3"/>
                  <c:y val="0.104022220744600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123-4A4B-A07F-5361230B4924}"/>
                </c:ext>
              </c:extLst>
            </c:dLbl>
            <c:dLbl>
              <c:idx val="17"/>
              <c:layout>
                <c:manualLayout>
                  <c:x val="5.6808142798673283E-3"/>
                  <c:y val="0.109140165184679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23-4A4B-A07F-5361230B4924}"/>
                </c:ext>
              </c:extLst>
            </c:dLbl>
            <c:dLbl>
              <c:idx val="19"/>
              <c:layout>
                <c:manualLayout>
                  <c:x val="-1.4202035699668321E-3"/>
                  <c:y val="7.84324985442067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123-4A4B-A07F-5361230B4924}"/>
                </c:ext>
              </c:extLst>
            </c:dLbl>
            <c:dLbl>
              <c:idx val="23"/>
              <c:layout>
                <c:manualLayout>
                  <c:x val="1.9792435705103792E-2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93B-4F1F-B50F-B82CA5AF3B86}"/>
                </c:ext>
              </c:extLst>
            </c:dLbl>
            <c:dLbl>
              <c:idx val="24"/>
              <c:layout>
                <c:manualLayout>
                  <c:x val="0"/>
                  <c:y val="4.02756669318303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93B-4F1F-B50F-B82CA5AF3B86}"/>
                </c:ext>
              </c:extLst>
            </c:dLbl>
            <c:dLbl>
              <c:idx val="25"/>
              <c:layout>
                <c:manualLayout>
                  <c:x val="1.8692855943709136E-2"/>
                  <c:y val="4.84742759764777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93B-4F1F-B50F-B82CA5AF3B86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lazio'!$T$79:$AS$79</c:f>
              <c:strCache>
                <c:ptCount val="26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</c:strCache>
            </c:strRef>
          </c:cat>
          <c:val>
            <c:numRef>
              <c:f>'trend lazio'!$T$80:$AS$80</c:f>
              <c:numCache>
                <c:formatCode>_-* #,##0\ _€_-;\-* #,##0\ _€_-;_-* "-"??\ _€_-;_-@_-</c:formatCode>
                <c:ptCount val="26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3B-4F1F-B50F-B82CA5AF3B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14.484492875104779</c:v>
                </c:pt>
                <c:pt idx="1">
                  <c:v>14.37703084216694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48-405F-897A-558A3E2EE720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13.931265716680638</c:v>
                </c:pt>
                <c:pt idx="1">
                  <c:v>12.51265114792521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48-405F-897A-558A3E2EE720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71.34953897736797</c:v>
                </c:pt>
                <c:pt idx="1">
                  <c:v>72.535023704256105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48-405F-897A-558A3E2EE720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0.23470243084660519</c:v>
                </c:pt>
                <c:pt idx="1">
                  <c:v>0.57529430565173389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48-405F-897A-558A3E2EE7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989998012251756E-2"/>
          <c:y val="1.6866900745735349E-3"/>
          <c:w val="0.97878086419753085"/>
          <c:h val="0.87245865522440458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676455833891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17-489C-8B1C-519B74C530E8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17-489C-8B1C-519B74C530E8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B17-489C-8B1C-519B74C530E8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17-489C-8B1C-519B74C530E8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B17-489C-8B1C-519B74C530E8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17-489C-8B1C-519B74C530E8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B17-489C-8B1C-519B74C530E8}"/>
                </c:ext>
              </c:extLst>
            </c:dLbl>
            <c:dLbl>
              <c:idx val="24"/>
              <c:layout>
                <c:manualLayout>
                  <c:x val="-2.7970679012345678E-2"/>
                  <c:y val="-2.9704928987000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17-489C-8B1C-519B74C530E8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B17-489C-8B1C-519B74C530E8}"/>
                </c:ext>
              </c:extLst>
            </c:dLbl>
            <c:dLbl>
              <c:idx val="3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B17-489C-8B1C-519B74C530E8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trend'!$A$26:$A$61</c:f>
              <c:strCache>
                <c:ptCount val="36"/>
                <c:pt idx="0">
                  <c:v>feb. 23</c:v>
                </c:pt>
                <c:pt idx="5">
                  <c:v>set. 22</c:v>
                </c:pt>
                <c:pt idx="8">
                  <c:v>giu. 22</c:v>
                </c:pt>
                <c:pt idx="11">
                  <c:v>mar. 22</c:v>
                </c:pt>
                <c:pt idx="14">
                  <c:v>dic. 21</c:v>
                </c:pt>
                <c:pt idx="19">
                  <c:v>giu 21</c:v>
                </c:pt>
                <c:pt idx="23">
                  <c:v>dic 20</c:v>
                </c:pt>
                <c:pt idx="25">
                  <c:v>giu 20</c:v>
                </c:pt>
                <c:pt idx="27">
                  <c:v>dic 19</c:v>
                </c:pt>
                <c:pt idx="31">
                  <c:v>dic 18</c:v>
                </c:pt>
                <c:pt idx="35">
                  <c:v>dic 17</c:v>
                </c:pt>
              </c:strCache>
            </c:strRef>
          </c:cat>
          <c:val>
            <c:numRef>
              <c:f>'in attesa di giudizio trend'!$B$26:$B$61</c:f>
              <c:numCache>
                <c:formatCode>0.0%</c:formatCode>
                <c:ptCount val="36"/>
                <c:pt idx="0">
                  <c:v>0.14399999999999999</c:v>
                </c:pt>
                <c:pt idx="1">
                  <c:v>0.14899999999999999</c:v>
                </c:pt>
                <c:pt idx="2">
                  <c:v>0.15</c:v>
                </c:pt>
                <c:pt idx="3">
                  <c:v>0.155</c:v>
                </c:pt>
                <c:pt idx="4">
                  <c:v>0.158</c:v>
                </c:pt>
                <c:pt idx="5">
                  <c:v>0.158</c:v>
                </c:pt>
                <c:pt idx="6">
                  <c:v>0.156</c:v>
                </c:pt>
                <c:pt idx="7">
                  <c:v>0.152</c:v>
                </c:pt>
                <c:pt idx="8">
                  <c:v>0.152</c:v>
                </c:pt>
                <c:pt idx="9">
                  <c:v>0.153</c:v>
                </c:pt>
                <c:pt idx="10">
                  <c:v>0.152</c:v>
                </c:pt>
                <c:pt idx="11">
                  <c:v>0.156</c:v>
                </c:pt>
                <c:pt idx="12">
                  <c:v>0.16</c:v>
                </c:pt>
                <c:pt idx="13">
                  <c:v>0.16</c:v>
                </c:pt>
                <c:pt idx="14">
                  <c:v>0.157</c:v>
                </c:pt>
                <c:pt idx="15">
                  <c:v>0.16200000000000001</c:v>
                </c:pt>
                <c:pt idx="16">
                  <c:v>0.16200000000000001</c:v>
                </c:pt>
                <c:pt idx="17">
                  <c:v>0.16200000000000001</c:v>
                </c:pt>
                <c:pt idx="18">
                  <c:v>0.156</c:v>
                </c:pt>
                <c:pt idx="19">
                  <c:v>0.154</c:v>
                </c:pt>
                <c:pt idx="20">
                  <c:v>0.159</c:v>
                </c:pt>
                <c:pt idx="21">
                  <c:v>0.159</c:v>
                </c:pt>
                <c:pt idx="22">
                  <c:v>0.16500000000000001</c:v>
                </c:pt>
                <c:pt idx="23">
                  <c:v>0.16200000000000001</c:v>
                </c:pt>
                <c:pt idx="24">
                  <c:v>0.17</c:v>
                </c:pt>
                <c:pt idx="25">
                  <c:v>0.16924541331491816</c:v>
                </c:pt>
                <c:pt idx="26">
                  <c:v>0.15335546105175812</c:v>
                </c:pt>
                <c:pt idx="27">
                  <c:v>0.15996643025226678</c:v>
                </c:pt>
                <c:pt idx="28">
                  <c:v>0.16410592768713619</c:v>
                </c:pt>
                <c:pt idx="29">
                  <c:v>0.15843825385810117</c:v>
                </c:pt>
                <c:pt idx="30">
                  <c:v>0.16492055897444358</c:v>
                </c:pt>
                <c:pt idx="31">
                  <c:v>0.16491492749979045</c:v>
                </c:pt>
                <c:pt idx="32">
                  <c:v>0.16955671120177918</c:v>
                </c:pt>
                <c:pt idx="33">
                  <c:v>0.16479177657890706</c:v>
                </c:pt>
                <c:pt idx="34">
                  <c:v>0.16680693196846608</c:v>
                </c:pt>
                <c:pt idx="35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B17-489C-8B1C-519B74C530E8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B17-489C-8B1C-519B74C530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B17-489C-8B1C-519B74C530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B17-489C-8B1C-519B74C530E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B17-489C-8B1C-519B74C530E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B17-489C-8B1C-519B74C530E8}"/>
                </c:ext>
              </c:extLst>
            </c:dLbl>
            <c:dLbl>
              <c:idx val="7"/>
              <c:layout>
                <c:manualLayout>
                  <c:x val="-3.4620987046758041E-2"/>
                  <c:y val="-8.520008848695796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B17-489C-8B1C-519B74C530E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B17-489C-8B1C-519B74C530E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B17-489C-8B1C-519B74C530E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B17-489C-8B1C-519B74C530E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B17-489C-8B1C-519B74C530E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B17-489C-8B1C-519B74C530E8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B17-489C-8B1C-519B74C530E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B17-489C-8B1C-519B74C530E8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B17-489C-8B1C-519B74C530E8}"/>
                </c:ext>
              </c:extLst>
            </c:dLbl>
            <c:dLbl>
              <c:idx val="18"/>
              <c:layout>
                <c:manualLayout>
                  <c:x val="-4.7159567293671621E-2"/>
                  <c:y val="1.0091920320867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8B17-489C-8B1C-519B74C530E8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B17-489C-8B1C-519B74C530E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B17-489C-8B1C-519B74C530E8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B17-489C-8B1C-519B74C530E8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B17-489C-8B1C-519B74C530E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B17-489C-8B1C-519B74C530E8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B17-489C-8B1C-519B74C530E8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B17-489C-8B1C-519B74C530E8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B17-489C-8B1C-519B74C530E8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B17-489C-8B1C-519B74C530E8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B17-489C-8B1C-519B74C530E8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8B17-489C-8B1C-519B74C530E8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8B17-489C-8B1C-519B74C530E8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trend'!$A$26:$A$61</c:f>
              <c:strCache>
                <c:ptCount val="36"/>
                <c:pt idx="0">
                  <c:v>feb. 23</c:v>
                </c:pt>
                <c:pt idx="5">
                  <c:v>set. 22</c:v>
                </c:pt>
                <c:pt idx="8">
                  <c:v>giu. 22</c:v>
                </c:pt>
                <c:pt idx="11">
                  <c:v>mar. 22</c:v>
                </c:pt>
                <c:pt idx="14">
                  <c:v>dic. 21</c:v>
                </c:pt>
                <c:pt idx="19">
                  <c:v>giu 21</c:v>
                </c:pt>
                <c:pt idx="23">
                  <c:v>dic 20</c:v>
                </c:pt>
                <c:pt idx="25">
                  <c:v>giu 20</c:v>
                </c:pt>
                <c:pt idx="27">
                  <c:v>dic 19</c:v>
                </c:pt>
                <c:pt idx="31">
                  <c:v>dic 18</c:v>
                </c:pt>
                <c:pt idx="35">
                  <c:v>dic 17</c:v>
                </c:pt>
              </c:strCache>
            </c:strRef>
          </c:cat>
          <c:val>
            <c:numRef>
              <c:f>'in attesa di giudizio trend'!$C$26:$C$61</c:f>
              <c:numCache>
                <c:formatCode>0.0%</c:formatCode>
                <c:ptCount val="36"/>
                <c:pt idx="0">
                  <c:v>0.14499999999999999</c:v>
                </c:pt>
                <c:pt idx="1">
                  <c:v>0.14599999999999999</c:v>
                </c:pt>
                <c:pt idx="2">
                  <c:v>0.153</c:v>
                </c:pt>
                <c:pt idx="3">
                  <c:v>0.155</c:v>
                </c:pt>
                <c:pt idx="4">
                  <c:v>0.158</c:v>
                </c:pt>
                <c:pt idx="5">
                  <c:v>0.161</c:v>
                </c:pt>
                <c:pt idx="6">
                  <c:v>0.159</c:v>
                </c:pt>
                <c:pt idx="7">
                  <c:v>0.14599999999999999</c:v>
                </c:pt>
                <c:pt idx="8">
                  <c:v>0.14799999999999999</c:v>
                </c:pt>
                <c:pt idx="9">
                  <c:v>0.153</c:v>
                </c:pt>
                <c:pt idx="10">
                  <c:v>0.14799999999999999</c:v>
                </c:pt>
                <c:pt idx="11">
                  <c:v>0.14599999999999999</c:v>
                </c:pt>
                <c:pt idx="12">
                  <c:v>0.15</c:v>
                </c:pt>
                <c:pt idx="13">
                  <c:v>0.15</c:v>
                </c:pt>
                <c:pt idx="14">
                  <c:v>0.14599999999999999</c:v>
                </c:pt>
                <c:pt idx="15">
                  <c:v>0.14899999999999999</c:v>
                </c:pt>
                <c:pt idx="16">
                  <c:v>0.151</c:v>
                </c:pt>
                <c:pt idx="17">
                  <c:v>0.14799999999999999</c:v>
                </c:pt>
                <c:pt idx="18">
                  <c:v>0.14899999999999999</c:v>
                </c:pt>
                <c:pt idx="19">
                  <c:v>0.155</c:v>
                </c:pt>
                <c:pt idx="20">
                  <c:v>0.157</c:v>
                </c:pt>
                <c:pt idx="21">
                  <c:v>0.16200000000000001</c:v>
                </c:pt>
                <c:pt idx="22">
                  <c:v>0.16700000000000001</c:v>
                </c:pt>
                <c:pt idx="23">
                  <c:v>0.17399999999999999</c:v>
                </c:pt>
                <c:pt idx="24">
                  <c:v>0.18099999999999999</c:v>
                </c:pt>
                <c:pt idx="25">
                  <c:v>0.20340159666782368</c:v>
                </c:pt>
                <c:pt idx="26">
                  <c:v>0.17827208252740168</c:v>
                </c:pt>
                <c:pt idx="27">
                  <c:v>0.18413036856533657</c:v>
                </c:pt>
                <c:pt idx="28">
                  <c:v>0.17952612393681652</c:v>
                </c:pt>
                <c:pt idx="29">
                  <c:v>0.16918568784700802</c:v>
                </c:pt>
                <c:pt idx="30">
                  <c:v>0.169612922889363</c:v>
                </c:pt>
                <c:pt idx="31">
                  <c:v>0.16467707376798285</c:v>
                </c:pt>
                <c:pt idx="32">
                  <c:v>0.17067159581022798</c:v>
                </c:pt>
                <c:pt idx="33">
                  <c:v>0.16739606126914661</c:v>
                </c:pt>
                <c:pt idx="34">
                  <c:v>0.16277962874821514</c:v>
                </c:pt>
                <c:pt idx="35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8B17-489C-8B1C-519B74C53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63.118189438390615</c:v>
                </c:pt>
                <c:pt idx="1">
                  <c:v>68.653562740815715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3-4B15-B709-AB4EA1A7929F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36.881810561609392</c:v>
                </c:pt>
                <c:pt idx="1">
                  <c:v>31.346437259184292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3-4B15-B709-AB4EA1A792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93.327745180217931</c:v>
                </c:pt>
                <c:pt idx="1">
                  <c:v>96.093680640636364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72-4FE0-8B76-B9E4F72BFA5C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6.6722548197820615</c:v>
                </c:pt>
                <c:pt idx="1">
                  <c:v>3.906319359363625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72-4FE0-8B76-B9E4F72BFA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8182112" cy="5616624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28 febbraio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19801"/>
              </p:ext>
            </p:extLst>
          </p:nvPr>
        </p:nvGraphicFramePr>
        <p:xfrm>
          <a:off x="179512" y="1340767"/>
          <a:ext cx="8856983" cy="5073514"/>
        </p:xfrm>
        <a:graphic>
          <a:graphicData uri="http://schemas.openxmlformats.org/drawingml/2006/table">
            <a:tbl>
              <a:tblPr/>
              <a:tblGrid>
                <a:gridCol w="1858029">
                  <a:extLst>
                    <a:ext uri="{9D8B030D-6E8A-4147-A177-3AD203B41FA5}">
                      <a16:colId xmlns:a16="http://schemas.microsoft.com/office/drawing/2014/main" val="3425848922"/>
                    </a:ext>
                  </a:extLst>
                </a:gridCol>
                <a:gridCol w="2576163">
                  <a:extLst>
                    <a:ext uri="{9D8B030D-6E8A-4147-A177-3AD203B41FA5}">
                      <a16:colId xmlns:a16="http://schemas.microsoft.com/office/drawing/2014/main" val="4247932546"/>
                    </a:ext>
                  </a:extLst>
                </a:gridCol>
                <a:gridCol w="740932">
                  <a:extLst>
                    <a:ext uri="{9D8B030D-6E8A-4147-A177-3AD203B41FA5}">
                      <a16:colId xmlns:a16="http://schemas.microsoft.com/office/drawing/2014/main" val="483141583"/>
                    </a:ext>
                  </a:extLst>
                </a:gridCol>
                <a:gridCol w="809325">
                  <a:extLst>
                    <a:ext uri="{9D8B030D-6E8A-4147-A177-3AD203B41FA5}">
                      <a16:colId xmlns:a16="http://schemas.microsoft.com/office/drawing/2014/main" val="3911567409"/>
                    </a:ext>
                  </a:extLst>
                </a:gridCol>
                <a:gridCol w="820724">
                  <a:extLst>
                    <a:ext uri="{9D8B030D-6E8A-4147-A177-3AD203B41FA5}">
                      <a16:colId xmlns:a16="http://schemas.microsoft.com/office/drawing/2014/main" val="2315730688"/>
                    </a:ext>
                  </a:extLst>
                </a:gridCol>
                <a:gridCol w="809325">
                  <a:extLst>
                    <a:ext uri="{9D8B030D-6E8A-4147-A177-3AD203B41FA5}">
                      <a16:colId xmlns:a16="http://schemas.microsoft.com/office/drawing/2014/main" val="1586497934"/>
                    </a:ext>
                  </a:extLst>
                </a:gridCol>
                <a:gridCol w="547149">
                  <a:extLst>
                    <a:ext uri="{9D8B030D-6E8A-4147-A177-3AD203B41FA5}">
                      <a16:colId xmlns:a16="http://schemas.microsoft.com/office/drawing/2014/main" val="3636666676"/>
                    </a:ext>
                  </a:extLst>
                </a:gridCol>
                <a:gridCol w="695336">
                  <a:extLst>
                    <a:ext uri="{9D8B030D-6E8A-4147-A177-3AD203B41FA5}">
                      <a16:colId xmlns:a16="http://schemas.microsoft.com/office/drawing/2014/main" val="1448428741"/>
                    </a:ext>
                  </a:extLst>
                </a:gridCol>
              </a:tblGrid>
              <a:tr h="1727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05648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151552"/>
                  </a:ext>
                </a:extLst>
              </a:tr>
              <a:tr h="92137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505547"/>
                  </a:ext>
                </a:extLst>
              </a:tr>
              <a:tr h="7630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863524"/>
                  </a:ext>
                </a:extLst>
              </a:tr>
              <a:tr h="9069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933079"/>
                  </a:ext>
                </a:extLst>
              </a:tr>
              <a:tr h="496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784192"/>
                  </a:ext>
                </a:extLst>
              </a:tr>
              <a:tr h="496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8960"/>
                  </a:ext>
                </a:extLst>
              </a:tr>
              <a:tr h="2753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176487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UMBRIA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PERUGIA"NUOVO COMPLESSO PENITENZIARIO CAPANNE"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051032"/>
                  </a:ext>
                </a:extLst>
              </a:tr>
              <a:tr h="17275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794108"/>
                  </a:ext>
                </a:extLst>
              </a:tr>
              <a:tr h="17275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69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febbraio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206892"/>
              </p:ext>
            </p:extLst>
          </p:nvPr>
        </p:nvGraphicFramePr>
        <p:xfrm>
          <a:off x="201620" y="1242258"/>
          <a:ext cx="8942380" cy="496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28/02/2023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25679"/>
              </p:ext>
            </p:extLst>
          </p:nvPr>
        </p:nvGraphicFramePr>
        <p:xfrm>
          <a:off x="467544" y="513158"/>
          <a:ext cx="7920880" cy="575986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28 febbraio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1.178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1.109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4.809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5.965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398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2.200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28 febbraio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8" y="1124744"/>
            <a:ext cx="8803613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7" y="1371600"/>
            <a:ext cx="5040560" cy="517533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28 febbraio 2023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 smtClean="0"/>
              <a:t>Detenuti</a:t>
            </a:r>
            <a:r>
              <a:rPr lang="en-US" sz="2400" b="1" dirty="0" smtClean="0"/>
              <a:t> per </a:t>
            </a:r>
            <a:r>
              <a:rPr lang="en-US" sz="2400" b="1" dirty="0" err="1" smtClean="0"/>
              <a:t>posizione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giuridica</a:t>
            </a:r>
            <a:r>
              <a:rPr lang="en-US" sz="2400" b="1" dirty="0" smtClean="0"/>
              <a:t> in Italia e </a:t>
            </a:r>
            <a:r>
              <a:rPr lang="en-US" sz="2400" b="1" dirty="0" err="1" smtClean="0"/>
              <a:t>nel</a:t>
            </a:r>
            <a:r>
              <a:rPr lang="en-US" sz="2400" b="1" dirty="0" smtClean="0"/>
              <a:t> Lazio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al </a:t>
            </a:r>
            <a:r>
              <a:rPr lang="en-US" sz="2400" b="1" dirty="0" smtClean="0"/>
              <a:t>28 </a:t>
            </a:r>
            <a:r>
              <a:rPr lang="en-US" sz="2400" b="1" dirty="0" err="1" smtClean="0"/>
              <a:t>febbraio</a:t>
            </a:r>
            <a:r>
              <a:rPr lang="en-US" sz="2400" b="1" dirty="0" smtClean="0"/>
              <a:t> 2028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988859"/>
              </p:ext>
            </p:extLst>
          </p:nvPr>
        </p:nvGraphicFramePr>
        <p:xfrm>
          <a:off x="395536" y="1444583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err="1"/>
              <a:t>Percentuali</a:t>
            </a:r>
            <a:r>
              <a:rPr lang="en-US" sz="2000" b="1" dirty="0"/>
              <a:t> di </a:t>
            </a:r>
            <a:r>
              <a:rPr lang="en-US" sz="2000" b="1" dirty="0" err="1"/>
              <a:t>detenuti</a:t>
            </a:r>
            <a:r>
              <a:rPr lang="en-US" sz="2000" b="1" dirty="0"/>
              <a:t> in </a:t>
            </a:r>
            <a:r>
              <a:rPr lang="en-US" sz="2000" b="1" dirty="0" err="1"/>
              <a:t>attesa</a:t>
            </a:r>
            <a:r>
              <a:rPr lang="en-US" sz="2000" b="1" dirty="0"/>
              <a:t> di primo </a:t>
            </a:r>
            <a:r>
              <a:rPr lang="en-US" sz="2000" b="1" dirty="0" err="1"/>
              <a:t>giudizio</a:t>
            </a:r>
            <a:r>
              <a:rPr lang="en-US" sz="2000" b="1" dirty="0"/>
              <a:t> </a:t>
            </a:r>
            <a:br>
              <a:rPr lang="en-US" sz="2000" b="1" dirty="0"/>
            </a:br>
            <a:r>
              <a:rPr lang="en-US" sz="2000" b="1" dirty="0"/>
              <a:t>in Italia e </a:t>
            </a:r>
            <a:r>
              <a:rPr lang="en-US" sz="2000" b="1" dirty="0" err="1"/>
              <a:t>nel</a:t>
            </a:r>
            <a:r>
              <a:rPr lang="en-US" sz="2000" b="1" dirty="0"/>
              <a:t> Lazio da </a:t>
            </a:r>
            <a:r>
              <a:rPr lang="en-US" sz="2000" b="1" dirty="0" err="1"/>
              <a:t>dicembre</a:t>
            </a:r>
            <a:r>
              <a:rPr lang="en-US" sz="2000" b="1" dirty="0"/>
              <a:t> 2017 </a:t>
            </a:r>
            <a:r>
              <a:rPr lang="en-US" sz="2000" b="1" dirty="0" smtClean="0"/>
              <a:t>a </a:t>
            </a:r>
            <a:r>
              <a:rPr lang="en-US" sz="2000" b="1" dirty="0" err="1" smtClean="0"/>
              <a:t>febbraio</a:t>
            </a:r>
            <a:r>
              <a:rPr lang="en-US" sz="2000" b="1" dirty="0" smtClean="0"/>
              <a:t> </a:t>
            </a:r>
            <a:r>
              <a:rPr lang="en-US" sz="2000" b="1" dirty="0"/>
              <a:t>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053925"/>
              </p:ext>
            </p:extLst>
          </p:nvPr>
        </p:nvGraphicFramePr>
        <p:xfrm>
          <a:off x="110248" y="922114"/>
          <a:ext cx="8854240" cy="593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28 febbraio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162691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28 febbraio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760334"/>
              </p:ext>
            </p:extLst>
          </p:nvPr>
        </p:nvGraphicFramePr>
        <p:xfrm>
          <a:off x="137216" y="1340768"/>
          <a:ext cx="88272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4503</TotalTime>
  <Words>591</Words>
  <Application>Microsoft Office PowerPoint</Application>
  <PresentationFormat>Presentazione su schermo (4:3)</PresentationFormat>
  <Paragraphs>234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penitenziari d’Italia al 28 febbraio 2023</vt:lpstr>
      <vt:lpstr>Detenuti per posizione giuridica in Italia e nel Lazio  al 28 febbraio 2028</vt:lpstr>
      <vt:lpstr>Percentuali di detenuti in attesa di primo giudizio  in Italia e nel Lazio da dicembre 2017 a febbraio 2023</vt:lpstr>
      <vt:lpstr>Detenuti per Nazionalità In Italia e nel Lazio al 28 febbraio 2023</vt:lpstr>
      <vt:lpstr>Detenuti per Genere in Italia e nel Lazio al 28 febbraio 2023</vt:lpstr>
      <vt:lpstr>Detenute madri con figli al seguito presenti negli Istituti di Pena in Italia  al 28 febbraio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354</cp:revision>
  <dcterms:created xsi:type="dcterms:W3CDTF">2020-06-03T15:49:37Z</dcterms:created>
  <dcterms:modified xsi:type="dcterms:W3CDTF">2023-03-06T06:52:20Z</dcterms:modified>
</cp:coreProperties>
</file>