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41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3%20APRI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  15 01 al 27 03'!$I$41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  15 01 al 27 03'!$J$40:$BJ$40</c:f>
              <c:strCache>
                <c:ptCount val="53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0">
                  <c:v>09.01</c:v>
                </c:pt>
                <c:pt idx="48">
                  <c:v>06.03</c:v>
                </c:pt>
                <c:pt idx="52">
                  <c:v>03.04</c:v>
                </c:pt>
              </c:strCache>
            </c:strRef>
          </c:cat>
          <c:val>
            <c:numRef>
              <c:f>'da  15 01 al 27 03'!$J$41:$BJ$41</c:f>
              <c:numCache>
                <c:formatCode>General</c:formatCode>
                <c:ptCount val="53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  <c:pt idx="42">
                  <c:v>22</c:v>
                </c:pt>
                <c:pt idx="43">
                  <c:v>16</c:v>
                </c:pt>
                <c:pt idx="44">
                  <c:v>10</c:v>
                </c:pt>
                <c:pt idx="45">
                  <c:v>2</c:v>
                </c:pt>
                <c:pt idx="46">
                  <c:v>4</c:v>
                </c:pt>
                <c:pt idx="47">
                  <c:v>2</c:v>
                </c:pt>
                <c:pt idx="48">
                  <c:v>1</c:v>
                </c:pt>
                <c:pt idx="49">
                  <c:v>8</c:v>
                </c:pt>
                <c:pt idx="50">
                  <c:v>7</c:v>
                </c:pt>
                <c:pt idx="51">
                  <c:v>6</c:v>
                </c:pt>
                <c:pt idx="5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E8-49D4-A5AA-D2E2EF2DE2A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Covid 19 in Italia dal 3 gennaio 2022 a 28 marzo 2023</a:t>
            </a:r>
            <a:endParaRPr lang="it-IT" sz="160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Foglio1!$A$22:$A$54</c:f>
              <c:strCache>
                <c:ptCount val="33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</c:strCache>
            </c:strRef>
          </c:cat>
          <c:val>
            <c:numRef>
              <c:f>Foglio1!$B$22:$B$54</c:f>
              <c:numCache>
                <c:formatCode>_-* #,##0_-;\-* #,##0_-;_-* "-"??_-;_-@_-</c:formatCode>
                <c:ptCount val="33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  <c:pt idx="24">
                  <c:v>57</c:v>
                </c:pt>
                <c:pt idx="25">
                  <c:v>59</c:v>
                </c:pt>
                <c:pt idx="26">
                  <c:v>36</c:v>
                </c:pt>
                <c:pt idx="27">
                  <c:v>51</c:v>
                </c:pt>
                <c:pt idx="28">
                  <c:v>56</c:v>
                </c:pt>
                <c:pt idx="29">
                  <c:v>56</c:v>
                </c:pt>
                <c:pt idx="30">
                  <c:v>35</c:v>
                </c:pt>
                <c:pt idx="31">
                  <c:v>16</c:v>
                </c:pt>
                <c:pt idx="3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42-43A9-A37E-D3120B74DAB1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Foglio1!$A$22:$A$54</c:f>
              <c:strCache>
                <c:ptCount val="33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</c:strCache>
            </c:strRef>
          </c:cat>
          <c:val>
            <c:numRef>
              <c:f>Foglio1!$C$22:$C$54</c:f>
              <c:numCache>
                <c:formatCode>General</c:formatCode>
                <c:ptCount val="33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42-43A9-A37E-D3120B74DAB1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Foglio1!$A$22:$A$54</c:f>
              <c:strCache>
                <c:ptCount val="33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</c:strCache>
            </c:strRef>
          </c:cat>
          <c:val>
            <c:numRef>
              <c:f>Foglio1!$D$22:$D$54</c:f>
              <c:numCache>
                <c:formatCode>General</c:formatCode>
                <c:ptCount val="33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42-43A9-A37E-D3120B74DAB1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Foglio1!$A$22:$A$54</c:f>
              <c:strCache>
                <c:ptCount val="33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</c:strCache>
            </c:strRef>
          </c:cat>
          <c:val>
            <c:numRef>
              <c:f>Foglio1!$E$22:$E$54</c:f>
              <c:numCache>
                <c:formatCode>_-* #,##0_-;\-* #,##0_-;_-* "-"??_-;_-@_-</c:formatCode>
                <c:ptCount val="33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  <c:pt idx="24" formatCode="General">
                  <c:v>58</c:v>
                </c:pt>
                <c:pt idx="25" formatCode="General">
                  <c:v>60</c:v>
                </c:pt>
                <c:pt idx="26" formatCode="General">
                  <c:v>36</c:v>
                </c:pt>
                <c:pt idx="27" formatCode="General">
                  <c:v>51</c:v>
                </c:pt>
                <c:pt idx="28" formatCode="General">
                  <c:v>56</c:v>
                </c:pt>
                <c:pt idx="29" formatCode="General">
                  <c:v>56</c:v>
                </c:pt>
                <c:pt idx="30" formatCode="General">
                  <c:v>36</c:v>
                </c:pt>
                <c:pt idx="31" formatCode="General">
                  <c:v>16</c:v>
                </c:pt>
                <c:pt idx="32" formatCode="General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42-43A9-A37E-D3120B74DA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al </a:t>
            </a:r>
            <a:r>
              <a:rPr lang="it-IT" b="1" dirty="0" smtClean="0"/>
              <a:t>3 aprile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513304"/>
              </p:ext>
            </p:extLst>
          </p:nvPr>
        </p:nvGraphicFramePr>
        <p:xfrm>
          <a:off x="633845" y="1330036"/>
          <a:ext cx="1117870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/>
              <a:t>P</a:t>
            </a:r>
            <a:r>
              <a:rPr lang="it-IT" b="1" dirty="0" smtClean="0"/>
              <a:t>enitenziari  del Lazio dal 10 gennaio 2022 al </a:t>
            </a:r>
            <a:r>
              <a:rPr lang="it-IT" b="1" dirty="0" smtClean="0"/>
              <a:t>3 aprile 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35791"/>
              </p:ext>
            </p:extLst>
          </p:nvPr>
        </p:nvGraphicFramePr>
        <p:xfrm>
          <a:off x="124000" y="857067"/>
          <a:ext cx="12068004" cy="6012839"/>
        </p:xfrm>
        <a:graphic>
          <a:graphicData uri="http://schemas.openxmlformats.org/drawingml/2006/table">
            <a:tbl>
              <a:tblPr/>
              <a:tblGrid>
                <a:gridCol w="594104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683209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64423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64423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64423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64423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64423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64423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47243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08959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69679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39916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270313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59817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2337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299412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397550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24931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24931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24931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24931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429494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409046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  <a:gridCol w="449944">
                  <a:extLst>
                    <a:ext uri="{9D8B030D-6E8A-4147-A177-3AD203B41FA5}">
                      <a16:colId xmlns:a16="http://schemas.microsoft.com/office/drawing/2014/main" val="494525298"/>
                    </a:ext>
                  </a:extLst>
                </a:gridCol>
                <a:gridCol w="321191">
                  <a:extLst>
                    <a:ext uri="{9D8B030D-6E8A-4147-A177-3AD203B41FA5}">
                      <a16:colId xmlns:a16="http://schemas.microsoft.com/office/drawing/2014/main" val="3644492473"/>
                    </a:ext>
                  </a:extLst>
                </a:gridCol>
                <a:gridCol w="321191">
                  <a:extLst>
                    <a:ext uri="{9D8B030D-6E8A-4147-A177-3AD203B41FA5}">
                      <a16:colId xmlns:a16="http://schemas.microsoft.com/office/drawing/2014/main" val="3751871520"/>
                    </a:ext>
                  </a:extLst>
                </a:gridCol>
                <a:gridCol w="321191">
                  <a:extLst>
                    <a:ext uri="{9D8B030D-6E8A-4147-A177-3AD203B41FA5}">
                      <a16:colId xmlns:a16="http://schemas.microsoft.com/office/drawing/2014/main" val="3265631094"/>
                    </a:ext>
                  </a:extLst>
                </a:gridCol>
                <a:gridCol w="321191">
                  <a:extLst>
                    <a:ext uri="{9D8B030D-6E8A-4147-A177-3AD203B41FA5}">
                      <a16:colId xmlns:a16="http://schemas.microsoft.com/office/drawing/2014/main" val="155018853"/>
                    </a:ext>
                  </a:extLst>
                </a:gridCol>
                <a:gridCol w="321191">
                  <a:extLst>
                    <a:ext uri="{9D8B030D-6E8A-4147-A177-3AD203B41FA5}">
                      <a16:colId xmlns:a16="http://schemas.microsoft.com/office/drawing/2014/main" val="4284245545"/>
                    </a:ext>
                  </a:extLst>
                </a:gridCol>
                <a:gridCol w="321191">
                  <a:extLst>
                    <a:ext uri="{9D8B030D-6E8A-4147-A177-3AD203B41FA5}">
                      <a16:colId xmlns:a16="http://schemas.microsoft.com/office/drawing/2014/main" val="931999231"/>
                    </a:ext>
                  </a:extLst>
                </a:gridCol>
                <a:gridCol w="321191">
                  <a:extLst>
                    <a:ext uri="{9D8B030D-6E8A-4147-A177-3AD203B41FA5}">
                      <a16:colId xmlns:a16="http://schemas.microsoft.com/office/drawing/2014/main" val="1390862256"/>
                    </a:ext>
                  </a:extLst>
                </a:gridCol>
                <a:gridCol w="321191">
                  <a:extLst>
                    <a:ext uri="{9D8B030D-6E8A-4147-A177-3AD203B41FA5}">
                      <a16:colId xmlns:a16="http://schemas.microsoft.com/office/drawing/2014/main" val="3774998042"/>
                    </a:ext>
                  </a:extLst>
                </a:gridCol>
                <a:gridCol w="321191">
                  <a:extLst>
                    <a:ext uri="{9D8B030D-6E8A-4147-A177-3AD203B41FA5}">
                      <a16:colId xmlns:a16="http://schemas.microsoft.com/office/drawing/2014/main" val="1088615132"/>
                    </a:ext>
                  </a:extLst>
                </a:gridCol>
              </a:tblGrid>
              <a:tr h="54209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feb.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42232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1437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076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741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Civita-vecchia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9238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3396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870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28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12724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9613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64717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58118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68989" y="6336359"/>
            <a:ext cx="4468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della Giustizia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303616"/>
              </p:ext>
            </p:extLst>
          </p:nvPr>
        </p:nvGraphicFramePr>
        <p:xfrm>
          <a:off x="1054331" y="337703"/>
          <a:ext cx="10656224" cy="5479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</TotalTime>
  <Words>480</Words>
  <Application>Microsoft Office PowerPoint</Application>
  <PresentationFormat>Widescreen</PresentationFormat>
  <Paragraphs>333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380</cp:revision>
  <dcterms:created xsi:type="dcterms:W3CDTF">2021-02-16T11:24:19Z</dcterms:created>
  <dcterms:modified xsi:type="dcterms:W3CDTF">2023-04-03T14:03:53Z</dcterms:modified>
</cp:coreProperties>
</file>