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3" r:id="rId2"/>
    <p:sldId id="266" r:id="rId3"/>
    <p:sldId id="257" r:id="rId4"/>
    <p:sldId id="258" r:id="rId5"/>
    <p:sldId id="267" r:id="rId6"/>
    <p:sldId id="259" r:id="rId7"/>
    <p:sldId id="264" r:id="rId8"/>
    <p:sldId id="261" r:id="rId9"/>
    <p:sldId id="260" r:id="rId10"/>
    <p:sldId id="268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06" autoAdjust="0"/>
    <p:restoredTop sz="93735" autoAdjust="0"/>
  </p:normalViewPr>
  <p:slideViewPr>
    <p:cSldViewPr>
      <p:cViewPr>
        <p:scale>
          <a:sx n="86" d="100"/>
          <a:sy n="86" d="100"/>
        </p:scale>
        <p:origin x="3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Elaborazioni\ELABORAZIONI%202023\tabelle%20e%20grafici%205%20aprile%20202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zo\Dropbox\GARANTE%20DETENUTI\Elaborazioni\ELABORAZIONI%202023\tabelle%20e%20grafici%205%20aprile%202023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Elaborazioni\ELABORAZIONI%202023\tabelle%20e%20grafici%205%20aprile%20202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zo\Dropbox\GARANTE%20DETENUTI\Elaborazioni\ELABORAZIONI%202023\tabelle%20e%20grafici%205%20aprile%202023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zo\Dropbox\GARANTE%20DETENUTI\Elaborazioni\ELABORAZIONI%202023\tabelle%20e%20grafici%205%20aprile%20202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96B6-459D-8CB9-F34FF647AFEA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96B6-459D-8CB9-F34FF647AFEA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96B6-459D-8CB9-F34FF647AFEA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96B6-459D-8CB9-F34FF647AFEA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96B6-459D-8CB9-F34FF647AFEA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96B6-459D-8CB9-F34FF647AFEA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96B6-459D-8CB9-F34FF647AFEA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96B6-459D-8CB9-F34FF647AFEA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96B6-459D-8CB9-F34FF647AFEA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96B6-459D-8CB9-F34FF647AFEA}"/>
                </c:ext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96B6-459D-8CB9-F34FF647AFEA}"/>
                </c:ext>
              </c:extLst>
            </c:dLbl>
            <c:dLbl>
              <c:idx val="23"/>
              <c:layout>
                <c:manualLayout>
                  <c:x val="1.9792435705103792E-2"/>
                  <c:y val="1.158053527556444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96B6-459D-8CB9-F34FF647AFEA}"/>
                </c:ext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6B6-459D-8CB9-F34FF647AFEA}"/>
                </c:ext>
              </c:extLst>
            </c:dLbl>
            <c:dLbl>
              <c:idx val="25"/>
              <c:layout>
                <c:manualLayout>
                  <c:x val="1.8692855943709136E-2"/>
                  <c:y val="4.847427597647773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96B6-459D-8CB9-F34FF647AFEA}"/>
                </c:ext>
              </c:extLst>
            </c:dLbl>
            <c:dLbl>
              <c:idx val="26"/>
              <c:layout>
                <c:manualLayout>
                  <c:x val="2.1991595227893101E-3"/>
                  <c:y val="7.481230753240750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6B6-459D-8CB9-F34FF647AFEA}"/>
                </c:ext>
              </c:extLst>
            </c:dLbl>
            <c:spPr>
              <a:solidFill>
                <a:schemeClr val="lt1"/>
              </a:solidFill>
              <a:ln w="25400" cap="flat" cmpd="sng" algn="ctr">
                <a:solidFill>
                  <a:schemeClr val="dk1"/>
                </a:solidFill>
                <a:prstDash val="solid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15875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ysDash"/>
                <a:tailEnd type="triangle"/>
              </a:ln>
              <a:effectLst/>
            </c:spPr>
            <c:trendlineType val="linear"/>
            <c:forward val="2"/>
            <c:dispRSqr val="0"/>
            <c:dispEq val="0"/>
          </c:trendline>
          <c:cat>
            <c:strRef>
              <c:f>'trend lazio'!$T$79:$AT$79</c:f>
              <c:strCache>
                <c:ptCount val="27"/>
                <c:pt idx="0">
                  <c:v>gen. 21</c:v>
                </c:pt>
                <c:pt idx="1">
                  <c:v>feb. 21</c:v>
                </c:pt>
                <c:pt idx="2">
                  <c:v>mar. 21</c:v>
                </c:pt>
                <c:pt idx="3">
                  <c:v>apr. 21</c:v>
                </c:pt>
                <c:pt idx="4">
                  <c:v>mag. 21</c:v>
                </c:pt>
                <c:pt idx="5">
                  <c:v>giu. 21</c:v>
                </c:pt>
                <c:pt idx="6">
                  <c:v>lug. 21</c:v>
                </c:pt>
                <c:pt idx="7">
                  <c:v>ago. 21</c:v>
                </c:pt>
                <c:pt idx="8">
                  <c:v>sett. 21</c:v>
                </c:pt>
                <c:pt idx="9">
                  <c:v>ott. 21</c:v>
                </c:pt>
                <c:pt idx="10">
                  <c:v>nov. 21</c:v>
                </c:pt>
                <c:pt idx="11">
                  <c:v>dic. 21</c:v>
                </c:pt>
                <c:pt idx="12">
                  <c:v>gen 22</c:v>
                </c:pt>
                <c:pt idx="13">
                  <c:v>feb. 22</c:v>
                </c:pt>
                <c:pt idx="14">
                  <c:v>mar. 22</c:v>
                </c:pt>
                <c:pt idx="15">
                  <c:v>apr. 22</c:v>
                </c:pt>
                <c:pt idx="16">
                  <c:v>mag. 22</c:v>
                </c:pt>
                <c:pt idx="17">
                  <c:v>giu 22</c:v>
                </c:pt>
                <c:pt idx="18">
                  <c:v>lug. 22</c:v>
                </c:pt>
                <c:pt idx="19">
                  <c:v>ago. 22</c:v>
                </c:pt>
                <c:pt idx="20">
                  <c:v>sett. 22</c:v>
                </c:pt>
                <c:pt idx="21">
                  <c:v>ott. 22</c:v>
                </c:pt>
                <c:pt idx="22">
                  <c:v>nov. 22</c:v>
                </c:pt>
                <c:pt idx="23">
                  <c:v>dic. 22</c:v>
                </c:pt>
                <c:pt idx="24">
                  <c:v>gen. 23</c:v>
                </c:pt>
                <c:pt idx="25">
                  <c:v>feb. 23</c:v>
                </c:pt>
                <c:pt idx="26">
                  <c:v>mar. 23</c:v>
                </c:pt>
              </c:strCache>
            </c:strRef>
          </c:cat>
          <c:val>
            <c:numRef>
              <c:f>'trend lazio'!$T$80:$AT$80</c:f>
              <c:numCache>
                <c:formatCode>_-* #,##0\ _€_-;\-* #,##0\ _€_-;_-* "-"??\ _€_-;_-@_-</c:formatCode>
                <c:ptCount val="27"/>
                <c:pt idx="0">
                  <c:v>53329</c:v>
                </c:pt>
                <c:pt idx="1">
                  <c:v>53697</c:v>
                </c:pt>
                <c:pt idx="2">
                  <c:v>53509</c:v>
                </c:pt>
                <c:pt idx="3">
                  <c:v>53608</c:v>
                </c:pt>
                <c:pt idx="4">
                  <c:v>53660</c:v>
                </c:pt>
                <c:pt idx="5">
                  <c:v>53637</c:v>
                </c:pt>
                <c:pt idx="6">
                  <c:v>53129</c:v>
                </c:pt>
                <c:pt idx="7">
                  <c:v>53557</c:v>
                </c:pt>
                <c:pt idx="8">
                  <c:v>53930</c:v>
                </c:pt>
                <c:pt idx="9">
                  <c:v>54307</c:v>
                </c:pt>
                <c:pt idx="10">
                  <c:v>54593</c:v>
                </c:pt>
                <c:pt idx="11">
                  <c:v>54134</c:v>
                </c:pt>
                <c:pt idx="12">
                  <c:v>54372</c:v>
                </c:pt>
                <c:pt idx="13">
                  <c:v>54635</c:v>
                </c:pt>
                <c:pt idx="14">
                  <c:v>54609</c:v>
                </c:pt>
                <c:pt idx="15">
                  <c:v>54595</c:v>
                </c:pt>
                <c:pt idx="16">
                  <c:v>54771</c:v>
                </c:pt>
                <c:pt idx="17">
                  <c:v>54841</c:v>
                </c:pt>
                <c:pt idx="18">
                  <c:v>54979</c:v>
                </c:pt>
                <c:pt idx="19">
                  <c:v>55637</c:v>
                </c:pt>
                <c:pt idx="20">
                  <c:v>55835</c:v>
                </c:pt>
                <c:pt idx="21">
                  <c:v>56225</c:v>
                </c:pt>
                <c:pt idx="22">
                  <c:v>56524</c:v>
                </c:pt>
                <c:pt idx="23">
                  <c:v>56196</c:v>
                </c:pt>
                <c:pt idx="24">
                  <c:v>56127</c:v>
                </c:pt>
                <c:pt idx="25">
                  <c:v>56319</c:v>
                </c:pt>
                <c:pt idx="26">
                  <c:v>56605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6B6-459D-8CB9-F34FF647AFE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190169952"/>
        <c:axId val="1190171200"/>
      </c:barChart>
      <c:catAx>
        <c:axId val="1190169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90171200"/>
        <c:crosses val="autoZero"/>
        <c:auto val="1"/>
        <c:lblAlgn val="ctr"/>
        <c:lblOffset val="100"/>
        <c:noMultiLvlLbl val="0"/>
      </c:catAx>
      <c:valAx>
        <c:axId val="1190171200"/>
        <c:scaling>
          <c:orientation val="minMax"/>
        </c:scaling>
        <c:delete val="1"/>
        <c:axPos val="l"/>
        <c:numFmt formatCode="_-* #,##0\ _€_-;\-* #,##0\ _€_-;_-* &quot;-&quot;??\ _€_-;_-@_-" sourceLinked="1"/>
        <c:majorTickMark val="none"/>
        <c:minorTickMark val="none"/>
        <c:tickLblPos val="nextTo"/>
        <c:crossAx val="1190169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1100" b="0"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posizione giuridic'!$O$19</c:f>
              <c:strCache>
                <c:ptCount val="1"/>
                <c:pt idx="0">
                  <c:v>In attesa di primo giudizio</c:v>
                </c:pt>
              </c:strCache>
            </c:strRef>
          </c:tx>
          <c:invertIfNegative val="0"/>
          <c:dLbls>
            <c:spPr>
              <a:solidFill>
                <a:schemeClr val="bg1">
                  <a:lumMod val="95000"/>
                </a:schemeClr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giuridic'!$P$19:$Q$19</c:f>
              <c:numCache>
                <c:formatCode>_-* #,##0.0\ _€_-;\-* #,##0.0\ _€_-;_-* "-"??\ _€_-;_-@_-</c:formatCode>
                <c:ptCount val="2"/>
                <c:pt idx="0" formatCode="0.0">
                  <c:v>14.157676348547717</c:v>
                </c:pt>
                <c:pt idx="1">
                  <c:v>13.949297765215087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A0-4177-91E2-6CEF73F68979}"/>
            </c:ext>
          </c:extLst>
        </c:ser>
        <c:ser>
          <c:idx val="1"/>
          <c:order val="1"/>
          <c:tx>
            <c:strRef>
              <c:f>'detenuti per posizione giuridic'!$O$20</c:f>
              <c:strCache>
                <c:ptCount val="1"/>
                <c:pt idx="0">
                  <c:v>Condannati non definItivi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giuridic'!$P$20:$Q$20</c:f>
              <c:numCache>
                <c:formatCode>_-* #,##0.0\ _€_-;\-* #,##0.0\ _€_-;_-* "-"??\ _€_-;_-@_-</c:formatCode>
                <c:ptCount val="2"/>
                <c:pt idx="0" formatCode="0.0">
                  <c:v>13.908713692946058</c:v>
                </c:pt>
                <c:pt idx="1">
                  <c:v>12.255101139475313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CA0-4177-91E2-6CEF73F68979}"/>
            </c:ext>
          </c:extLst>
        </c:ser>
        <c:ser>
          <c:idx val="2"/>
          <c:order val="2"/>
          <c:tx>
            <c:strRef>
              <c:f>'detenuti per posizione giuridic'!$O$21</c:f>
              <c:strCache>
                <c:ptCount val="1"/>
                <c:pt idx="0">
                  <c:v>Condannati definitivi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giuridic'!$P$21:$Q$21</c:f>
              <c:numCache>
                <c:formatCode>_-* #,##0.0\ _€_-;\-* #,##0.0\ _€_-;_-* "-"??\ _€_-;_-@_-</c:formatCode>
                <c:ptCount val="2"/>
                <c:pt idx="0" formatCode="0.0">
                  <c:v>71.651452282157678</c:v>
                </c:pt>
                <c:pt idx="1">
                  <c:v>73.205547213143717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CA0-4177-91E2-6CEF73F68979}"/>
            </c:ext>
          </c:extLst>
        </c:ser>
        <c:ser>
          <c:idx val="3"/>
          <c:order val="3"/>
          <c:tx>
            <c:strRef>
              <c:f>'detenuti per posizione giuridic'!$O$22</c:f>
              <c:strCache>
                <c:ptCount val="1"/>
                <c:pt idx="0">
                  <c:v>altra posizione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giuridic'!$P$22:$Q$22</c:f>
              <c:numCache>
                <c:formatCode>_-* #,##0.0\ _€_-;\-* #,##0.0\ _€_-;_-* "-"??\ _€_-;_-@_-</c:formatCode>
                <c:ptCount val="2"/>
                <c:pt idx="0" formatCode="0.0">
                  <c:v>0.28215767634854771</c:v>
                </c:pt>
                <c:pt idx="1">
                  <c:v>0.59005388216588639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CA0-4177-91E2-6CEF73F6897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04141184"/>
        <c:axId val="104142720"/>
      </c:barChart>
      <c:catAx>
        <c:axId val="1041411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crossAx val="104142720"/>
        <c:crosses val="autoZero"/>
        <c:auto val="1"/>
        <c:lblAlgn val="ctr"/>
        <c:lblOffset val="100"/>
        <c:noMultiLvlLbl val="0"/>
      </c:catAx>
      <c:valAx>
        <c:axId val="104142720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one"/>
        <c:crossAx val="10414118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70227132286674E-2"/>
          <c:y val="0"/>
          <c:w val="0.97878086419753085"/>
          <c:h val="0.87245865522440458"/>
        </c:manualLayout>
      </c:layout>
      <c:lineChart>
        <c:grouping val="standard"/>
        <c:varyColors val="0"/>
        <c:ser>
          <c:idx val="0"/>
          <c:order val="0"/>
          <c:tx>
            <c:strRef>
              <c:f>'in attesa di giudizio trend'!$B$25</c:f>
              <c:strCache>
                <c:ptCount val="1"/>
                <c:pt idx="0">
                  <c:v>Italia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0"/>
                  <c:y val="3.67645583389170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1EB6-4AD3-9059-E2D6F572F97F}"/>
                </c:ext>
              </c:extLst>
            </c:dLbl>
            <c:dLbl>
              <c:idx val="2"/>
              <c:layout>
                <c:manualLayout>
                  <c:x val="-1.9290123456790122E-3"/>
                  <c:y val="-1.8761007781263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EB6-4AD3-9059-E2D6F572F97F}"/>
                </c:ext>
              </c:extLst>
            </c:dLbl>
            <c:dLbl>
              <c:idx val="7"/>
              <c:layout>
                <c:manualLayout>
                  <c:x val="5.6216480370268442E-3"/>
                  <c:y val="3.21668828011021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1EB6-4AD3-9059-E2D6F572F97F}"/>
                </c:ext>
              </c:extLst>
            </c:dLbl>
            <c:dLbl>
              <c:idx val="1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1EB6-4AD3-9059-E2D6F572F97F}"/>
                </c:ext>
              </c:extLst>
            </c:dLbl>
            <c:dLbl>
              <c:idx val="1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1EB6-4AD3-9059-E2D6F572F97F}"/>
                </c:ext>
              </c:extLst>
            </c:dLbl>
            <c:dLbl>
              <c:idx val="19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1EB6-4AD3-9059-E2D6F572F97F}"/>
                </c:ext>
              </c:extLst>
            </c:dLbl>
            <c:dLbl>
              <c:idx val="22"/>
              <c:layout>
                <c:manualLayout>
                  <c:x val="-3.4391427827777543E-2"/>
                  <c:y val="-3.708446076536528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1EB6-4AD3-9059-E2D6F572F97F}"/>
                </c:ext>
              </c:extLst>
            </c:dLbl>
            <c:dLbl>
              <c:idx val="24"/>
              <c:layout>
                <c:manualLayout>
                  <c:x val="-4.6241042988344153E-2"/>
                  <c:y val="-3.4653727695549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1EB6-4AD3-9059-E2D6F572F97F}"/>
                </c:ext>
              </c:extLst>
            </c:dLbl>
            <c:dLbl>
              <c:idx val="27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1EB6-4AD3-9059-E2D6F572F97F}"/>
                </c:ext>
              </c:extLst>
            </c:dLbl>
            <c:dLbl>
              <c:idx val="3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1EB6-4AD3-9059-E2D6F572F97F}"/>
                </c:ext>
              </c:extLst>
            </c:dLbl>
            <c:spPr>
              <a:solidFill>
                <a:schemeClr val="accent1">
                  <a:lumMod val="20000"/>
                  <a:lumOff val="80000"/>
                </a:schemeClr>
              </a:solidFill>
              <a:ln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 attesa di giudizio trend'!$A$26:$A$62</c:f>
              <c:strCache>
                <c:ptCount val="37"/>
                <c:pt idx="0">
                  <c:v>mar 23</c:v>
                </c:pt>
                <c:pt idx="3">
                  <c:v>dic.22</c:v>
                </c:pt>
                <c:pt idx="6">
                  <c:v>set. 22</c:v>
                </c:pt>
                <c:pt idx="9">
                  <c:v>giu. 22</c:v>
                </c:pt>
                <c:pt idx="12">
                  <c:v>mar. 22</c:v>
                </c:pt>
                <c:pt idx="15">
                  <c:v>dic. 21</c:v>
                </c:pt>
                <c:pt idx="20">
                  <c:v>giu 21</c:v>
                </c:pt>
                <c:pt idx="24">
                  <c:v>dic 20</c:v>
                </c:pt>
                <c:pt idx="26">
                  <c:v>giu 20</c:v>
                </c:pt>
                <c:pt idx="28">
                  <c:v>dic 19</c:v>
                </c:pt>
                <c:pt idx="32">
                  <c:v>dic 18</c:v>
                </c:pt>
                <c:pt idx="36">
                  <c:v>dic 17</c:v>
                </c:pt>
              </c:strCache>
            </c:strRef>
          </c:cat>
          <c:val>
            <c:numRef>
              <c:f>'in attesa di giudizio trend'!$B$26:$B$62</c:f>
              <c:numCache>
                <c:formatCode>0.0%</c:formatCode>
                <c:ptCount val="37"/>
                <c:pt idx="0">
                  <c:v>0.13900000000000001</c:v>
                </c:pt>
                <c:pt idx="1">
                  <c:v>0.14399999999999999</c:v>
                </c:pt>
                <c:pt idx="2">
                  <c:v>0.14899999999999999</c:v>
                </c:pt>
                <c:pt idx="3">
                  <c:v>0.15</c:v>
                </c:pt>
                <c:pt idx="4">
                  <c:v>0.155</c:v>
                </c:pt>
                <c:pt idx="5">
                  <c:v>0.158</c:v>
                </c:pt>
                <c:pt idx="6">
                  <c:v>0.158</c:v>
                </c:pt>
                <c:pt idx="7">
                  <c:v>0.156</c:v>
                </c:pt>
                <c:pt idx="8">
                  <c:v>0.152</c:v>
                </c:pt>
                <c:pt idx="9">
                  <c:v>0.152</c:v>
                </c:pt>
                <c:pt idx="10">
                  <c:v>0.153</c:v>
                </c:pt>
                <c:pt idx="11">
                  <c:v>0.152</c:v>
                </c:pt>
                <c:pt idx="12">
                  <c:v>0.156</c:v>
                </c:pt>
                <c:pt idx="13">
                  <c:v>0.16</c:v>
                </c:pt>
                <c:pt idx="14">
                  <c:v>0.16</c:v>
                </c:pt>
                <c:pt idx="15">
                  <c:v>0.157</c:v>
                </c:pt>
                <c:pt idx="16">
                  <c:v>0.16200000000000001</c:v>
                </c:pt>
                <c:pt idx="17">
                  <c:v>0.16200000000000001</c:v>
                </c:pt>
                <c:pt idx="18">
                  <c:v>0.16200000000000001</c:v>
                </c:pt>
                <c:pt idx="19">
                  <c:v>0.156</c:v>
                </c:pt>
                <c:pt idx="20">
                  <c:v>0.154</c:v>
                </c:pt>
                <c:pt idx="21">
                  <c:v>0.159</c:v>
                </c:pt>
                <c:pt idx="22">
                  <c:v>0.159</c:v>
                </c:pt>
                <c:pt idx="23">
                  <c:v>0.16500000000000001</c:v>
                </c:pt>
                <c:pt idx="24">
                  <c:v>0.16200000000000001</c:v>
                </c:pt>
                <c:pt idx="25">
                  <c:v>0.17</c:v>
                </c:pt>
                <c:pt idx="26">
                  <c:v>0.16924541331491816</c:v>
                </c:pt>
                <c:pt idx="27">
                  <c:v>0.15335546105175812</c:v>
                </c:pt>
                <c:pt idx="28">
                  <c:v>0.15996643025226678</c:v>
                </c:pt>
                <c:pt idx="29">
                  <c:v>0.16410592768713619</c:v>
                </c:pt>
                <c:pt idx="30">
                  <c:v>0.15843825385810117</c:v>
                </c:pt>
                <c:pt idx="31">
                  <c:v>0.16492055897444358</c:v>
                </c:pt>
                <c:pt idx="32">
                  <c:v>0.16491492749979045</c:v>
                </c:pt>
                <c:pt idx="33">
                  <c:v>0.16955671120177918</c:v>
                </c:pt>
                <c:pt idx="34">
                  <c:v>0.16479177657890706</c:v>
                </c:pt>
                <c:pt idx="35">
                  <c:v>0.16680693196846608</c:v>
                </c:pt>
                <c:pt idx="36">
                  <c:v>0.16723371753923066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1EB6-4AD3-9059-E2D6F572F97F}"/>
            </c:ext>
          </c:extLst>
        </c:ser>
        <c:ser>
          <c:idx val="1"/>
          <c:order val="1"/>
          <c:tx>
            <c:strRef>
              <c:f>'in attesa di giudizio trend'!$C$25</c:f>
              <c:strCache>
                <c:ptCount val="1"/>
                <c:pt idx="0">
                  <c:v>Lazio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EB6-4AD3-9059-E2D6F572F97F}"/>
                </c:ext>
              </c:extLst>
            </c:dLbl>
            <c:dLbl>
              <c:idx val="2"/>
              <c:layout>
                <c:manualLayout>
                  <c:x val="-4.6296296296296294E-2"/>
                  <c:y val="2.18878424114739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1EB6-4AD3-9059-E2D6F572F97F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EB6-4AD3-9059-E2D6F572F97F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EB6-4AD3-9059-E2D6F572F97F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EB6-4AD3-9059-E2D6F572F97F}"/>
                </c:ext>
              </c:extLst>
            </c:dLbl>
            <c:dLbl>
              <c:idx val="7"/>
              <c:layout>
                <c:manualLayout>
                  <c:x val="-3.4620987046758041E-2"/>
                  <c:y val="-8.5200088486957963E-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1EB6-4AD3-9059-E2D6F572F97F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EB6-4AD3-9059-E2D6F572F97F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1EB6-4AD3-9059-E2D6F572F97F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1EB6-4AD3-9059-E2D6F572F97F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1EB6-4AD3-9059-E2D6F572F97F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1EB6-4AD3-9059-E2D6F572F97F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1EB6-4AD3-9059-E2D6F572F97F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1EB6-4AD3-9059-E2D6F572F97F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1EB6-4AD3-9059-E2D6F572F97F}"/>
                </c:ext>
              </c:extLst>
            </c:dLbl>
            <c:dLbl>
              <c:idx val="18"/>
              <c:layout>
                <c:manualLayout>
                  <c:x val="-4.7159567293671621E-2"/>
                  <c:y val="1.00919203208673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9-1EB6-4AD3-9059-E2D6F572F97F}"/>
                </c:ext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1EB6-4AD3-9059-E2D6F572F97F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1EB6-4AD3-9059-E2D6F572F97F}"/>
                </c:ext>
              </c:extLst>
            </c:dLbl>
            <c:dLbl>
              <c:idx val="2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1EB6-4AD3-9059-E2D6F572F97F}"/>
                </c:ext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1EB6-4AD3-9059-E2D6F572F97F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1EB6-4AD3-9059-E2D6F572F97F}"/>
                </c:ext>
              </c:extLst>
            </c:dLbl>
            <c:dLbl>
              <c:idx val="2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1EB6-4AD3-9059-E2D6F572F97F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1EB6-4AD3-9059-E2D6F572F97F}"/>
                </c:ext>
              </c:extLst>
            </c:dLbl>
            <c:dLbl>
              <c:idx val="2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1EB6-4AD3-9059-E2D6F572F97F}"/>
                </c:ext>
              </c:extLst>
            </c:dLbl>
            <c:dLbl>
              <c:idx val="3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1EB6-4AD3-9059-E2D6F572F97F}"/>
                </c:ext>
              </c:extLst>
            </c:dLbl>
            <c:dLbl>
              <c:idx val="3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1EB6-4AD3-9059-E2D6F572F97F}"/>
                </c:ext>
              </c:extLst>
            </c:dLbl>
            <c:dLbl>
              <c:idx val="3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1EB6-4AD3-9059-E2D6F572F97F}"/>
                </c:ext>
              </c:extLst>
            </c:dLbl>
            <c:dLbl>
              <c:idx val="3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1EB6-4AD3-9059-E2D6F572F97F}"/>
                </c:ext>
              </c:extLst>
            </c:dLbl>
            <c:spPr>
              <a:solidFill>
                <a:schemeClr val="accent2">
                  <a:lumMod val="20000"/>
                  <a:lumOff val="80000"/>
                </a:schemeClr>
              </a:solidFill>
              <a:ln w="25400" cap="flat" cmpd="sng" algn="ctr">
                <a:solidFill>
                  <a:schemeClr val="accent2"/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 attesa di giudizio trend'!$A$26:$A$62</c:f>
              <c:strCache>
                <c:ptCount val="37"/>
                <c:pt idx="0">
                  <c:v>mar 23</c:v>
                </c:pt>
                <c:pt idx="3">
                  <c:v>dic.22</c:v>
                </c:pt>
                <c:pt idx="6">
                  <c:v>set. 22</c:v>
                </c:pt>
                <c:pt idx="9">
                  <c:v>giu. 22</c:v>
                </c:pt>
                <c:pt idx="12">
                  <c:v>mar. 22</c:v>
                </c:pt>
                <c:pt idx="15">
                  <c:v>dic. 21</c:v>
                </c:pt>
                <c:pt idx="20">
                  <c:v>giu 21</c:v>
                </c:pt>
                <c:pt idx="24">
                  <c:v>dic 20</c:v>
                </c:pt>
                <c:pt idx="26">
                  <c:v>giu 20</c:v>
                </c:pt>
                <c:pt idx="28">
                  <c:v>dic 19</c:v>
                </c:pt>
                <c:pt idx="32">
                  <c:v>dic 18</c:v>
                </c:pt>
                <c:pt idx="36">
                  <c:v>dic 17</c:v>
                </c:pt>
              </c:strCache>
            </c:strRef>
          </c:cat>
          <c:val>
            <c:numRef>
              <c:f>'in attesa di giudizio trend'!$C$26:$C$62</c:f>
              <c:numCache>
                <c:formatCode>0.0%</c:formatCode>
                <c:ptCount val="37"/>
                <c:pt idx="0">
                  <c:v>0.14199999999999999</c:v>
                </c:pt>
                <c:pt idx="1">
                  <c:v>0.14499999999999999</c:v>
                </c:pt>
                <c:pt idx="2">
                  <c:v>0.14599999999999999</c:v>
                </c:pt>
                <c:pt idx="3">
                  <c:v>0.153</c:v>
                </c:pt>
                <c:pt idx="4">
                  <c:v>0.155</c:v>
                </c:pt>
                <c:pt idx="5">
                  <c:v>0.158</c:v>
                </c:pt>
                <c:pt idx="6">
                  <c:v>0.161</c:v>
                </c:pt>
                <c:pt idx="7">
                  <c:v>0.159</c:v>
                </c:pt>
                <c:pt idx="8">
                  <c:v>0.14599999999999999</c:v>
                </c:pt>
                <c:pt idx="9">
                  <c:v>0.14799999999999999</c:v>
                </c:pt>
                <c:pt idx="10">
                  <c:v>0.153</c:v>
                </c:pt>
                <c:pt idx="11">
                  <c:v>0.14799999999999999</c:v>
                </c:pt>
                <c:pt idx="12">
                  <c:v>0.14599999999999999</c:v>
                </c:pt>
                <c:pt idx="13">
                  <c:v>0.15</c:v>
                </c:pt>
                <c:pt idx="14">
                  <c:v>0.15</c:v>
                </c:pt>
                <c:pt idx="15">
                  <c:v>0.14599999999999999</c:v>
                </c:pt>
                <c:pt idx="16">
                  <c:v>0.14899999999999999</c:v>
                </c:pt>
                <c:pt idx="17">
                  <c:v>0.151</c:v>
                </c:pt>
                <c:pt idx="18">
                  <c:v>0.14799999999999999</c:v>
                </c:pt>
                <c:pt idx="19">
                  <c:v>0.14899999999999999</c:v>
                </c:pt>
                <c:pt idx="20">
                  <c:v>0.155</c:v>
                </c:pt>
                <c:pt idx="21">
                  <c:v>0.157</c:v>
                </c:pt>
                <c:pt idx="22">
                  <c:v>0.16200000000000001</c:v>
                </c:pt>
                <c:pt idx="23">
                  <c:v>0.16700000000000001</c:v>
                </c:pt>
                <c:pt idx="24">
                  <c:v>0.17399999999999999</c:v>
                </c:pt>
                <c:pt idx="25">
                  <c:v>0.18099999999999999</c:v>
                </c:pt>
                <c:pt idx="26">
                  <c:v>0.20340159666782368</c:v>
                </c:pt>
                <c:pt idx="27">
                  <c:v>0.17827208252740168</c:v>
                </c:pt>
                <c:pt idx="28">
                  <c:v>0.18413036856533657</c:v>
                </c:pt>
                <c:pt idx="29">
                  <c:v>0.17952612393681652</c:v>
                </c:pt>
                <c:pt idx="30">
                  <c:v>0.16918568784700802</c:v>
                </c:pt>
                <c:pt idx="31">
                  <c:v>0.169612922889363</c:v>
                </c:pt>
                <c:pt idx="32">
                  <c:v>0.16467707376798285</c:v>
                </c:pt>
                <c:pt idx="33">
                  <c:v>0.17067159581022798</c:v>
                </c:pt>
                <c:pt idx="34">
                  <c:v>0.16739606126914661</c:v>
                </c:pt>
                <c:pt idx="35">
                  <c:v>0.16277962874821514</c:v>
                </c:pt>
                <c:pt idx="36">
                  <c:v>0.15167548500881833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6-1EB6-4AD3-9059-E2D6F572F9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4392975"/>
        <c:axId val="504390895"/>
      </c:lineChart>
      <c:catAx>
        <c:axId val="504392975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04390895"/>
        <c:crosses val="autoZero"/>
        <c:auto val="1"/>
        <c:lblAlgn val="ctr"/>
        <c:lblOffset val="100"/>
        <c:noMultiLvlLbl val="0"/>
      </c:catAx>
      <c:valAx>
        <c:axId val="504390895"/>
        <c:scaling>
          <c:orientation val="minMax"/>
          <c:min val="0.1"/>
        </c:scaling>
        <c:delete val="1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5043929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>
              <a:lumMod val="95000"/>
              <a:lumOff val="5000"/>
            </a:schemeClr>
          </a:solidFill>
        </a:defRPr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nazionali'!$A$16</c:f>
              <c:strCache>
                <c:ptCount val="1"/>
                <c:pt idx="0">
                  <c:v>Italiani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nazionali'!$B$16:$C$16</c:f>
              <c:numCache>
                <c:formatCode>_-* #,##0.0\ _€_-;\-* #,##0.0\ _€_-;_-* "-"??\ _€_-;_-@_-</c:formatCode>
                <c:ptCount val="2"/>
                <c:pt idx="0">
                  <c:v>63.385892116182575</c:v>
                </c:pt>
                <c:pt idx="1">
                  <c:v>68.653562740815715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77-4ED4-909A-9DAD223C8F2E}"/>
            </c:ext>
          </c:extLst>
        </c:ser>
        <c:ser>
          <c:idx val="1"/>
          <c:order val="1"/>
          <c:tx>
            <c:strRef>
              <c:f>'detenuti per genere e nazionali'!$A$17</c:f>
              <c:strCache>
                <c:ptCount val="1"/>
                <c:pt idx="0">
                  <c:v>Stranieri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nazionali'!$B$17:$C$17</c:f>
              <c:numCache>
                <c:formatCode>_-* #,##0.0\ _€_-;\-* #,##0.0\ _€_-;_-* "-"??\ _€_-;_-@_-</c:formatCode>
                <c:ptCount val="2"/>
                <c:pt idx="0">
                  <c:v>36.614107883817425</c:v>
                </c:pt>
                <c:pt idx="1">
                  <c:v>31.346437259184292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377-4ED4-909A-9DAD223C8F2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9310720"/>
        <c:axId val="129313792"/>
      </c:barChart>
      <c:catAx>
        <c:axId val="1293107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29313792"/>
        <c:crosses val="autoZero"/>
        <c:auto val="1"/>
        <c:lblAlgn val="ctr"/>
        <c:lblOffset val="100"/>
        <c:noMultiLvlLbl val="0"/>
      </c:catAx>
      <c:valAx>
        <c:axId val="12931379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293107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nazionali'!$A$19</c:f>
              <c:strCache>
                <c:ptCount val="1"/>
                <c:pt idx="0">
                  <c:v>uomini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nazionali'!$B$19:$C$19</c:f>
              <c:numCache>
                <c:formatCode>_-* #,##0.0\ _€_-;\-* #,##0.0\ _€_-;_-* "-"??\ _€_-;_-@_-</c:formatCode>
                <c:ptCount val="2"/>
                <c:pt idx="0">
                  <c:v>93.228215767634865</c:v>
                </c:pt>
                <c:pt idx="1">
                  <c:v>96.083027042383563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C7-42C8-A03E-E98CFE09D8F2}"/>
            </c:ext>
          </c:extLst>
        </c:ser>
        <c:ser>
          <c:idx val="1"/>
          <c:order val="1"/>
          <c:tx>
            <c:strRef>
              <c:f>'detenuti per genere e nazionali'!$A$20</c:f>
              <c:strCache>
                <c:ptCount val="1"/>
                <c:pt idx="0">
                  <c:v>donne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nazionali'!$B$20:$C$20</c:f>
              <c:numCache>
                <c:formatCode>_-* #,##0.0\ _€_-;\-* #,##0.0\ _€_-;_-* "-"??\ _€_-;_-@_-</c:formatCode>
                <c:ptCount val="2"/>
                <c:pt idx="0">
                  <c:v>6.7717842323651452</c:v>
                </c:pt>
                <c:pt idx="1">
                  <c:v>3.9169729576164354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9C7-42C8-A03E-E98CFE09D8F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8249472"/>
        <c:axId val="68251008"/>
      </c:barChart>
      <c:catAx>
        <c:axId val="682494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68251008"/>
        <c:crosses val="autoZero"/>
        <c:auto val="1"/>
        <c:lblAlgn val="ctr"/>
        <c:lblOffset val="100"/>
        <c:noMultiLvlLbl val="0"/>
      </c:catAx>
      <c:valAx>
        <c:axId val="68251008"/>
        <c:scaling>
          <c:orientation val="minMax"/>
          <c:min val="0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682494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1C69EB-0CD6-4C50-89F5-FDA7C356B6C7}" type="datetimeFigureOut">
              <a:rPr lang="it-IT" smtClean="0"/>
              <a:t>05/04/2023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A64DF4-907E-4A92-A119-29C91BC896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5850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64DF4-907E-4A92-A119-29C91BC8961D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3103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05/04/2023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05/04/2023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05/04/2023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05/04/2023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418" y="11415"/>
            <a:ext cx="785640" cy="10413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05/04/2023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05/04/2023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05/04/2023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05/04/2023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05/04/2023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05/04/2023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05/04/2023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417D0-2E68-4637-845D-D469B2751F76}" type="datetimeFigureOut">
              <a:rPr lang="it-IT" smtClean="0"/>
              <a:pPr/>
              <a:t>05/04/2023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59" y="297032"/>
            <a:ext cx="9170060" cy="6294803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2915816" y="6453336"/>
            <a:ext cx="495475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Dipartimento Amministrazione Penitenziaria (DAP)</a:t>
            </a:r>
            <a:endParaRPr lang="it-IT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Detenute madri con figli al seguito presenti negli Istituti di Pena in Italia </a:t>
            </a:r>
            <a:br>
              <a:rPr lang="it-IT" sz="2000" dirty="0" smtClean="0"/>
            </a:br>
            <a:r>
              <a:rPr lang="it-IT" sz="2000" dirty="0" smtClean="0"/>
              <a:t>al 31 </a:t>
            </a:r>
            <a:r>
              <a:rPr lang="it-IT" sz="2000" dirty="0" smtClean="0"/>
              <a:t>marzo </a:t>
            </a:r>
            <a:r>
              <a:rPr lang="it-IT" sz="2000" dirty="0" smtClean="0"/>
              <a:t>2023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2670208"/>
              </p:ext>
            </p:extLst>
          </p:nvPr>
        </p:nvGraphicFramePr>
        <p:xfrm>
          <a:off x="395536" y="1412776"/>
          <a:ext cx="8092679" cy="4896544"/>
        </p:xfrm>
        <a:graphic>
          <a:graphicData uri="http://schemas.openxmlformats.org/drawingml/2006/table">
            <a:tbl>
              <a:tblPr/>
              <a:tblGrid>
                <a:gridCol w="1697692">
                  <a:extLst>
                    <a:ext uri="{9D8B030D-6E8A-4147-A177-3AD203B41FA5}">
                      <a16:colId xmlns:a16="http://schemas.microsoft.com/office/drawing/2014/main" val="1059305832"/>
                    </a:ext>
                  </a:extLst>
                </a:gridCol>
                <a:gridCol w="2353855">
                  <a:extLst>
                    <a:ext uri="{9D8B030D-6E8A-4147-A177-3AD203B41FA5}">
                      <a16:colId xmlns:a16="http://schemas.microsoft.com/office/drawing/2014/main" val="1787238750"/>
                    </a:ext>
                  </a:extLst>
                </a:gridCol>
                <a:gridCol w="676994">
                  <a:extLst>
                    <a:ext uri="{9D8B030D-6E8A-4147-A177-3AD203B41FA5}">
                      <a16:colId xmlns:a16="http://schemas.microsoft.com/office/drawing/2014/main" val="2710803660"/>
                    </a:ext>
                  </a:extLst>
                </a:gridCol>
                <a:gridCol w="739485">
                  <a:extLst>
                    <a:ext uri="{9D8B030D-6E8A-4147-A177-3AD203B41FA5}">
                      <a16:colId xmlns:a16="http://schemas.microsoft.com/office/drawing/2014/main" val="2105682039"/>
                    </a:ext>
                  </a:extLst>
                </a:gridCol>
                <a:gridCol w="749901">
                  <a:extLst>
                    <a:ext uri="{9D8B030D-6E8A-4147-A177-3AD203B41FA5}">
                      <a16:colId xmlns:a16="http://schemas.microsoft.com/office/drawing/2014/main" val="3306847109"/>
                    </a:ext>
                  </a:extLst>
                </a:gridCol>
                <a:gridCol w="739485">
                  <a:extLst>
                    <a:ext uri="{9D8B030D-6E8A-4147-A177-3AD203B41FA5}">
                      <a16:colId xmlns:a16="http://schemas.microsoft.com/office/drawing/2014/main" val="1164297464"/>
                    </a:ext>
                  </a:extLst>
                </a:gridCol>
                <a:gridCol w="499934">
                  <a:extLst>
                    <a:ext uri="{9D8B030D-6E8A-4147-A177-3AD203B41FA5}">
                      <a16:colId xmlns:a16="http://schemas.microsoft.com/office/drawing/2014/main" val="2360993945"/>
                    </a:ext>
                  </a:extLst>
                </a:gridCol>
                <a:gridCol w="635333">
                  <a:extLst>
                    <a:ext uri="{9D8B030D-6E8A-4147-A177-3AD203B41FA5}">
                      <a16:colId xmlns:a16="http://schemas.microsoft.com/office/drawing/2014/main" val="838476828"/>
                    </a:ext>
                  </a:extLst>
                </a:gridCol>
              </a:tblGrid>
              <a:tr h="187042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Regione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Istituto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Italiane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Straniere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Totale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5447933"/>
                  </a:ext>
                </a:extLst>
              </a:tr>
              <a:tr h="309206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di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di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97503"/>
                  </a:ext>
                </a:extLst>
              </a:tr>
              <a:tr h="86039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detenzione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detenzione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Presenti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Figli al seguito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Presenti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Figli al seguito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Presenti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Figli al seguito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2444491"/>
                  </a:ext>
                </a:extLst>
              </a:tr>
              <a:tr h="57972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CAMPANIA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LAURO- - ICAM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9840102"/>
                  </a:ext>
                </a:extLst>
              </a:tr>
              <a:tr h="8469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LAZIO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ROMA"G. STEFANINI" REBIBBIA FEMMINILE - CCF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7375286"/>
                  </a:ext>
                </a:extLst>
              </a:tr>
              <a:tr h="46380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LOMBARDIA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MILANO"F. DI CATALDO" SAN VITTORE - CCF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2142313"/>
                  </a:ext>
                </a:extLst>
              </a:tr>
              <a:tr h="46380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PIEMONTE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TORINO"G. LORUSSO - L. CUTUGNO" LE VALLETTE - CC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4527839"/>
                  </a:ext>
                </a:extLst>
              </a:tr>
              <a:tr h="25711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PUGLIA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FOGGIA- - CC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8487423"/>
                  </a:ext>
                </a:extLst>
              </a:tr>
              <a:tr h="18704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PUGLIA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LECCE"N.C." - CC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3895799"/>
                  </a:ext>
                </a:extLst>
              </a:tr>
              <a:tr h="36736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UMBRIA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PERUGIA"NUOVO COMPLESSO PENITENZIARIO CAPANNE" - CC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7322924"/>
                  </a:ext>
                </a:extLst>
              </a:tr>
              <a:tr h="18704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VENETO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VENEZIA"GIUDECCA" - CRF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9053564"/>
                  </a:ext>
                </a:extLst>
              </a:tr>
              <a:tr h="18704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Totale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11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12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14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16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25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28</a:t>
                      </a:r>
                    </a:p>
                  </a:txBody>
                  <a:tcPr marL="6249" marR="6249" marT="62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86848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8844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47657" y="189522"/>
            <a:ext cx="814812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002060"/>
                </a:solidFill>
              </a:rPr>
              <a:t>Numero di persone detenute negli Istituti penitenziari in Italia </a:t>
            </a:r>
          </a:p>
          <a:p>
            <a:pPr algn="ctr"/>
            <a:r>
              <a:rPr lang="it-IT" sz="2400" b="1" dirty="0" smtClean="0">
                <a:solidFill>
                  <a:srgbClr val="002060"/>
                </a:solidFill>
              </a:rPr>
              <a:t>da gennaio 2021 a </a:t>
            </a:r>
            <a:r>
              <a:rPr lang="it-IT" sz="2400" b="1" dirty="0" smtClean="0">
                <a:solidFill>
                  <a:srgbClr val="002060"/>
                </a:solidFill>
              </a:rPr>
              <a:t>marzo 2023</a:t>
            </a:r>
            <a:endParaRPr lang="it-IT" sz="2400" b="1" dirty="0">
              <a:solidFill>
                <a:srgbClr val="00206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3707904" y="6488668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8645061"/>
              </p:ext>
            </p:extLst>
          </p:nvPr>
        </p:nvGraphicFramePr>
        <p:xfrm>
          <a:off x="47657" y="1052736"/>
          <a:ext cx="9096343" cy="547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5914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35496" y="76562"/>
            <a:ext cx="8352928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Dettaglio dei detenuti presenti negli istituti penitenziari del Lazio al </a:t>
            </a:r>
            <a:r>
              <a:rPr lang="it-IT" b="1" dirty="0" smtClean="0"/>
              <a:t>31/03/2023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395536" y="6279703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  <a:endParaRPr lang="it-IT" sz="12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6804248" y="6510535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072684"/>
              </p:ext>
            </p:extLst>
          </p:nvPr>
        </p:nvGraphicFramePr>
        <p:xfrm>
          <a:off x="488936" y="420217"/>
          <a:ext cx="7920880" cy="594853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47203">
                  <a:extLst>
                    <a:ext uri="{9D8B030D-6E8A-4147-A177-3AD203B41FA5}">
                      <a16:colId xmlns:a16="http://schemas.microsoft.com/office/drawing/2014/main" val="1406207836"/>
                    </a:ext>
                  </a:extLst>
                </a:gridCol>
                <a:gridCol w="732855">
                  <a:extLst>
                    <a:ext uri="{9D8B030D-6E8A-4147-A177-3AD203B41FA5}">
                      <a16:colId xmlns:a16="http://schemas.microsoft.com/office/drawing/2014/main" val="1751016505"/>
                    </a:ext>
                  </a:extLst>
                </a:gridCol>
                <a:gridCol w="1230223">
                  <a:extLst>
                    <a:ext uri="{9D8B030D-6E8A-4147-A177-3AD203B41FA5}">
                      <a16:colId xmlns:a16="http://schemas.microsoft.com/office/drawing/2014/main" val="3942614510"/>
                    </a:ext>
                  </a:extLst>
                </a:gridCol>
                <a:gridCol w="1159684">
                  <a:extLst>
                    <a:ext uri="{9D8B030D-6E8A-4147-A177-3AD203B41FA5}">
                      <a16:colId xmlns:a16="http://schemas.microsoft.com/office/drawing/2014/main" val="2079229812"/>
                    </a:ext>
                  </a:extLst>
                </a:gridCol>
                <a:gridCol w="1023401">
                  <a:extLst>
                    <a:ext uri="{9D8B030D-6E8A-4147-A177-3AD203B41FA5}">
                      <a16:colId xmlns:a16="http://schemas.microsoft.com/office/drawing/2014/main" val="1233130316"/>
                    </a:ext>
                  </a:extLst>
                </a:gridCol>
                <a:gridCol w="919402">
                  <a:extLst>
                    <a:ext uri="{9D8B030D-6E8A-4147-A177-3AD203B41FA5}">
                      <a16:colId xmlns:a16="http://schemas.microsoft.com/office/drawing/2014/main" val="3882217495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904374269"/>
                    </a:ext>
                  </a:extLst>
                </a:gridCol>
              </a:tblGrid>
              <a:tr h="42408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Istituto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Tipo istituto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Capienza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Regolamentare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POSTI  </a:t>
                      </a:r>
                      <a:br>
                        <a:rPr lang="it-IT" sz="1400" u="none" strike="noStrike" dirty="0">
                          <a:effectLst/>
                        </a:rPr>
                      </a:br>
                      <a:r>
                        <a:rPr lang="it-IT" sz="1400" u="none" strike="noStrike" dirty="0">
                          <a:effectLst/>
                        </a:rPr>
                        <a:t>effettivamente disponili (*)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 smtClean="0">
                          <a:effectLst/>
                        </a:rPr>
                        <a:t>Detenuti presenti al  </a:t>
                      </a:r>
                      <a:endParaRPr lang="it-IT" sz="14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it-IT" sz="1400" u="none" strike="noStrike" dirty="0" smtClean="0">
                          <a:effectLst/>
                        </a:rPr>
                        <a:t>31</a:t>
                      </a:r>
                      <a:r>
                        <a:rPr lang="it-IT" sz="1400" u="none" strike="noStrike" baseline="0" dirty="0" smtClean="0">
                          <a:effectLst/>
                        </a:rPr>
                        <a:t> marzo 2023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 smtClean="0">
                          <a:effectLst/>
                        </a:rPr>
                        <a:t>di cui</a:t>
                      </a:r>
                      <a:endParaRPr lang="it-IT" sz="1400" b="1" i="0" u="none" strike="noStrike" dirty="0" smtClean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u="none" strike="noStrike" dirty="0" smtClean="0">
                          <a:effectLst/>
                        </a:rPr>
                        <a:t>stranieri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 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361083"/>
                  </a:ext>
                </a:extLst>
              </a:tr>
              <a:tr h="46220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Totale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D</a:t>
                      </a:r>
                      <a:r>
                        <a:rPr lang="it-IT" sz="1400" b="1" u="none" strike="noStrike" dirty="0" smtClean="0">
                          <a:effectLst/>
                        </a:rPr>
                        <a:t>onne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728588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CASSINO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130</a:t>
                      </a:r>
                    </a:p>
                  </a:txBody>
                  <a:tcPr marL="7620" marR="7620" marT="762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164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40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86692806"/>
                  </a:ext>
                </a:extLst>
              </a:tr>
              <a:tr h="40789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FROSINONE "G. PAGLIEI"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513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482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15077429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PALIANO-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54973396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LATINA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112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5165946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RIETI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295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164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71913887"/>
                  </a:ext>
                </a:extLst>
              </a:tr>
              <a:tr h="42790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CIVITAVECCHIA "G. PASSERINI"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51926315"/>
                  </a:ext>
                </a:extLst>
              </a:tr>
              <a:tr h="314847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CIVITAVECCHIA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357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484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221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94850624"/>
                  </a:ext>
                </a:extLst>
              </a:tr>
              <a:tr h="42790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"G. STEFANINI" REBIBBIA FEMMINILE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CCF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275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268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343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343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125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85736609"/>
                  </a:ext>
                </a:extLst>
              </a:tr>
              <a:tr h="47580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"R. CINOTTI" REBIBBIA N.C.1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1.178  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     1.075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1510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509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13627373"/>
                  </a:ext>
                </a:extLst>
              </a:tr>
              <a:tr h="42790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"REBIBBIA TERZA CASA"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172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80037742"/>
                  </a:ext>
                </a:extLst>
              </a:tr>
              <a:tr h="301449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"REBIBBIA"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283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01991174"/>
                  </a:ext>
                </a:extLst>
              </a:tr>
              <a:tr h="248789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"REGINA COELI"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628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628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1018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513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091062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VELLETRI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412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528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36216864"/>
                  </a:ext>
                </a:extLst>
              </a:tr>
              <a:tr h="32047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VITERBO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592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57601837"/>
                  </a:ext>
                </a:extLst>
              </a:tr>
              <a:tr h="47580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5.222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4.756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6.025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408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2.206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1264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0" y="176137"/>
            <a:ext cx="832485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Tasso di affollamento negli istituti penitenziari del Lazio calcolato sul totale dei posti effettivamente disponibili al 31 </a:t>
            </a:r>
            <a:r>
              <a:rPr lang="it-IT" b="1" dirty="0" smtClean="0"/>
              <a:t>marzo 2023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215008" y="5949280"/>
            <a:ext cx="8928992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</a:p>
          <a:p>
            <a:r>
              <a:rPr lang="it-IT" sz="1050" dirty="0" smtClean="0"/>
              <a:t>(**) il tasso di affollamento in Italia è calcolato in base alla capienza regolamentare dichiarata dal DAP</a:t>
            </a:r>
            <a:endParaRPr lang="it-IT" sz="105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83770"/>
            <a:ext cx="9144000" cy="449520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6842" y="1196752"/>
            <a:ext cx="5358858" cy="4932585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0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Tasso affollamento per regione e numero di detenuti presenti </a:t>
            </a:r>
            <a:br>
              <a:rPr lang="it-IT" sz="2000" b="1" dirty="0" smtClean="0"/>
            </a:br>
            <a:r>
              <a:rPr lang="it-IT" sz="2000" b="1" dirty="0" smtClean="0"/>
              <a:t>negli Istituti penitenziari d’Italia al 31 </a:t>
            </a:r>
            <a:r>
              <a:rPr lang="it-IT" sz="2000" b="1" dirty="0" smtClean="0"/>
              <a:t>marzo </a:t>
            </a:r>
            <a:r>
              <a:rPr lang="it-IT" sz="2000" b="1" dirty="0" smtClean="0"/>
              <a:t>2023</a:t>
            </a:r>
            <a:endParaRPr lang="it-IT" sz="2000" b="1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3068960"/>
            <a:ext cx="1699700" cy="1201699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1335334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92211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Posizione Giuridica  In Italia e nel Lazio al 31 </a:t>
            </a:r>
            <a:r>
              <a:rPr lang="it-IT" sz="2000" b="1" dirty="0" smtClean="0"/>
              <a:t>marzo 2023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4833610"/>
              </p:ext>
            </p:extLst>
          </p:nvPr>
        </p:nvGraphicFramePr>
        <p:xfrm>
          <a:off x="254317" y="983932"/>
          <a:ext cx="8635365" cy="4890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229600" cy="1143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 err="1"/>
              <a:t>Percentuali</a:t>
            </a:r>
            <a:r>
              <a:rPr lang="en-US" sz="2400" b="1" dirty="0"/>
              <a:t> di </a:t>
            </a:r>
            <a:r>
              <a:rPr lang="en-US" sz="2400" b="1" dirty="0" err="1"/>
              <a:t>detenuti</a:t>
            </a:r>
            <a:r>
              <a:rPr lang="en-US" sz="2400" b="1" dirty="0"/>
              <a:t> in </a:t>
            </a:r>
            <a:r>
              <a:rPr lang="en-US" sz="2400" b="1" dirty="0" err="1"/>
              <a:t>attesa</a:t>
            </a:r>
            <a:r>
              <a:rPr lang="en-US" sz="2400" b="1" dirty="0"/>
              <a:t> di </a:t>
            </a:r>
            <a:r>
              <a:rPr lang="en-US" sz="2400" b="1" dirty="0" smtClean="0"/>
              <a:t>primo </a:t>
            </a:r>
            <a:r>
              <a:rPr lang="en-US" sz="2400" b="1" dirty="0" err="1" smtClean="0"/>
              <a:t>giudizio</a:t>
            </a:r>
            <a:r>
              <a:rPr lang="en-US" sz="2400" b="1" dirty="0" smtClean="0"/>
              <a:t> 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in Italia e </a:t>
            </a:r>
            <a:r>
              <a:rPr lang="en-US" sz="2400" b="1" dirty="0" err="1"/>
              <a:t>nel</a:t>
            </a:r>
            <a:r>
              <a:rPr lang="en-US" sz="2400" b="1" dirty="0"/>
              <a:t> Lazio </a:t>
            </a:r>
            <a:r>
              <a:rPr lang="en-US" sz="2400" b="1" dirty="0" smtClean="0"/>
              <a:t>da </a:t>
            </a:r>
            <a:r>
              <a:rPr lang="en-US" sz="2400" b="1" dirty="0" err="1" smtClean="0"/>
              <a:t>dicembre</a:t>
            </a:r>
            <a:r>
              <a:rPr lang="en-US" sz="2400" b="1" dirty="0" smtClean="0"/>
              <a:t> 2017 </a:t>
            </a:r>
            <a:r>
              <a:rPr lang="en-US" sz="2400" b="1" dirty="0" err="1" smtClean="0"/>
              <a:t>marzo</a:t>
            </a:r>
            <a:r>
              <a:rPr lang="en-US" sz="2400" b="1" dirty="0" smtClean="0"/>
              <a:t> 2023</a:t>
            </a:r>
            <a:endParaRPr lang="it-IT" sz="24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83631"/>
              </p:ext>
            </p:extLst>
          </p:nvPr>
        </p:nvGraphicFramePr>
        <p:xfrm>
          <a:off x="107504" y="1500056"/>
          <a:ext cx="9036496" cy="513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04100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Nazionalità In Italia e nel Lazio al 31 </a:t>
            </a:r>
            <a:r>
              <a:rPr lang="it-IT" sz="2000" b="1" dirty="0" smtClean="0"/>
              <a:t>marzo 2023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3514634"/>
              </p:ext>
            </p:extLst>
          </p:nvPr>
        </p:nvGraphicFramePr>
        <p:xfrm>
          <a:off x="179070" y="1003935"/>
          <a:ext cx="8785859" cy="4850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Detenuti per Genere in Italia e nel Lazio al 31 </a:t>
            </a:r>
            <a:r>
              <a:rPr lang="it-IT" sz="2000" dirty="0" err="1" smtClean="0"/>
              <a:t>mrazo</a:t>
            </a:r>
            <a:r>
              <a:rPr lang="it-IT" sz="2000" dirty="0" smtClean="0"/>
              <a:t> </a:t>
            </a:r>
            <a:r>
              <a:rPr lang="it-IT" sz="2000" dirty="0" smtClean="0"/>
              <a:t>2023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6891802"/>
              </p:ext>
            </p:extLst>
          </p:nvPr>
        </p:nvGraphicFramePr>
        <p:xfrm>
          <a:off x="111344" y="1484784"/>
          <a:ext cx="863712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4687</TotalTime>
  <Words>607</Words>
  <Application>Microsoft Office PowerPoint</Application>
  <PresentationFormat>Presentazione su schermo (4:3)</PresentationFormat>
  <Paragraphs>242</Paragraphs>
  <Slides>10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5" baseType="lpstr">
      <vt:lpstr>Arial</vt:lpstr>
      <vt:lpstr>Calibri</vt:lpstr>
      <vt:lpstr>Tahoma</vt:lpstr>
      <vt:lpstr>Trebuchet MS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Tasso affollamento per regione e numero di detenuti presenti  negli Istituti penitenziari d’Italia al 31 marzo 2023</vt:lpstr>
      <vt:lpstr>Detenuti per Posizione Giuridica  In Italia e nel Lazio al 31 marzo 2023</vt:lpstr>
      <vt:lpstr>Percentuali di detenuti in attesa di primo giudizio  in Italia e nel Lazio da dicembre 2017 marzo 2023</vt:lpstr>
      <vt:lpstr>Detenuti per Nazionalità In Italia e nel Lazio al 31 marzo 2023</vt:lpstr>
      <vt:lpstr>Detenuti per Genere in Italia e nel Lazio al 31 mrazo 2023</vt:lpstr>
      <vt:lpstr>Detenute madri con figli al seguito presenti negli Istituti di Pena in Italia  al 31 marzo 2023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 User</dc:creator>
  <cp:lastModifiedBy>Lorenzo</cp:lastModifiedBy>
  <cp:revision>351</cp:revision>
  <dcterms:created xsi:type="dcterms:W3CDTF">2020-06-03T15:49:37Z</dcterms:created>
  <dcterms:modified xsi:type="dcterms:W3CDTF">2023-04-05T16:52:48Z</dcterms:modified>
</cp:coreProperties>
</file>