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3735" autoAdjust="0"/>
  </p:normalViewPr>
  <p:slideViewPr>
    <p:cSldViewPr>
      <p:cViewPr>
        <p:scale>
          <a:sx n="86" d="100"/>
          <a:sy n="86" d="100"/>
        </p:scale>
        <p:origin x="3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tabelle%20e%20grafici%205%20april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5%20aprile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tabelle%20e%20grafici%205%20aprile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5%20aprile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5%20april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6B6-459D-8CB9-F34FF647AFE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6B6-459D-8CB9-F34FF647AFE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6B6-459D-8CB9-F34FF647AF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6B6-459D-8CB9-F34FF647AFE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6B6-459D-8CB9-F34FF647AFE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6B6-459D-8CB9-F34FF647AFE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6B6-459D-8CB9-F34FF647AFE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6B6-459D-8CB9-F34FF647AFE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6B6-459D-8CB9-F34FF647AFE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6B6-459D-8CB9-F34FF647AFE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6B6-459D-8CB9-F34FF647AFEA}"/>
                </c:ext>
              </c:extLst>
            </c:dLbl>
            <c:dLbl>
              <c:idx val="23"/>
              <c:layout>
                <c:manualLayout>
                  <c:x val="1.9792435705103792E-2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6B6-459D-8CB9-F34FF647AFE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B6-459D-8CB9-F34FF647AFEA}"/>
                </c:ext>
              </c:extLst>
            </c:dLbl>
            <c:dLbl>
              <c:idx val="25"/>
              <c:layout>
                <c:manualLayout>
                  <c:x val="1.8692855943709136E-2"/>
                  <c:y val="4.8474275976477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6B6-459D-8CB9-F34FF647AFEA}"/>
                </c:ext>
              </c:extLst>
            </c:dLbl>
            <c:dLbl>
              <c:idx val="26"/>
              <c:layout>
                <c:manualLayout>
                  <c:x val="2.1991595227893101E-3"/>
                  <c:y val="7.4812307532407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B6-459D-8CB9-F34FF647AFEA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lazio'!$T$79:$AT$79</c:f>
              <c:strCache>
                <c:ptCount val="27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 23</c:v>
                </c:pt>
              </c:strCache>
            </c:strRef>
          </c:cat>
          <c:val>
            <c:numRef>
              <c:f>'trend lazio'!$T$80:$AT$80</c:f>
              <c:numCache>
                <c:formatCode>_-* #,##0\ _€_-;\-* #,##0\ _€_-;_-* "-"??\ _€_-;_-@_-</c:formatCode>
                <c:ptCount val="27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B6-459D-8CB9-F34FF647AF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14.157676348547717</c:v>
                </c:pt>
                <c:pt idx="1">
                  <c:v>13.949297765215087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0-4177-91E2-6CEF73F68979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13.908713692946058</c:v>
                </c:pt>
                <c:pt idx="1">
                  <c:v>12.255101139475313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0-4177-91E2-6CEF73F68979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71.651452282157678</c:v>
                </c:pt>
                <c:pt idx="1">
                  <c:v>73.205547213143717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A0-4177-91E2-6CEF73F68979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0.28215767634854771</c:v>
                </c:pt>
                <c:pt idx="1">
                  <c:v>0.59005388216588639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A0-4177-91E2-6CEF73F689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0227132286674E-2"/>
          <c:y val="0"/>
          <c:w val="0.97878086419753085"/>
          <c:h val="0.87245865522440458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676455833891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EB6-4AD3-9059-E2D6F572F97F}"/>
                </c:ext>
              </c:extLst>
            </c:dLbl>
            <c:dLbl>
              <c:idx val="2"/>
              <c:layout>
                <c:manualLayout>
                  <c:x val="-1.9290123456790122E-3"/>
                  <c:y val="-1.876100778126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EB6-4AD3-9059-E2D6F572F97F}"/>
                </c:ext>
              </c:extLst>
            </c:dLbl>
            <c:dLbl>
              <c:idx val="7"/>
              <c:layout>
                <c:manualLayout>
                  <c:x val="5.6216480370268442E-3"/>
                  <c:y val="3.2166882801102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EB6-4AD3-9059-E2D6F572F97F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EB6-4AD3-9059-E2D6F572F97F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EB6-4AD3-9059-E2D6F572F97F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EB6-4AD3-9059-E2D6F572F97F}"/>
                </c:ext>
              </c:extLst>
            </c:dLbl>
            <c:dLbl>
              <c:idx val="22"/>
              <c:layout>
                <c:manualLayout>
                  <c:x val="-3.4391427827777543E-2"/>
                  <c:y val="-3.7084460765365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EB6-4AD3-9059-E2D6F572F97F}"/>
                </c:ext>
              </c:extLst>
            </c:dLbl>
            <c:dLbl>
              <c:idx val="24"/>
              <c:layout>
                <c:manualLayout>
                  <c:x val="-4.6241042988344153E-2"/>
                  <c:y val="-3.465372769554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EB6-4AD3-9059-E2D6F572F97F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EB6-4AD3-9059-E2D6F572F97F}"/>
                </c:ext>
              </c:extLst>
            </c:dLbl>
            <c:dLbl>
              <c:idx val="3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EB6-4AD3-9059-E2D6F572F97F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trend'!$A$26:$A$62</c:f>
              <c:strCache>
                <c:ptCount val="37"/>
                <c:pt idx="0">
                  <c:v>mar 23</c:v>
                </c:pt>
                <c:pt idx="3">
                  <c:v>dic.22</c:v>
                </c:pt>
                <c:pt idx="6">
                  <c:v>set. 22</c:v>
                </c:pt>
                <c:pt idx="9">
                  <c:v>giu. 22</c:v>
                </c:pt>
                <c:pt idx="12">
                  <c:v>mar. 22</c:v>
                </c:pt>
                <c:pt idx="15">
                  <c:v>dic. 21</c:v>
                </c:pt>
                <c:pt idx="20">
                  <c:v>giu 21</c:v>
                </c:pt>
                <c:pt idx="24">
                  <c:v>dic 20</c:v>
                </c:pt>
                <c:pt idx="26">
                  <c:v>giu 20</c:v>
                </c:pt>
                <c:pt idx="28">
                  <c:v>dic 19</c:v>
                </c:pt>
                <c:pt idx="32">
                  <c:v>dic 18</c:v>
                </c:pt>
                <c:pt idx="36">
                  <c:v>dic 17</c:v>
                </c:pt>
              </c:strCache>
            </c:strRef>
          </c:cat>
          <c:val>
            <c:numRef>
              <c:f>'in attesa di giudizio trend'!$B$26:$B$62</c:f>
              <c:numCache>
                <c:formatCode>0.0%</c:formatCode>
                <c:ptCount val="37"/>
                <c:pt idx="0">
                  <c:v>0.13900000000000001</c:v>
                </c:pt>
                <c:pt idx="1">
                  <c:v>0.14399999999999999</c:v>
                </c:pt>
                <c:pt idx="2">
                  <c:v>0.14899999999999999</c:v>
                </c:pt>
                <c:pt idx="3">
                  <c:v>0.15</c:v>
                </c:pt>
                <c:pt idx="4">
                  <c:v>0.155</c:v>
                </c:pt>
                <c:pt idx="5">
                  <c:v>0.158</c:v>
                </c:pt>
                <c:pt idx="6">
                  <c:v>0.158</c:v>
                </c:pt>
                <c:pt idx="7">
                  <c:v>0.156</c:v>
                </c:pt>
                <c:pt idx="8">
                  <c:v>0.152</c:v>
                </c:pt>
                <c:pt idx="9">
                  <c:v>0.152</c:v>
                </c:pt>
                <c:pt idx="10">
                  <c:v>0.153</c:v>
                </c:pt>
                <c:pt idx="11">
                  <c:v>0.152</c:v>
                </c:pt>
                <c:pt idx="12">
                  <c:v>0.156</c:v>
                </c:pt>
                <c:pt idx="13">
                  <c:v>0.16</c:v>
                </c:pt>
                <c:pt idx="14">
                  <c:v>0.16</c:v>
                </c:pt>
                <c:pt idx="15">
                  <c:v>0.157</c:v>
                </c:pt>
                <c:pt idx="16">
                  <c:v>0.16200000000000001</c:v>
                </c:pt>
                <c:pt idx="17">
                  <c:v>0.16200000000000001</c:v>
                </c:pt>
                <c:pt idx="18">
                  <c:v>0.16200000000000001</c:v>
                </c:pt>
                <c:pt idx="19">
                  <c:v>0.156</c:v>
                </c:pt>
                <c:pt idx="20">
                  <c:v>0.154</c:v>
                </c:pt>
                <c:pt idx="21">
                  <c:v>0.159</c:v>
                </c:pt>
                <c:pt idx="22">
                  <c:v>0.159</c:v>
                </c:pt>
                <c:pt idx="23">
                  <c:v>0.16500000000000001</c:v>
                </c:pt>
                <c:pt idx="24">
                  <c:v>0.16200000000000001</c:v>
                </c:pt>
                <c:pt idx="25">
                  <c:v>0.17</c:v>
                </c:pt>
                <c:pt idx="26">
                  <c:v>0.16924541331491816</c:v>
                </c:pt>
                <c:pt idx="27">
                  <c:v>0.15335546105175812</c:v>
                </c:pt>
                <c:pt idx="28">
                  <c:v>0.15996643025226678</c:v>
                </c:pt>
                <c:pt idx="29">
                  <c:v>0.16410592768713619</c:v>
                </c:pt>
                <c:pt idx="30">
                  <c:v>0.15843825385810117</c:v>
                </c:pt>
                <c:pt idx="31">
                  <c:v>0.16492055897444358</c:v>
                </c:pt>
                <c:pt idx="32">
                  <c:v>0.16491492749979045</c:v>
                </c:pt>
                <c:pt idx="33">
                  <c:v>0.16955671120177918</c:v>
                </c:pt>
                <c:pt idx="34">
                  <c:v>0.16479177657890706</c:v>
                </c:pt>
                <c:pt idx="35">
                  <c:v>0.16680693196846608</c:v>
                </c:pt>
                <c:pt idx="36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EB6-4AD3-9059-E2D6F572F97F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B6-4AD3-9059-E2D6F572F97F}"/>
                </c:ext>
              </c:extLst>
            </c:dLbl>
            <c:dLbl>
              <c:idx val="2"/>
              <c:layout>
                <c:manualLayout>
                  <c:x val="-4.6296296296296294E-2"/>
                  <c:y val="2.1887842411473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EB6-4AD3-9059-E2D6F572F97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B6-4AD3-9059-E2D6F572F97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B6-4AD3-9059-E2D6F572F97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B6-4AD3-9059-E2D6F572F97F}"/>
                </c:ext>
              </c:extLst>
            </c:dLbl>
            <c:dLbl>
              <c:idx val="7"/>
              <c:layout>
                <c:manualLayout>
                  <c:x val="-3.4620987046758041E-2"/>
                  <c:y val="-8.520008848695796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EB6-4AD3-9059-E2D6F572F97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B6-4AD3-9059-E2D6F572F97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B6-4AD3-9059-E2D6F572F97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B6-4AD3-9059-E2D6F572F97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B6-4AD3-9059-E2D6F572F97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B6-4AD3-9059-E2D6F572F97F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B6-4AD3-9059-E2D6F572F97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B6-4AD3-9059-E2D6F572F97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B6-4AD3-9059-E2D6F572F97F}"/>
                </c:ext>
              </c:extLst>
            </c:dLbl>
            <c:dLbl>
              <c:idx val="18"/>
              <c:layout>
                <c:manualLayout>
                  <c:x val="-4.7159567293671621E-2"/>
                  <c:y val="1.0091920320867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1EB6-4AD3-9059-E2D6F572F97F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EB6-4AD3-9059-E2D6F572F97F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EB6-4AD3-9059-E2D6F572F97F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EB6-4AD3-9059-E2D6F572F97F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EB6-4AD3-9059-E2D6F572F97F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EB6-4AD3-9059-E2D6F572F97F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EB6-4AD3-9059-E2D6F572F97F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EB6-4AD3-9059-E2D6F572F97F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EB6-4AD3-9059-E2D6F572F97F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EB6-4AD3-9059-E2D6F572F97F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EB6-4AD3-9059-E2D6F572F97F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EB6-4AD3-9059-E2D6F572F97F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EB6-4AD3-9059-E2D6F572F97F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trend'!$A$26:$A$62</c:f>
              <c:strCache>
                <c:ptCount val="37"/>
                <c:pt idx="0">
                  <c:v>mar 23</c:v>
                </c:pt>
                <c:pt idx="3">
                  <c:v>dic.22</c:v>
                </c:pt>
                <c:pt idx="6">
                  <c:v>set. 22</c:v>
                </c:pt>
                <c:pt idx="9">
                  <c:v>giu. 22</c:v>
                </c:pt>
                <c:pt idx="12">
                  <c:v>mar. 22</c:v>
                </c:pt>
                <c:pt idx="15">
                  <c:v>dic. 21</c:v>
                </c:pt>
                <c:pt idx="20">
                  <c:v>giu 21</c:v>
                </c:pt>
                <c:pt idx="24">
                  <c:v>dic 20</c:v>
                </c:pt>
                <c:pt idx="26">
                  <c:v>giu 20</c:v>
                </c:pt>
                <c:pt idx="28">
                  <c:v>dic 19</c:v>
                </c:pt>
                <c:pt idx="32">
                  <c:v>dic 18</c:v>
                </c:pt>
                <c:pt idx="36">
                  <c:v>dic 17</c:v>
                </c:pt>
              </c:strCache>
            </c:strRef>
          </c:cat>
          <c:val>
            <c:numRef>
              <c:f>'in attesa di giudizio trend'!$C$26:$C$62</c:f>
              <c:numCache>
                <c:formatCode>0.0%</c:formatCode>
                <c:ptCount val="37"/>
                <c:pt idx="0">
                  <c:v>0.14199999999999999</c:v>
                </c:pt>
                <c:pt idx="1">
                  <c:v>0.14499999999999999</c:v>
                </c:pt>
                <c:pt idx="2">
                  <c:v>0.14599999999999999</c:v>
                </c:pt>
                <c:pt idx="3">
                  <c:v>0.153</c:v>
                </c:pt>
                <c:pt idx="4">
                  <c:v>0.155</c:v>
                </c:pt>
                <c:pt idx="5">
                  <c:v>0.158</c:v>
                </c:pt>
                <c:pt idx="6">
                  <c:v>0.161</c:v>
                </c:pt>
                <c:pt idx="7">
                  <c:v>0.159</c:v>
                </c:pt>
                <c:pt idx="8">
                  <c:v>0.14599999999999999</c:v>
                </c:pt>
                <c:pt idx="9">
                  <c:v>0.14799999999999999</c:v>
                </c:pt>
                <c:pt idx="10">
                  <c:v>0.153</c:v>
                </c:pt>
                <c:pt idx="11">
                  <c:v>0.14799999999999999</c:v>
                </c:pt>
                <c:pt idx="12">
                  <c:v>0.14599999999999999</c:v>
                </c:pt>
                <c:pt idx="13">
                  <c:v>0.15</c:v>
                </c:pt>
                <c:pt idx="14">
                  <c:v>0.15</c:v>
                </c:pt>
                <c:pt idx="15">
                  <c:v>0.14599999999999999</c:v>
                </c:pt>
                <c:pt idx="16">
                  <c:v>0.14899999999999999</c:v>
                </c:pt>
                <c:pt idx="17">
                  <c:v>0.151</c:v>
                </c:pt>
                <c:pt idx="18">
                  <c:v>0.14799999999999999</c:v>
                </c:pt>
                <c:pt idx="19">
                  <c:v>0.14899999999999999</c:v>
                </c:pt>
                <c:pt idx="20">
                  <c:v>0.155</c:v>
                </c:pt>
                <c:pt idx="21">
                  <c:v>0.157</c:v>
                </c:pt>
                <c:pt idx="22">
                  <c:v>0.16200000000000001</c:v>
                </c:pt>
                <c:pt idx="23">
                  <c:v>0.16700000000000001</c:v>
                </c:pt>
                <c:pt idx="24">
                  <c:v>0.17399999999999999</c:v>
                </c:pt>
                <c:pt idx="25">
                  <c:v>0.18099999999999999</c:v>
                </c:pt>
                <c:pt idx="26">
                  <c:v>0.20340159666782368</c:v>
                </c:pt>
                <c:pt idx="27">
                  <c:v>0.17827208252740168</c:v>
                </c:pt>
                <c:pt idx="28">
                  <c:v>0.18413036856533657</c:v>
                </c:pt>
                <c:pt idx="29">
                  <c:v>0.17952612393681652</c:v>
                </c:pt>
                <c:pt idx="30">
                  <c:v>0.16918568784700802</c:v>
                </c:pt>
                <c:pt idx="31">
                  <c:v>0.169612922889363</c:v>
                </c:pt>
                <c:pt idx="32">
                  <c:v>0.16467707376798285</c:v>
                </c:pt>
                <c:pt idx="33">
                  <c:v>0.17067159581022798</c:v>
                </c:pt>
                <c:pt idx="34">
                  <c:v>0.16739606126914661</c:v>
                </c:pt>
                <c:pt idx="35">
                  <c:v>0.16277962874821514</c:v>
                </c:pt>
                <c:pt idx="36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1EB6-4AD3-9059-E2D6F572F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63.385892116182575</c:v>
                </c:pt>
                <c:pt idx="1">
                  <c:v>68.653562740815715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7-4ED4-909A-9DAD223C8F2E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36.614107883817425</c:v>
                </c:pt>
                <c:pt idx="1">
                  <c:v>31.346437259184292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77-4ED4-909A-9DAD223C8F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93.228215767634865</c:v>
                </c:pt>
                <c:pt idx="1">
                  <c:v>96.083027042383563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7-42C8-A03E-E98CFE09D8F2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6.7717842323651452</c:v>
                </c:pt>
                <c:pt idx="1">
                  <c:v>3.9169729576164354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C7-42C8-A03E-E98CFE09D8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05/04/2023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05/04/2023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9" y="297032"/>
            <a:ext cx="9170060" cy="629480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31 </a:t>
            </a:r>
            <a:r>
              <a:rPr lang="it-IT" sz="2000" dirty="0" smtClean="0"/>
              <a:t>marzo </a:t>
            </a:r>
            <a:r>
              <a:rPr lang="it-IT" sz="2000" dirty="0" smtClean="0"/>
              <a:t>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670208"/>
              </p:ext>
            </p:extLst>
          </p:nvPr>
        </p:nvGraphicFramePr>
        <p:xfrm>
          <a:off x="395536" y="1412776"/>
          <a:ext cx="8092679" cy="4896544"/>
        </p:xfrm>
        <a:graphic>
          <a:graphicData uri="http://schemas.openxmlformats.org/drawingml/2006/table">
            <a:tbl>
              <a:tblPr/>
              <a:tblGrid>
                <a:gridCol w="1697692">
                  <a:extLst>
                    <a:ext uri="{9D8B030D-6E8A-4147-A177-3AD203B41FA5}">
                      <a16:colId xmlns:a16="http://schemas.microsoft.com/office/drawing/2014/main" val="1059305832"/>
                    </a:ext>
                  </a:extLst>
                </a:gridCol>
                <a:gridCol w="2353855">
                  <a:extLst>
                    <a:ext uri="{9D8B030D-6E8A-4147-A177-3AD203B41FA5}">
                      <a16:colId xmlns:a16="http://schemas.microsoft.com/office/drawing/2014/main" val="1787238750"/>
                    </a:ext>
                  </a:extLst>
                </a:gridCol>
                <a:gridCol w="676994">
                  <a:extLst>
                    <a:ext uri="{9D8B030D-6E8A-4147-A177-3AD203B41FA5}">
                      <a16:colId xmlns:a16="http://schemas.microsoft.com/office/drawing/2014/main" val="2710803660"/>
                    </a:ext>
                  </a:extLst>
                </a:gridCol>
                <a:gridCol w="739485">
                  <a:extLst>
                    <a:ext uri="{9D8B030D-6E8A-4147-A177-3AD203B41FA5}">
                      <a16:colId xmlns:a16="http://schemas.microsoft.com/office/drawing/2014/main" val="2105682039"/>
                    </a:ext>
                  </a:extLst>
                </a:gridCol>
                <a:gridCol w="749901">
                  <a:extLst>
                    <a:ext uri="{9D8B030D-6E8A-4147-A177-3AD203B41FA5}">
                      <a16:colId xmlns:a16="http://schemas.microsoft.com/office/drawing/2014/main" val="3306847109"/>
                    </a:ext>
                  </a:extLst>
                </a:gridCol>
                <a:gridCol w="739485">
                  <a:extLst>
                    <a:ext uri="{9D8B030D-6E8A-4147-A177-3AD203B41FA5}">
                      <a16:colId xmlns:a16="http://schemas.microsoft.com/office/drawing/2014/main" val="1164297464"/>
                    </a:ext>
                  </a:extLst>
                </a:gridCol>
                <a:gridCol w="499934">
                  <a:extLst>
                    <a:ext uri="{9D8B030D-6E8A-4147-A177-3AD203B41FA5}">
                      <a16:colId xmlns:a16="http://schemas.microsoft.com/office/drawing/2014/main" val="2360993945"/>
                    </a:ext>
                  </a:extLst>
                </a:gridCol>
                <a:gridCol w="635333">
                  <a:extLst>
                    <a:ext uri="{9D8B030D-6E8A-4147-A177-3AD203B41FA5}">
                      <a16:colId xmlns:a16="http://schemas.microsoft.com/office/drawing/2014/main" val="838476828"/>
                    </a:ext>
                  </a:extLst>
                </a:gridCol>
              </a:tblGrid>
              <a:tr h="18704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47933"/>
                  </a:ext>
                </a:extLst>
              </a:tr>
              <a:tr h="3092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7503"/>
                  </a:ext>
                </a:extLst>
              </a:tr>
              <a:tr h="8603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444491"/>
                  </a:ext>
                </a:extLst>
              </a:tr>
              <a:tr h="5797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LAURO- - ICAM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40102"/>
                  </a:ext>
                </a:extLst>
              </a:tr>
              <a:tr h="8469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375286"/>
                  </a:ext>
                </a:extLst>
              </a:tr>
              <a:tr h="46380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142313"/>
                  </a:ext>
                </a:extLst>
              </a:tr>
              <a:tr h="46380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527839"/>
                  </a:ext>
                </a:extLst>
              </a:tr>
              <a:tr h="2571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FOGGIA- - CC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487423"/>
                  </a:ext>
                </a:extLst>
              </a:tr>
              <a:tr h="18704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- CC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895799"/>
                  </a:ext>
                </a:extLst>
              </a:tr>
              <a:tr h="3673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UMBRIA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PERUGIA"NUOVO COMPLESSO PENITENZIARIO CAPANNE" - CC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322924"/>
                  </a:ext>
                </a:extLst>
              </a:tr>
              <a:tr h="18704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- CRF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053564"/>
                  </a:ext>
                </a:extLst>
              </a:tr>
              <a:tr h="1870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6249" marR="6249" marT="6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684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marzo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645061"/>
              </p:ext>
            </p:extLst>
          </p:nvPr>
        </p:nvGraphicFramePr>
        <p:xfrm>
          <a:off x="47657" y="1052736"/>
          <a:ext cx="9096343" cy="547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31/03/2023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2684"/>
              </p:ext>
            </p:extLst>
          </p:nvPr>
        </p:nvGraphicFramePr>
        <p:xfrm>
          <a:off x="488936" y="420217"/>
          <a:ext cx="7920880" cy="59485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24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</a:t>
                      </a:r>
                      <a:endParaRPr lang="it-IT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31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marzo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4622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078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7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484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7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7580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1.178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1.075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7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14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4878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047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7580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5.222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4.756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6.025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2.206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calcolato sul totale dei posti effettivamente disponibili al 31 </a:t>
            </a:r>
            <a:r>
              <a:rPr lang="it-IT" b="1" dirty="0" smtClean="0"/>
              <a:t>marzo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3770"/>
            <a:ext cx="9144000" cy="44952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842" y="1196752"/>
            <a:ext cx="5358858" cy="493258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</a:t>
            </a:r>
            <a:r>
              <a:rPr lang="it-IT" sz="2000" b="1" dirty="0" smtClean="0"/>
              <a:t>marzo </a:t>
            </a:r>
            <a:r>
              <a:rPr lang="it-IT" sz="2000" b="1" dirty="0" smtClean="0"/>
              <a:t>2023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</a:t>
            </a:r>
            <a:r>
              <a:rPr lang="it-IT" sz="2000" b="1" dirty="0" smtClean="0"/>
              <a:t>marzo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833610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</a:t>
            </a:r>
            <a:r>
              <a:rPr lang="en-US" sz="2400" b="1" dirty="0" err="1" smtClean="0"/>
              <a:t>marzo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3631"/>
              </p:ext>
            </p:extLst>
          </p:nvPr>
        </p:nvGraphicFramePr>
        <p:xfrm>
          <a:off x="107504" y="1500056"/>
          <a:ext cx="9036496" cy="513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marzo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514634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err="1" smtClean="0"/>
              <a:t>mrazo</a:t>
            </a:r>
            <a:r>
              <a:rPr lang="it-IT" sz="2000" dirty="0" smtClean="0"/>
              <a:t> </a:t>
            </a:r>
            <a:r>
              <a:rPr lang="it-IT" sz="2000" dirty="0" smtClean="0"/>
              <a:t>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891802"/>
              </p:ext>
            </p:extLst>
          </p:nvPr>
        </p:nvGraphicFramePr>
        <p:xfrm>
          <a:off x="111344" y="1484784"/>
          <a:ext cx="86371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607</Words>
  <Application>Microsoft Office PowerPoint</Application>
  <PresentationFormat>Presentazione su schermo (4:3)</PresentationFormat>
  <Paragraphs>242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penitenziari d’Italia al 31 marzo 2023</vt:lpstr>
      <vt:lpstr>Detenuti per Posizione Giuridica  In Italia e nel Lazio al 31 marzo 2023</vt:lpstr>
      <vt:lpstr>Percentuali di detenuti in attesa di primo giudizio  in Italia e nel Lazio da dicembre 2017 marzo 2023</vt:lpstr>
      <vt:lpstr>Detenuti per Nazionalità In Italia e nel Lazio al 31 marzo 2023</vt:lpstr>
      <vt:lpstr>Detenuti per Genere in Italia e nel Lazio al 31 mrazo 2023</vt:lpstr>
      <vt:lpstr>Detenute madri con figli al seguito presenti negli Istituti di Pena in Italia  al 31 marzo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351</cp:revision>
  <dcterms:created xsi:type="dcterms:W3CDTF">2020-06-03T15:49:37Z</dcterms:created>
  <dcterms:modified xsi:type="dcterms:W3CDTF">2023-04-05T16:52:48Z</dcterms:modified>
</cp:coreProperties>
</file>