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3" autoAdjust="0"/>
    <p:restoredTop sz="76866" autoAdjust="0"/>
  </p:normalViewPr>
  <p:slideViewPr>
    <p:cSldViewPr snapToGrid="0">
      <p:cViewPr varScale="1">
        <p:scale>
          <a:sx n="66" d="100"/>
          <a:sy n="66" d="100"/>
        </p:scale>
        <p:origin x="154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Covid%20lazio\aggiornamento%208%20magi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  15 01 al 27 03'!$I$41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  15 01 al 27 03'!$J$40:$BL$40</c:f>
              <c:strCache>
                <c:ptCount val="55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0">
                  <c:v>09.01</c:v>
                </c:pt>
                <c:pt idx="48">
                  <c:v>06.03</c:v>
                </c:pt>
                <c:pt idx="54">
                  <c:v>08.05</c:v>
                </c:pt>
              </c:strCache>
            </c:strRef>
          </c:cat>
          <c:val>
            <c:numRef>
              <c:f>'da  15 01 al 27 03'!$J$41:$BL$41</c:f>
              <c:numCache>
                <c:formatCode>General</c:formatCode>
                <c:ptCount val="55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  <c:pt idx="44">
                  <c:v>10</c:v>
                </c:pt>
                <c:pt idx="45">
                  <c:v>2</c:v>
                </c:pt>
                <c:pt idx="46">
                  <c:v>4</c:v>
                </c:pt>
                <c:pt idx="47">
                  <c:v>2</c:v>
                </c:pt>
                <c:pt idx="48">
                  <c:v>1</c:v>
                </c:pt>
                <c:pt idx="49">
                  <c:v>8</c:v>
                </c:pt>
                <c:pt idx="50">
                  <c:v>7</c:v>
                </c:pt>
                <c:pt idx="51">
                  <c:v>6</c:v>
                </c:pt>
                <c:pt idx="52">
                  <c:v>2</c:v>
                </c:pt>
                <c:pt idx="53">
                  <c:v>3</c:v>
                </c:pt>
                <c:pt idx="5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33-498E-A2F7-764F1A96A3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2022 a </a:t>
            </a:r>
            <a:r>
              <a:rPr lang="it-IT" sz="16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2 maggio 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Foglio1!$A$22:$A$55</c:f>
              <c:strCache>
                <c:ptCount val="3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  <c:pt idx="33">
                  <c:v>2 mag.</c:v>
                </c:pt>
              </c:strCache>
            </c:strRef>
          </c:cat>
          <c:val>
            <c:numRef>
              <c:f>Foglio1!$B$22:$B$55</c:f>
              <c:numCache>
                <c:formatCode>_-* #,##0_-;\-* #,##0_-;_-* "-"??_-;_-@_-</c:formatCode>
                <c:ptCount val="34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  <c:pt idx="26">
                  <c:v>36</c:v>
                </c:pt>
                <c:pt idx="27">
                  <c:v>51</c:v>
                </c:pt>
                <c:pt idx="28">
                  <c:v>56</c:v>
                </c:pt>
                <c:pt idx="29">
                  <c:v>56</c:v>
                </c:pt>
                <c:pt idx="30">
                  <c:v>35</c:v>
                </c:pt>
                <c:pt idx="31">
                  <c:v>16</c:v>
                </c:pt>
                <c:pt idx="32">
                  <c:v>9</c:v>
                </c:pt>
                <c:pt idx="3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88-4DCF-9684-F0ED997257D0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Foglio1!$A$22:$A$55</c:f>
              <c:strCache>
                <c:ptCount val="3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  <c:pt idx="33">
                  <c:v>2 mag.</c:v>
                </c:pt>
              </c:strCache>
            </c:strRef>
          </c:cat>
          <c:val>
            <c:numRef>
              <c:f>Foglio1!$C$22:$C$55</c:f>
              <c:numCache>
                <c:formatCode>General</c:formatCode>
                <c:ptCount val="34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88-4DCF-9684-F0ED997257D0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Foglio1!$A$22:$A$55</c:f>
              <c:strCache>
                <c:ptCount val="3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  <c:pt idx="33">
                  <c:v>2 mag.</c:v>
                </c:pt>
              </c:strCache>
            </c:strRef>
          </c:cat>
          <c:val>
            <c:numRef>
              <c:f>Foglio1!$D$22:$D$55</c:f>
              <c:numCache>
                <c:formatCode>General</c:formatCode>
                <c:ptCount val="34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88-4DCF-9684-F0ED997257D0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Foglio1!$A$22:$A$55</c:f>
              <c:strCache>
                <c:ptCount val="34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  <c:pt idx="31">
                  <c:v>14 mar.</c:v>
                </c:pt>
                <c:pt idx="32">
                  <c:v>28 mar.</c:v>
                </c:pt>
                <c:pt idx="33">
                  <c:v>2 mag.</c:v>
                </c:pt>
              </c:strCache>
            </c:strRef>
          </c:cat>
          <c:val>
            <c:numRef>
              <c:f>Foglio1!$E$22:$E$55</c:f>
              <c:numCache>
                <c:formatCode>_-* #,##0_-;\-* #,##0_-;_-* "-"??_-;_-@_-</c:formatCode>
                <c:ptCount val="34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  <c:pt idx="26" formatCode="General">
                  <c:v>36</c:v>
                </c:pt>
                <c:pt idx="27" formatCode="General">
                  <c:v>51</c:v>
                </c:pt>
                <c:pt idx="28" formatCode="General">
                  <c:v>56</c:v>
                </c:pt>
                <c:pt idx="29" formatCode="General">
                  <c:v>56</c:v>
                </c:pt>
                <c:pt idx="30" formatCode="General">
                  <c:v>36</c:v>
                </c:pt>
                <c:pt idx="31" formatCode="General">
                  <c:v>16</c:v>
                </c:pt>
                <c:pt idx="32" formatCode="General">
                  <c:v>9</c:v>
                </c:pt>
                <c:pt idx="33" formatCode="General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88-4DCF-9684-F0ED997257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</a:t>
            </a:r>
            <a:r>
              <a:rPr lang="it-IT" b="1" dirty="0" smtClean="0"/>
              <a:t>all’8 </a:t>
            </a:r>
            <a:r>
              <a:rPr lang="it-IT" b="1" dirty="0" smtClean="0"/>
              <a:t>maggio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353191"/>
              </p:ext>
            </p:extLst>
          </p:nvPr>
        </p:nvGraphicFramePr>
        <p:xfrm>
          <a:off x="466686" y="1191182"/>
          <a:ext cx="11057659" cy="4938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2 maggio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696077"/>
              </p:ext>
            </p:extLst>
          </p:nvPr>
        </p:nvGraphicFramePr>
        <p:xfrm>
          <a:off x="124003" y="857067"/>
          <a:ext cx="11959961" cy="5942306"/>
        </p:xfrm>
        <a:graphic>
          <a:graphicData uri="http://schemas.openxmlformats.org/drawingml/2006/table">
            <a:tbl>
              <a:tblPr/>
              <a:tblGrid>
                <a:gridCol w="593877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38663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08566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64283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64283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64283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64283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64283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47110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08840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69538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39786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270209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59678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2620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299297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397398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24768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24768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24768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29329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08890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449771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21067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  <a:gridCol w="321067">
                  <a:extLst>
                    <a:ext uri="{9D8B030D-6E8A-4147-A177-3AD203B41FA5}">
                      <a16:colId xmlns:a16="http://schemas.microsoft.com/office/drawing/2014/main" val="3751871520"/>
                    </a:ext>
                  </a:extLst>
                </a:gridCol>
                <a:gridCol w="321067">
                  <a:extLst>
                    <a:ext uri="{9D8B030D-6E8A-4147-A177-3AD203B41FA5}">
                      <a16:colId xmlns:a16="http://schemas.microsoft.com/office/drawing/2014/main" val="3265631094"/>
                    </a:ext>
                  </a:extLst>
                </a:gridCol>
                <a:gridCol w="321067">
                  <a:extLst>
                    <a:ext uri="{9D8B030D-6E8A-4147-A177-3AD203B41FA5}">
                      <a16:colId xmlns:a16="http://schemas.microsoft.com/office/drawing/2014/main" val="155018853"/>
                    </a:ext>
                  </a:extLst>
                </a:gridCol>
                <a:gridCol w="321067">
                  <a:extLst>
                    <a:ext uri="{9D8B030D-6E8A-4147-A177-3AD203B41FA5}">
                      <a16:colId xmlns:a16="http://schemas.microsoft.com/office/drawing/2014/main" val="4284245545"/>
                    </a:ext>
                  </a:extLst>
                </a:gridCol>
                <a:gridCol w="321067">
                  <a:extLst>
                    <a:ext uri="{9D8B030D-6E8A-4147-A177-3AD203B41FA5}">
                      <a16:colId xmlns:a16="http://schemas.microsoft.com/office/drawing/2014/main" val="931999231"/>
                    </a:ext>
                  </a:extLst>
                </a:gridCol>
                <a:gridCol w="321067">
                  <a:extLst>
                    <a:ext uri="{9D8B030D-6E8A-4147-A177-3AD203B41FA5}">
                      <a16:colId xmlns:a16="http://schemas.microsoft.com/office/drawing/2014/main" val="3774998042"/>
                    </a:ext>
                  </a:extLst>
                </a:gridCol>
                <a:gridCol w="321067">
                  <a:extLst>
                    <a:ext uri="{9D8B030D-6E8A-4147-A177-3AD203B41FA5}">
                      <a16:colId xmlns:a16="http://schemas.microsoft.com/office/drawing/2014/main" val="1088615132"/>
                    </a:ext>
                  </a:extLst>
                </a:gridCol>
                <a:gridCol w="321067">
                  <a:extLst>
                    <a:ext uri="{9D8B030D-6E8A-4147-A177-3AD203B41FA5}">
                      <a16:colId xmlns:a16="http://schemas.microsoft.com/office/drawing/2014/main" val="2716428439"/>
                    </a:ext>
                  </a:extLst>
                </a:gridCol>
                <a:gridCol w="321067">
                  <a:extLst>
                    <a:ext uri="{9D8B030D-6E8A-4147-A177-3AD203B41FA5}">
                      <a16:colId xmlns:a16="http://schemas.microsoft.com/office/drawing/2014/main" val="818990409"/>
                    </a:ext>
                  </a:extLst>
                </a:gridCol>
              </a:tblGrid>
              <a:tr h="70023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feb.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mag.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 mag.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40171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0391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57796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6615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7992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2254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7568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28803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06379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3263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51799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26001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468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della Giustizia</a:t>
            </a:r>
            <a:endParaRPr lang="it-IT" sz="1600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780577"/>
              </p:ext>
            </p:extLst>
          </p:nvPr>
        </p:nvGraphicFramePr>
        <p:xfrm>
          <a:off x="1043940" y="582804"/>
          <a:ext cx="10104120" cy="5417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</TotalTime>
  <Words>480</Words>
  <Application>Microsoft Office PowerPoint</Application>
  <PresentationFormat>Widescreen</PresentationFormat>
  <Paragraphs>333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 Fanoli</cp:lastModifiedBy>
  <cp:revision>384</cp:revision>
  <dcterms:created xsi:type="dcterms:W3CDTF">2021-02-16T11:24:19Z</dcterms:created>
  <dcterms:modified xsi:type="dcterms:W3CDTF">2023-05-08T13:28:05Z</dcterms:modified>
</cp:coreProperties>
</file>