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70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%208%20MAGGI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%208%20MAGGIO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%208%20MAGGIO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%208%20MAGGIO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%208%20MAGGIO%20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%208%20MAGGIO%20202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%208%20MAGGIO%20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RIEPILOGO!$C$14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4.9800796812749003E-3"/>
                  <c:y val="9.07441016333938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A6C-4B03-A799-7CC8013820E1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RIEPILOGO!$B$15:$B$25</c:f>
              <c:strCache>
                <c:ptCount val="11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</c:v>
                </c:pt>
                <c:pt idx="4">
                  <c:v>giugno '</c:v>
                </c:pt>
                <c:pt idx="5">
                  <c:v>dicembre '21</c:v>
                </c:pt>
                <c:pt idx="6">
                  <c:v>giugno '22</c:v>
                </c:pt>
                <c:pt idx="7">
                  <c:v>ottobre '22</c:v>
                </c:pt>
                <c:pt idx="8">
                  <c:v>dicembre '22</c:v>
                </c:pt>
                <c:pt idx="9">
                  <c:v>febbraio '23</c:v>
                </c:pt>
                <c:pt idx="10">
                  <c:v>aprile '23</c:v>
                </c:pt>
              </c:strCache>
            </c:strRef>
          </c:cat>
          <c:val>
            <c:numRef>
              <c:f>RIEPILOGO!$C$15:$C$25</c:f>
              <c:numCache>
                <c:formatCode>#,##0</c:formatCode>
                <c:ptCount val="11"/>
                <c:pt idx="0">
                  <c:v>20224</c:v>
                </c:pt>
                <c:pt idx="1">
                  <c:v>19888</c:v>
                </c:pt>
                <c:pt idx="2">
                  <c:v>17510</c:v>
                </c:pt>
                <c:pt idx="3">
                  <c:v>17344</c:v>
                </c:pt>
                <c:pt idx="4">
                  <c:v>17019</c:v>
                </c:pt>
                <c:pt idx="5">
                  <c:v>17043</c:v>
                </c:pt>
                <c:pt idx="6">
                  <c:v>17182</c:v>
                </c:pt>
                <c:pt idx="7" formatCode="General">
                  <c:v>17854</c:v>
                </c:pt>
                <c:pt idx="8">
                  <c:v>17683</c:v>
                </c:pt>
                <c:pt idx="9">
                  <c:v>17654</c:v>
                </c:pt>
                <c:pt idx="10">
                  <c:v>17723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6C-4B03-A799-7CC8013820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8488064"/>
        <c:axId val="488488896"/>
      </c:barChart>
      <c:lineChart>
        <c:grouping val="standard"/>
        <c:varyColors val="0"/>
        <c:ser>
          <c:idx val="1"/>
          <c:order val="1"/>
          <c:tx>
            <c:strRef>
              <c:f>RIEPILOGO!$D$14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900398406374501E-2"/>
                  <c:y val="-2.7824151363383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A6C-4B03-A799-7CC8013820E1}"/>
                </c:ext>
              </c:extLst>
            </c:dLbl>
            <c:dLbl>
              <c:idx val="1"/>
              <c:layout>
                <c:manualLayout>
                  <c:x val="-1.9920318725099632E-2"/>
                  <c:y val="-5.10103548902303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A6C-4B03-A799-7CC8013820E1}"/>
                </c:ext>
              </c:extLst>
            </c:dLbl>
            <c:dLbl>
              <c:idx val="2"/>
              <c:layout>
                <c:manualLayout>
                  <c:x val="-2.6560424966799469E-2"/>
                  <c:y val="8.34724540901497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A6C-4B03-A799-7CC8013820E1}"/>
                </c:ext>
              </c:extLst>
            </c:dLbl>
            <c:dLbl>
              <c:idx val="3"/>
              <c:layout>
                <c:manualLayout>
                  <c:x val="-2.8220451527224435E-2"/>
                  <c:y val="5.5648302726766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A6C-4B03-A799-7CC8013820E1}"/>
                </c:ext>
              </c:extLst>
            </c:dLbl>
            <c:dLbl>
              <c:idx val="4"/>
              <c:layout>
                <c:manualLayout>
                  <c:x val="-3.9840637450199265E-2"/>
                  <c:y val="-2.78241513633834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A6C-4B03-A799-7CC8013820E1}"/>
                </c:ext>
              </c:extLst>
            </c:dLbl>
            <c:dLbl>
              <c:idx val="5"/>
              <c:layout>
                <c:manualLayout>
                  <c:x val="-3.48605577689243E-2"/>
                  <c:y val="8.3472454090150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A6C-4B03-A799-7CC8013820E1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RIEPILOGO!$B$15:$B$25</c:f>
              <c:strCache>
                <c:ptCount val="11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</c:v>
                </c:pt>
                <c:pt idx="4">
                  <c:v>giugno '</c:v>
                </c:pt>
                <c:pt idx="5">
                  <c:v>dicembre '21</c:v>
                </c:pt>
                <c:pt idx="6">
                  <c:v>giugno '22</c:v>
                </c:pt>
                <c:pt idx="7">
                  <c:v>ottobre '22</c:v>
                </c:pt>
                <c:pt idx="8">
                  <c:v>dicembre '22</c:v>
                </c:pt>
                <c:pt idx="9">
                  <c:v>febbraio '23</c:v>
                </c:pt>
                <c:pt idx="10">
                  <c:v>aprile '23</c:v>
                </c:pt>
              </c:strCache>
            </c:strRef>
          </c:cat>
          <c:val>
            <c:numRef>
              <c:f>RIEPILOGO!$D$15:$D$25</c:f>
              <c:numCache>
                <c:formatCode>0.0%</c:formatCode>
                <c:ptCount val="11"/>
                <c:pt idx="0">
                  <c:v>0.33415947919764716</c:v>
                </c:pt>
                <c:pt idx="1">
                  <c:v>0.32727212888150209</c:v>
                </c:pt>
                <c:pt idx="2">
                  <c:v>0.32680714459023125</c:v>
                </c:pt>
                <c:pt idx="3">
                  <c:v>0.32501311745746198</c:v>
                </c:pt>
                <c:pt idx="4">
                  <c:v>0.31729962525868338</c:v>
                </c:pt>
                <c:pt idx="5">
                  <c:v>0.31482986662725826</c:v>
                </c:pt>
                <c:pt idx="6">
                  <c:v>0.31330573840739595</c:v>
                </c:pt>
                <c:pt idx="7">
                  <c:v>0.318</c:v>
                </c:pt>
                <c:pt idx="8">
                  <c:v>0.315</c:v>
                </c:pt>
                <c:pt idx="9">
                  <c:v>0.31446944192094622</c:v>
                </c:pt>
                <c:pt idx="10">
                  <c:v>0.313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6C-4B03-A799-7CC8013820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8489728"/>
        <c:axId val="488493472"/>
      </c:lineChart>
      <c:catAx>
        <c:axId val="48848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896"/>
        <c:crosses val="autoZero"/>
        <c:auto val="1"/>
        <c:lblAlgn val="ctr"/>
        <c:lblOffset val="100"/>
        <c:noMultiLvlLbl val="0"/>
      </c:catAx>
      <c:valAx>
        <c:axId val="48848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064"/>
        <c:crosses val="autoZero"/>
        <c:crossBetween val="between"/>
      </c:valAx>
      <c:valAx>
        <c:axId val="488493472"/>
        <c:scaling>
          <c:orientation val="minMax"/>
          <c:max val="0.4"/>
          <c:min val="0.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9728"/>
        <c:crosses val="max"/>
        <c:crossBetween val="between"/>
      </c:valAx>
      <c:catAx>
        <c:axId val="488489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8493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Lazio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RIEPILOGO!$C$28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RIEPILOGO!$B$29:$B$39</c:f>
              <c:strCache>
                <c:ptCount val="11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'20</c:v>
                </c:pt>
                <c:pt idx="4">
                  <c:v>giugno '21</c:v>
                </c:pt>
                <c:pt idx="5">
                  <c:v>dicembre '21</c:v>
                </c:pt>
                <c:pt idx="6">
                  <c:v>giugno '22</c:v>
                </c:pt>
                <c:pt idx="7">
                  <c:v>ottobre '22</c:v>
                </c:pt>
                <c:pt idx="8">
                  <c:v>dicembre '22</c:v>
                </c:pt>
                <c:pt idx="9">
                  <c:v>febbraio '23</c:v>
                </c:pt>
                <c:pt idx="10">
                  <c:v>aprile '23</c:v>
                </c:pt>
              </c:strCache>
            </c:strRef>
          </c:cat>
          <c:val>
            <c:numRef>
              <c:f>RIEPILOGO!$C$29:$C$39</c:f>
              <c:numCache>
                <c:formatCode>#,##0</c:formatCode>
                <c:ptCount val="11"/>
                <c:pt idx="0">
                  <c:v>2515</c:v>
                </c:pt>
                <c:pt idx="1">
                  <c:v>2486</c:v>
                </c:pt>
                <c:pt idx="2">
                  <c:v>2233</c:v>
                </c:pt>
                <c:pt idx="3">
                  <c:v>2177</c:v>
                </c:pt>
                <c:pt idx="4">
                  <c:v>2127</c:v>
                </c:pt>
                <c:pt idx="5">
                  <c:v>2088</c:v>
                </c:pt>
                <c:pt idx="6">
                  <c:v>2101</c:v>
                </c:pt>
                <c:pt idx="7">
                  <c:v>2235</c:v>
                </c:pt>
                <c:pt idx="8">
                  <c:v>2205</c:v>
                </c:pt>
                <c:pt idx="9">
                  <c:v>2200</c:v>
                </c:pt>
                <c:pt idx="10">
                  <c:v>2239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50-41CB-8D4B-4C05E08CCE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2433344"/>
        <c:axId val="602440000"/>
      </c:barChart>
      <c:lineChart>
        <c:grouping val="standard"/>
        <c:varyColors val="0"/>
        <c:ser>
          <c:idx val="1"/>
          <c:order val="1"/>
          <c:tx>
            <c:strRef>
              <c:f>RIEPILOGO!$D$28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66463826910073E-2"/>
                  <c:y val="-4.437049362174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50-41CB-8D4B-4C05E08CCEBC}"/>
                </c:ext>
              </c:extLst>
            </c:dLbl>
            <c:dLbl>
              <c:idx val="3"/>
              <c:layout>
                <c:manualLayout>
                  <c:x val="-6.1978098538028362E-17"/>
                  <c:y val="-2.4958402662229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50-41CB-8D4B-4C05E08CCEBC}"/>
                </c:ext>
              </c:extLst>
            </c:dLbl>
            <c:dLbl>
              <c:idx val="6"/>
              <c:layout>
                <c:manualLayout>
                  <c:x val="-8.4516565246788369E-3"/>
                  <c:y val="-3.6051026067665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50-41CB-8D4B-4C05E08CCEBC}"/>
                </c:ext>
              </c:extLst>
            </c:dLbl>
            <c:dLbl>
              <c:idx val="7"/>
              <c:layout>
                <c:manualLayout>
                  <c:x val="1.6903313049357674E-3"/>
                  <c:y val="-3.3277870216306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50-41CB-8D4B-4C05E08CCEBC}"/>
                </c:ext>
              </c:extLst>
            </c:dLbl>
            <c:dLbl>
              <c:idx val="8"/>
              <c:layout>
                <c:manualLayout>
                  <c:x val="-1.5888147442008262E-3"/>
                  <c:y val="-4.9916805324459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50-41CB-8D4B-4C05E08CCEBC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RIEPILOGO!$B$29:$B$39</c:f>
              <c:strCache>
                <c:ptCount val="11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'20</c:v>
                </c:pt>
                <c:pt idx="4">
                  <c:v>giugno '21</c:v>
                </c:pt>
                <c:pt idx="5">
                  <c:v>dicembre '21</c:v>
                </c:pt>
                <c:pt idx="6">
                  <c:v>giugno '22</c:v>
                </c:pt>
                <c:pt idx="7">
                  <c:v>ottobre '22</c:v>
                </c:pt>
                <c:pt idx="8">
                  <c:v>dicembre '22</c:v>
                </c:pt>
                <c:pt idx="9">
                  <c:v>febbraio '23</c:v>
                </c:pt>
                <c:pt idx="10">
                  <c:v>aprile '23</c:v>
                </c:pt>
              </c:strCache>
            </c:strRef>
          </c:cat>
          <c:val>
            <c:numRef>
              <c:f>RIEPILOGO!$D$29:$D$39</c:f>
              <c:numCache>
                <c:formatCode>0.0%</c:formatCode>
                <c:ptCount val="11"/>
                <c:pt idx="0">
                  <c:v>0.3878778531770512</c:v>
                </c:pt>
                <c:pt idx="1">
                  <c:v>0.37861711848918672</c:v>
                </c:pt>
                <c:pt idx="2">
                  <c:v>0.3888888888888889</c:v>
                </c:pt>
                <c:pt idx="3">
                  <c:v>0.37431224209078406</c:v>
                </c:pt>
                <c:pt idx="4">
                  <c:v>0.3798892659403465</c:v>
                </c:pt>
                <c:pt idx="5">
                  <c:v>0.37635183850036047</c:v>
                </c:pt>
                <c:pt idx="6">
                  <c:v>0.37074289747661904</c:v>
                </c:pt>
                <c:pt idx="7">
                  <c:v>0.376</c:v>
                </c:pt>
                <c:pt idx="8">
                  <c:v>0.37165009270183719</c:v>
                </c:pt>
                <c:pt idx="9">
                  <c:v>0.36899999999999999</c:v>
                </c:pt>
                <c:pt idx="10">
                  <c:v>0.36799999999999999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A50-41CB-8D4B-4C05E08CCE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2428768"/>
        <c:axId val="602434176"/>
      </c:lineChart>
      <c:catAx>
        <c:axId val="6024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40000"/>
        <c:crosses val="autoZero"/>
        <c:auto val="1"/>
        <c:lblAlgn val="ctr"/>
        <c:lblOffset val="100"/>
        <c:noMultiLvlLbl val="0"/>
      </c:catAx>
      <c:valAx>
        <c:axId val="602440000"/>
        <c:scaling>
          <c:orientation val="minMax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33344"/>
        <c:crosses val="autoZero"/>
        <c:crossBetween val="between"/>
      </c:valAx>
      <c:valAx>
        <c:axId val="602434176"/>
        <c:scaling>
          <c:orientation val="minMax"/>
          <c:min val="0.30000000000000004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28768"/>
        <c:crosses val="max"/>
        <c:crossBetween val="between"/>
      </c:valAx>
      <c:catAx>
        <c:axId val="60242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2434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IStITUTO'!$L$1</c:f>
              <c:strCache>
                <c:ptCount val="1"/>
                <c:pt idx="0">
                  <c:v>Numero detenuti italiani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PER IStITUTO'!$K$2:$K$17</c:f>
              <c:strCache>
                <c:ptCount val="16"/>
                <c:pt idx="0">
                  <c:v>CASSINO</c:v>
                </c:pt>
                <c:pt idx="1">
                  <c:v>FROSINONE "G. PAGLIEI"</c:v>
                </c:pt>
                <c:pt idx="2">
                  <c:v>PALIANO</c:v>
                </c:pt>
                <c:pt idx="3">
                  <c:v>LATINA</c:v>
                </c:pt>
                <c:pt idx="4">
                  <c:v>RIETI "N.C."</c:v>
                </c:pt>
                <c:pt idx="5">
                  <c:v>CIVITAVECCHIA "G. PASSERINI"</c:v>
                </c:pt>
                <c:pt idx="6">
                  <c:v>CIVITAVECCHIA "N.C."</c:v>
                </c:pt>
                <c:pt idx="7">
                  <c:v>ROMA "G. STEFANINI" REBIBBIA FEMMINILE</c:v>
                </c:pt>
                <c:pt idx="8">
                  <c:v>ROMA "R. CINOTTI" REBIBBIA N.C.1</c:v>
                </c:pt>
                <c:pt idx="9">
                  <c:v>ROMA "REBIBBIA TERZA CASA"</c:v>
                </c:pt>
                <c:pt idx="10">
                  <c:v>ROMA "REBIBBIA"</c:v>
                </c:pt>
                <c:pt idx="11">
                  <c:v>ROMA "REGINA COELI"</c:v>
                </c:pt>
                <c:pt idx="12">
                  <c:v>VELLETRI</c:v>
                </c:pt>
                <c:pt idx="13">
                  <c:v>VITERBO "N.C."</c:v>
                </c:pt>
                <c:pt idx="14">
                  <c:v>TOTALE LAZIO</c:v>
                </c:pt>
                <c:pt idx="15">
                  <c:v>TOTALE ITALIA</c:v>
                </c:pt>
              </c:strCache>
            </c:strRef>
          </c:cat>
          <c:val>
            <c:numRef>
              <c:f>'DETENUTI PER IStITUTO'!$L$2:$L$17</c:f>
              <c:numCache>
                <c:formatCode>_-* #,##0_-;\-* #,##0_-;_-* "-"??_-;_-@_-</c:formatCode>
                <c:ptCount val="16"/>
                <c:pt idx="0">
                  <c:v>116</c:v>
                </c:pt>
                <c:pt idx="1">
                  <c:v>319</c:v>
                </c:pt>
                <c:pt idx="2">
                  <c:v>65</c:v>
                </c:pt>
                <c:pt idx="3">
                  <c:v>82</c:v>
                </c:pt>
                <c:pt idx="4">
                  <c:v>152</c:v>
                </c:pt>
                <c:pt idx="5">
                  <c:v>49</c:v>
                </c:pt>
                <c:pt idx="6">
                  <c:v>271</c:v>
                </c:pt>
                <c:pt idx="7">
                  <c:v>216</c:v>
                </c:pt>
                <c:pt idx="8">
                  <c:v>1019</c:v>
                </c:pt>
                <c:pt idx="9">
                  <c:v>53</c:v>
                </c:pt>
                <c:pt idx="10">
                  <c:v>249</c:v>
                </c:pt>
                <c:pt idx="11">
                  <c:v>494</c:v>
                </c:pt>
                <c:pt idx="12">
                  <c:v>371</c:v>
                </c:pt>
                <c:pt idx="13">
                  <c:v>384</c:v>
                </c:pt>
                <c:pt idx="14">
                  <c:v>3840</c:v>
                </c:pt>
                <c:pt idx="15">
                  <c:v>38951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2-45B5-8FB7-910245BC989C}"/>
            </c:ext>
          </c:extLst>
        </c:ser>
        <c:ser>
          <c:idx val="1"/>
          <c:order val="1"/>
          <c:tx>
            <c:strRef>
              <c:f>'DETENUTI PER IStITUTO'!$M$1</c:f>
              <c:strCache>
                <c:ptCount val="1"/>
                <c:pt idx="0">
                  <c:v>Numero detenuti stranieri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4562192832328373E-2"/>
                  <c:y val="-4.55255712114928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A3A-4EF4-9A75-D10D78236B2F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PER IStITUTO'!$K$2:$K$17</c:f>
              <c:strCache>
                <c:ptCount val="16"/>
                <c:pt idx="0">
                  <c:v>CASSINO</c:v>
                </c:pt>
                <c:pt idx="1">
                  <c:v>FROSINONE "G. PAGLIEI"</c:v>
                </c:pt>
                <c:pt idx="2">
                  <c:v>PALIANO</c:v>
                </c:pt>
                <c:pt idx="3">
                  <c:v>LATINA</c:v>
                </c:pt>
                <c:pt idx="4">
                  <c:v>RIETI "N.C."</c:v>
                </c:pt>
                <c:pt idx="5">
                  <c:v>CIVITAVECCHIA "G. PASSERINI"</c:v>
                </c:pt>
                <c:pt idx="6">
                  <c:v>CIVITAVECCHIA "N.C."</c:v>
                </c:pt>
                <c:pt idx="7">
                  <c:v>ROMA "G. STEFANINI" REBIBBIA FEMMINILE</c:v>
                </c:pt>
                <c:pt idx="8">
                  <c:v>ROMA "R. CINOTTI" REBIBBIA N.C.1</c:v>
                </c:pt>
                <c:pt idx="9">
                  <c:v>ROMA "REBIBBIA TERZA CASA"</c:v>
                </c:pt>
                <c:pt idx="10">
                  <c:v>ROMA "REBIBBIA"</c:v>
                </c:pt>
                <c:pt idx="11">
                  <c:v>ROMA "REGINA COELI"</c:v>
                </c:pt>
                <c:pt idx="12">
                  <c:v>VELLETRI</c:v>
                </c:pt>
                <c:pt idx="13">
                  <c:v>VITERBO "N.C."</c:v>
                </c:pt>
                <c:pt idx="14">
                  <c:v>TOTALE LAZIO</c:v>
                </c:pt>
                <c:pt idx="15">
                  <c:v>TOTALE ITALIA</c:v>
                </c:pt>
              </c:strCache>
            </c:strRef>
          </c:cat>
          <c:val>
            <c:numRef>
              <c:f>'DETENUTI PER IStITUTO'!$M$2:$M$17</c:f>
              <c:numCache>
                <c:formatCode>_-* #,##0_-;\-* #,##0_-;_-* "-"??_-;_-@_-</c:formatCode>
                <c:ptCount val="16"/>
                <c:pt idx="0">
                  <c:v>45</c:v>
                </c:pt>
                <c:pt idx="1">
                  <c:v>152</c:v>
                </c:pt>
                <c:pt idx="2">
                  <c:v>5</c:v>
                </c:pt>
                <c:pt idx="3">
                  <c:v>35</c:v>
                </c:pt>
                <c:pt idx="4">
                  <c:v>164</c:v>
                </c:pt>
                <c:pt idx="5">
                  <c:v>18</c:v>
                </c:pt>
                <c:pt idx="6">
                  <c:v>231</c:v>
                </c:pt>
                <c:pt idx="7">
                  <c:v>121</c:v>
                </c:pt>
                <c:pt idx="8">
                  <c:v>512</c:v>
                </c:pt>
                <c:pt idx="9">
                  <c:v>13</c:v>
                </c:pt>
                <c:pt idx="10">
                  <c:v>53</c:v>
                </c:pt>
                <c:pt idx="11">
                  <c:v>519</c:v>
                </c:pt>
                <c:pt idx="12">
                  <c:v>164</c:v>
                </c:pt>
                <c:pt idx="13">
                  <c:v>207</c:v>
                </c:pt>
                <c:pt idx="14">
                  <c:v>2239</c:v>
                </c:pt>
                <c:pt idx="15">
                  <c:v>17723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2-45B5-8FB7-910245BC989C}"/>
            </c:ext>
          </c:extLst>
        </c:ser>
        <c:ser>
          <c:idx val="2"/>
          <c:order val="2"/>
          <c:tx>
            <c:strRef>
              <c:f>'DETENUTI PER IStITUTO'!$N$1</c:f>
              <c:strCache>
                <c:ptCount val="1"/>
                <c:pt idx="0">
                  <c:v>% detenuti stranieri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PER IStITUTO'!$K$2:$K$17</c:f>
              <c:strCache>
                <c:ptCount val="16"/>
                <c:pt idx="0">
                  <c:v>CASSINO</c:v>
                </c:pt>
                <c:pt idx="1">
                  <c:v>FROSINONE "G. PAGLIEI"</c:v>
                </c:pt>
                <c:pt idx="2">
                  <c:v>PALIANO</c:v>
                </c:pt>
                <c:pt idx="3">
                  <c:v>LATINA</c:v>
                </c:pt>
                <c:pt idx="4">
                  <c:v>RIETI "N.C."</c:v>
                </c:pt>
                <c:pt idx="5">
                  <c:v>CIVITAVECCHIA "G. PASSERINI"</c:v>
                </c:pt>
                <c:pt idx="6">
                  <c:v>CIVITAVECCHIA "N.C."</c:v>
                </c:pt>
                <c:pt idx="7">
                  <c:v>ROMA "G. STEFANINI" REBIBBIA FEMMINILE</c:v>
                </c:pt>
                <c:pt idx="8">
                  <c:v>ROMA "R. CINOTTI" REBIBBIA N.C.1</c:v>
                </c:pt>
                <c:pt idx="9">
                  <c:v>ROMA "REBIBBIA TERZA CASA"</c:v>
                </c:pt>
                <c:pt idx="10">
                  <c:v>ROMA "REBIBBIA"</c:v>
                </c:pt>
                <c:pt idx="11">
                  <c:v>ROMA "REGINA COELI"</c:v>
                </c:pt>
                <c:pt idx="12">
                  <c:v>VELLETRI</c:v>
                </c:pt>
                <c:pt idx="13">
                  <c:v>VITERBO "N.C."</c:v>
                </c:pt>
                <c:pt idx="14">
                  <c:v>TOTALE LAZIO</c:v>
                </c:pt>
                <c:pt idx="15">
                  <c:v>TOTALE ITALIA</c:v>
                </c:pt>
              </c:strCache>
            </c:strRef>
          </c:cat>
          <c:val>
            <c:numRef>
              <c:f>'DETENUTI PER IStITUTO'!$N$2:$N$17</c:f>
              <c:numCache>
                <c:formatCode>0.0%</c:formatCode>
                <c:ptCount val="16"/>
                <c:pt idx="0">
                  <c:v>0.27950310559006208</c:v>
                </c:pt>
                <c:pt idx="1">
                  <c:v>0.32271762208067939</c:v>
                </c:pt>
                <c:pt idx="2">
                  <c:v>7.1428571428571425E-2</c:v>
                </c:pt>
                <c:pt idx="3">
                  <c:v>0.29914529914529914</c:v>
                </c:pt>
                <c:pt idx="4">
                  <c:v>0.51898734177215189</c:v>
                </c:pt>
                <c:pt idx="5">
                  <c:v>0.26865671641791045</c:v>
                </c:pt>
                <c:pt idx="6">
                  <c:v>0.46015936254980078</c:v>
                </c:pt>
                <c:pt idx="7">
                  <c:v>0.35905044510385759</c:v>
                </c:pt>
                <c:pt idx="8">
                  <c:v>0.33442194644023515</c:v>
                </c:pt>
                <c:pt idx="9">
                  <c:v>0.19696969696969696</c:v>
                </c:pt>
                <c:pt idx="10">
                  <c:v>0.17549668874172186</c:v>
                </c:pt>
                <c:pt idx="11">
                  <c:v>0.51233958538993085</c:v>
                </c:pt>
                <c:pt idx="12">
                  <c:v>0.30654205607476637</c:v>
                </c:pt>
                <c:pt idx="13">
                  <c:v>0.35025380710659898</c:v>
                </c:pt>
                <c:pt idx="14">
                  <c:v>0.36831715742720844</c:v>
                </c:pt>
                <c:pt idx="15">
                  <c:v>0.31271835409535237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32-45B5-8FB7-910245BC98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47211471"/>
        <c:axId val="1747213967"/>
      </c:barChart>
      <c:catAx>
        <c:axId val="1747211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47213967"/>
        <c:crosses val="autoZero"/>
        <c:auto val="1"/>
        <c:lblAlgn val="ctr"/>
        <c:lblOffset val="100"/>
        <c:noMultiLvlLbl val="0"/>
      </c:catAx>
      <c:valAx>
        <c:axId val="1747213967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747211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GIURIDICA'!$H$33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GIURIDICA'!$I$33:$J$33</c:f>
              <c:numCache>
                <c:formatCode>0.0%</c:formatCode>
                <c:ptCount val="2"/>
                <c:pt idx="0">
                  <c:v>0.1384847099324924</c:v>
                </c:pt>
                <c:pt idx="1">
                  <c:v>0.15460874408242831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46-4F46-9FE0-EB31E269BEBF}"/>
            </c:ext>
          </c:extLst>
        </c:ser>
        <c:ser>
          <c:idx val="1"/>
          <c:order val="1"/>
          <c:tx>
            <c:strRef>
              <c:f>'POSIZIONE GIURIDICA'!$H$34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GIURIDICA'!$I$34:$J$34</c:f>
              <c:numCache>
                <c:formatCode>0.0%</c:formatCode>
                <c:ptCount val="2"/>
                <c:pt idx="0">
                  <c:v>0.11790968505419434</c:v>
                </c:pt>
                <c:pt idx="1">
                  <c:v>0.12793093845725426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46-4F46-9FE0-EB31E269BEBF}"/>
            </c:ext>
          </c:extLst>
        </c:ser>
        <c:ser>
          <c:idx val="2"/>
          <c:order val="2"/>
          <c:tx>
            <c:strRef>
              <c:f>'POSIZIONE GIURIDICA'!$H$35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chemeClr val="accent1">
                <a:shade val="86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GIURIDICA'!$I$35:$J$35</c:f>
              <c:numCache>
                <c:formatCode>0.0%</c:formatCode>
                <c:ptCount val="2"/>
                <c:pt idx="0">
                  <c:v>0.73639762244156959</c:v>
                </c:pt>
                <c:pt idx="1">
                  <c:v>0.69997215260373158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46-4F46-9FE0-EB31E269BEBF}"/>
            </c:ext>
          </c:extLst>
        </c:ser>
        <c:ser>
          <c:idx val="3"/>
          <c:order val="3"/>
          <c:tx>
            <c:strRef>
              <c:f>'POSIZIONE GIURIDICA'!$H$36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1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GIURIDICA'!$I$36:$J$36</c:f>
              <c:numCache>
                <c:formatCode>0.0%</c:formatCode>
                <c:ptCount val="2"/>
                <c:pt idx="0">
                  <c:v>7.2079825717436324E-3</c:v>
                </c:pt>
                <c:pt idx="1">
                  <c:v>1.748816485658591E-2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46-4F46-9FE0-EB31E269BEB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REGIONE LAZIO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GIURIDICA'!$A$33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GIURIDICA'!$B$33:$C$33</c:f>
              <c:numCache>
                <c:formatCode>0.0%</c:formatCode>
                <c:ptCount val="2"/>
                <c:pt idx="0">
                  <c:v>0.13671875</c:v>
                </c:pt>
                <c:pt idx="1">
                  <c:v>0.1415810629745422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B-46AE-9B2D-A5079E63780A}"/>
            </c:ext>
          </c:extLst>
        </c:ser>
        <c:ser>
          <c:idx val="1"/>
          <c:order val="1"/>
          <c:tx>
            <c:strRef>
              <c:f>'POSIZIONE GIURIDICA'!$A$34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GIURIDICA'!$B$34:$C$34</c:f>
              <c:numCache>
                <c:formatCode>0.0%</c:formatCode>
                <c:ptCount val="2"/>
                <c:pt idx="0">
                  <c:v>0.12578125000000001</c:v>
                </c:pt>
                <c:pt idx="1">
                  <c:v>0.15542652970075926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4B-46AE-9B2D-A5079E63780A}"/>
            </c:ext>
          </c:extLst>
        </c:ser>
        <c:ser>
          <c:idx val="2"/>
          <c:order val="2"/>
          <c:tx>
            <c:strRef>
              <c:f>'POSIZIONE GIURIDICA'!$A$35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GIURIDICA'!$B$35:$C$35</c:f>
              <c:numCache>
                <c:formatCode>0.0%</c:formatCode>
                <c:ptCount val="2"/>
                <c:pt idx="0">
                  <c:v>0.73541666666666672</c:v>
                </c:pt>
                <c:pt idx="1">
                  <c:v>0.69941938365341672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4B-46AE-9B2D-A5079E63780A}"/>
            </c:ext>
          </c:extLst>
        </c:ser>
        <c:ser>
          <c:idx val="3"/>
          <c:order val="3"/>
          <c:tx>
            <c:strRef>
              <c:f>'POSIZIONE GIURIDICA'!$A$36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2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GIURIDICA'!$B$36:$C$36</c:f>
              <c:numCache>
                <c:formatCode>0.0%</c:formatCode>
                <c:ptCount val="2"/>
                <c:pt idx="0">
                  <c:v>2.0833333333333333E-3</c:v>
                </c:pt>
                <c:pt idx="1">
                  <c:v>3.5730236712818221E-3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4B-46AE-9B2D-A5079E63780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area'!$B$21</c:f>
              <c:strCache>
                <c:ptCount val="1"/>
                <c:pt idx="0">
                  <c:v>Lazio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367-40BB-9EA2-1C002A67ADE4}"/>
              </c:ext>
            </c:extLst>
          </c:dPt>
          <c:dPt>
            <c:idx val="1"/>
            <c:bubble3D val="0"/>
            <c:explosion val="1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367-40BB-9EA2-1C002A67AD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367-40BB-9EA2-1C002A67AD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367-40BB-9EA2-1C002A67ADE4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367-40BB-9EA2-1C002A67AD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367-40BB-9EA2-1C002A67ADE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367-40BB-9EA2-1C002A67ADE4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367-40BB-9EA2-1C002A67ADE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area'!$A$22:$A$29</c:f>
              <c:strCache>
                <c:ptCount val="8"/>
                <c:pt idx="0">
                  <c:v>Altro</c:v>
                </c:pt>
                <c:pt idx="1">
                  <c:v>Altri paesi africani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Russia, e paesi Est Europa</c:v>
                </c:pt>
                <c:pt idx="5">
                  <c:v>Medio oriente</c:v>
                </c:pt>
                <c:pt idx="6">
                  <c:v>Nord africa</c:v>
                </c:pt>
                <c:pt idx="7">
                  <c:v>Unione europea</c:v>
                </c:pt>
              </c:strCache>
            </c:strRef>
          </c:cat>
          <c:val>
            <c:numRef>
              <c:f>'grafico per area'!$B$22:$B$29</c:f>
              <c:numCache>
                <c:formatCode>General</c:formatCode>
                <c:ptCount val="8"/>
                <c:pt idx="0">
                  <c:v>8</c:v>
                </c:pt>
                <c:pt idx="1">
                  <c:v>405</c:v>
                </c:pt>
                <c:pt idx="2">
                  <c:v>160</c:v>
                </c:pt>
                <c:pt idx="3">
                  <c:v>182</c:v>
                </c:pt>
                <c:pt idx="4">
                  <c:v>378</c:v>
                </c:pt>
                <c:pt idx="5">
                  <c:v>21</c:v>
                </c:pt>
                <c:pt idx="6">
                  <c:v>513</c:v>
                </c:pt>
                <c:pt idx="7">
                  <c:v>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367-40BB-9EA2-1C002A67ADE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area'!$F$21</c:f>
              <c:strCache>
                <c:ptCount val="1"/>
                <c:pt idx="0">
                  <c:v>Italia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5EB-4185-9C67-A0479262A620}"/>
              </c:ext>
            </c:extLst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5EB-4185-9C67-A0479262A6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5EB-4185-9C67-A0479262A6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5EB-4185-9C67-A0479262A620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5EB-4185-9C67-A0479262A62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5EB-4185-9C67-A0479262A620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5EB-4185-9C67-A0479262A620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5EB-4185-9C67-A0479262A62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area'!$E$22:$E$29</c:f>
              <c:strCache>
                <c:ptCount val="8"/>
                <c:pt idx="0">
                  <c:v>Altro</c:v>
                </c:pt>
                <c:pt idx="1">
                  <c:v>Altri paesi africani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Russia, e paesi Est Europa</c:v>
                </c:pt>
                <c:pt idx="5">
                  <c:v>Medio oriente</c:v>
                </c:pt>
                <c:pt idx="6">
                  <c:v>Nord africa</c:v>
                </c:pt>
                <c:pt idx="7">
                  <c:v>Unione europea</c:v>
                </c:pt>
              </c:strCache>
            </c:strRef>
          </c:cat>
          <c:val>
            <c:numRef>
              <c:f>'grafico per area'!$F$22:$F$29</c:f>
              <c:numCache>
                <c:formatCode>General</c:formatCode>
                <c:ptCount val="8"/>
                <c:pt idx="0">
                  <c:v>51</c:v>
                </c:pt>
                <c:pt idx="1">
                  <c:v>2977</c:v>
                </c:pt>
                <c:pt idx="2">
                  <c:v>968</c:v>
                </c:pt>
                <c:pt idx="3">
                  <c:v>1243</c:v>
                </c:pt>
                <c:pt idx="4">
                  <c:v>3073</c:v>
                </c:pt>
                <c:pt idx="5">
                  <c:v>169</c:v>
                </c:pt>
                <c:pt idx="6">
                  <c:v>6592</c:v>
                </c:pt>
                <c:pt idx="7">
                  <c:v>2650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5EB-4185-9C67-A0479262A62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53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17DB-5140-438E-9EDE-2155F5ECC05D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03045" y="393192"/>
            <a:ext cx="10033195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ISTITUTI PENITENZIARI</a:t>
            </a:r>
          </a:p>
          <a:p>
            <a:pPr algn="ctr"/>
            <a:r>
              <a:rPr lang="it-IT" b="1" dirty="0" smtClean="0"/>
              <a:t>IN ITALIA DA GIUGNO 2019 A APRILE 2023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497157"/>
              </p:ext>
            </p:extLst>
          </p:nvPr>
        </p:nvGraphicFramePr>
        <p:xfrm>
          <a:off x="983226" y="1229698"/>
          <a:ext cx="8938014" cy="5121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5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3399" y="1170038"/>
            <a:ext cx="5577889" cy="483025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2748" y="2552297"/>
            <a:ext cx="1657350" cy="93345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231904" y="6488669"/>
            <a:ext cx="466525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</a:t>
            </a:r>
            <a:r>
              <a:rPr lang="it-IT" sz="1200" dirty="0" smtClean="0"/>
              <a:t>su </a:t>
            </a:r>
            <a:r>
              <a:rPr lang="it-IT" sz="1200" dirty="0"/>
              <a:t>dati </a:t>
            </a:r>
            <a:r>
              <a:rPr lang="it-IT" sz="1200" dirty="0" smtClean="0"/>
              <a:t>Dipartimento Amministrazione Penitenziaria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9769" y="49928"/>
            <a:ext cx="93985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</a:rPr>
              <a:t>Numero di detenuti stranieri e percentuali sul totale dei presenti negli Istituti </a:t>
            </a:r>
            <a:r>
              <a:rPr lang="it-IT" sz="2400" b="1" dirty="0" smtClean="0">
                <a:solidFill>
                  <a:srgbClr val="002060"/>
                </a:solidFill>
              </a:rPr>
              <a:t>Penitenziari in </a:t>
            </a:r>
            <a:r>
              <a:rPr lang="it-IT" sz="2400" b="1" dirty="0">
                <a:solidFill>
                  <a:srgbClr val="002060"/>
                </a:solidFill>
              </a:rPr>
              <a:t>Italia  per regione </a:t>
            </a:r>
            <a:r>
              <a:rPr lang="it-IT" sz="2400" b="1" dirty="0" smtClean="0">
                <a:solidFill>
                  <a:srgbClr val="002060"/>
                </a:solidFill>
              </a:rPr>
              <a:t>al 30 aprile 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994654" y="2290687"/>
            <a:ext cx="798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Legenda</a:t>
            </a:r>
          </a:p>
          <a:p>
            <a:endParaRPr lang="it-IT" sz="1400" dirty="0"/>
          </a:p>
        </p:txBody>
      </p:sp>
      <p:sp>
        <p:nvSpPr>
          <p:cNvPr id="8" name="Rettangolo 7"/>
          <p:cNvSpPr/>
          <p:nvPr/>
        </p:nvSpPr>
        <p:spPr>
          <a:xfrm>
            <a:off x="2752748" y="2204865"/>
            <a:ext cx="1600200" cy="1476981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2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46138" y="393192"/>
            <a:ext cx="10147009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ISTITUTI PENITENZIARI</a:t>
            </a:r>
          </a:p>
          <a:p>
            <a:pPr algn="ctr"/>
            <a:r>
              <a:rPr lang="it-IT" b="1" dirty="0" smtClean="0"/>
              <a:t>NEL LAZIO DA GIUGNO 2019 A APRILE 2023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0021855"/>
              </p:ext>
            </p:extLst>
          </p:nvPr>
        </p:nvGraphicFramePr>
        <p:xfrm>
          <a:off x="737419" y="1139189"/>
          <a:ext cx="10913807" cy="4986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06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39352" y="393192"/>
            <a:ext cx="9760621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ITALIANI PRESENTI NEGLI ISITUTI PENITENZIARI DEL LAZIO AL 30 APRILE 2023</a:t>
            </a:r>
          </a:p>
          <a:p>
            <a:pPr algn="ctr"/>
            <a:r>
              <a:rPr lang="it-IT" b="1" dirty="0" smtClean="0"/>
              <a:t>(Val. </a:t>
            </a:r>
            <a:r>
              <a:rPr lang="it-IT" b="1" dirty="0" err="1" smtClean="0"/>
              <a:t>Ass</a:t>
            </a:r>
            <a:r>
              <a:rPr lang="it-IT" b="1" dirty="0" smtClean="0"/>
              <a:t>. e percentuale  detenuti stranieri su totale presenti)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505659"/>
              </p:ext>
            </p:extLst>
          </p:nvPr>
        </p:nvGraphicFramePr>
        <p:xfrm>
          <a:off x="859055" y="994152"/>
          <a:ext cx="8721214" cy="5579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024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50249" y="341974"/>
            <a:ext cx="956293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IN ITALIA PER POSIZIONE GIURIDICA</a:t>
            </a:r>
          </a:p>
          <a:p>
            <a:pPr algn="ctr"/>
            <a:r>
              <a:rPr lang="it-IT" b="1" dirty="0" smtClean="0"/>
              <a:t>Aggiornamento al 30 aprile 23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778451"/>
              </p:ext>
            </p:extLst>
          </p:nvPr>
        </p:nvGraphicFramePr>
        <p:xfrm>
          <a:off x="1406013" y="1160206"/>
          <a:ext cx="9851922" cy="4945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42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28530" y="100583"/>
            <a:ext cx="9728562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DEL LAZIO PER POSIZIONE GIURIDICA </a:t>
            </a:r>
          </a:p>
          <a:p>
            <a:pPr algn="ctr"/>
            <a:r>
              <a:rPr lang="it-IT" b="1" dirty="0" smtClean="0"/>
              <a:t>Aggiornamento al 20 aprile 2023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0195890"/>
              </p:ext>
            </p:extLst>
          </p:nvPr>
        </p:nvGraphicFramePr>
        <p:xfrm>
          <a:off x="589935" y="862288"/>
          <a:ext cx="9876602" cy="545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46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91215" y="341974"/>
            <a:ext cx="10281020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NEGLI ISTITUTI PENITENZIARI IN ITALIA E NEL LAZIO PER PROVENIENZA GEOGRAFICA</a:t>
            </a:r>
          </a:p>
          <a:p>
            <a:pPr algn="ctr"/>
            <a:r>
              <a:rPr lang="it-IT" b="1" dirty="0" smtClean="0"/>
              <a:t>Aggiornamento al 30 aprile 2023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</a:t>
            </a:r>
            <a:r>
              <a:rPr lang="it-IT" sz="1200" dirty="0"/>
              <a:t>d</a:t>
            </a:r>
            <a:r>
              <a:rPr lang="it-IT" sz="1200" dirty="0" smtClean="0"/>
              <a:t>ati Dipartimento Amministrazione Penitenziaria</a:t>
            </a:r>
            <a:endParaRPr lang="it-IT" sz="1200" dirty="0"/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087525"/>
              </p:ext>
            </p:extLst>
          </p:nvPr>
        </p:nvGraphicFramePr>
        <p:xfrm>
          <a:off x="6931743" y="1262879"/>
          <a:ext cx="4956942" cy="4557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962026"/>
              </p:ext>
            </p:extLst>
          </p:nvPr>
        </p:nvGraphicFramePr>
        <p:xfrm>
          <a:off x="436798" y="1262879"/>
          <a:ext cx="6494944" cy="4557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7133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586333" y="341974"/>
            <a:ext cx="8290796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PRIME DIECI NAZIONALITA’ DEI DETENUTI STRANIERI PRESENTI IN ITALIA E NEL LAZIO</a:t>
            </a:r>
          </a:p>
          <a:p>
            <a:pPr algn="ctr"/>
            <a:r>
              <a:rPr lang="it-IT" b="1" dirty="0" smtClean="0"/>
              <a:t>Aggiornamento al 30 aprile 2023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58184" y="6434935"/>
            <a:ext cx="4607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/>
              <a:t>e</a:t>
            </a:r>
            <a:r>
              <a:rPr lang="it-IT" sz="1200" dirty="0" smtClean="0"/>
              <a:t>laborazioni su dati Dipartimento </a:t>
            </a:r>
            <a:r>
              <a:rPr lang="it-IT" sz="1200" dirty="0"/>
              <a:t>A</a:t>
            </a:r>
            <a:r>
              <a:rPr lang="it-IT" sz="1200" dirty="0" smtClean="0"/>
              <a:t>mministrazione </a:t>
            </a:r>
            <a:r>
              <a:rPr lang="it-IT" sz="1200" dirty="0"/>
              <a:t>P</a:t>
            </a:r>
            <a:r>
              <a:rPr lang="it-IT" sz="1200" dirty="0" smtClean="0"/>
              <a:t>enitenziaria</a:t>
            </a:r>
            <a:endParaRPr lang="it-IT" sz="12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728655"/>
              </p:ext>
            </p:extLst>
          </p:nvPr>
        </p:nvGraphicFramePr>
        <p:xfrm>
          <a:off x="566929" y="1069848"/>
          <a:ext cx="10775942" cy="4907798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997981">
                  <a:extLst>
                    <a:ext uri="{9D8B030D-6E8A-4147-A177-3AD203B41FA5}">
                      <a16:colId xmlns:a16="http://schemas.microsoft.com/office/drawing/2014/main" val="463587147"/>
                    </a:ext>
                  </a:extLst>
                </a:gridCol>
                <a:gridCol w="1727750">
                  <a:extLst>
                    <a:ext uri="{9D8B030D-6E8A-4147-A177-3AD203B41FA5}">
                      <a16:colId xmlns:a16="http://schemas.microsoft.com/office/drawing/2014/main" val="1453063789"/>
                    </a:ext>
                  </a:extLst>
                </a:gridCol>
                <a:gridCol w="1502714">
                  <a:extLst>
                    <a:ext uri="{9D8B030D-6E8A-4147-A177-3AD203B41FA5}">
                      <a16:colId xmlns:a16="http://schemas.microsoft.com/office/drawing/2014/main" val="3691069305"/>
                    </a:ext>
                  </a:extLst>
                </a:gridCol>
                <a:gridCol w="226824">
                  <a:extLst>
                    <a:ext uri="{9D8B030D-6E8A-4147-A177-3AD203B41FA5}">
                      <a16:colId xmlns:a16="http://schemas.microsoft.com/office/drawing/2014/main" val="2007005194"/>
                    </a:ext>
                  </a:extLst>
                </a:gridCol>
                <a:gridCol w="1857440">
                  <a:extLst>
                    <a:ext uri="{9D8B030D-6E8A-4147-A177-3AD203B41FA5}">
                      <a16:colId xmlns:a16="http://schemas.microsoft.com/office/drawing/2014/main" val="1541138955"/>
                    </a:ext>
                  </a:extLst>
                </a:gridCol>
                <a:gridCol w="1524775">
                  <a:extLst>
                    <a:ext uri="{9D8B030D-6E8A-4147-A177-3AD203B41FA5}">
                      <a16:colId xmlns:a16="http://schemas.microsoft.com/office/drawing/2014/main" val="94430370"/>
                    </a:ext>
                  </a:extLst>
                </a:gridCol>
                <a:gridCol w="1938458">
                  <a:extLst>
                    <a:ext uri="{9D8B030D-6E8A-4147-A177-3AD203B41FA5}">
                      <a16:colId xmlns:a16="http://schemas.microsoft.com/office/drawing/2014/main" val="1228705770"/>
                    </a:ext>
                  </a:extLst>
                </a:gridCol>
              </a:tblGrid>
              <a:tr h="20497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REGIONE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t-IT" sz="1400" u="none" strike="noStrike" dirty="0" smtClean="0">
                          <a:effectLst/>
                        </a:rPr>
                        <a:t>LAZIO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TOTALE</a:t>
                      </a:r>
                      <a:r>
                        <a:rPr lang="it-IT" sz="14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ITALIA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41466"/>
                  </a:ext>
                </a:extLst>
              </a:tr>
              <a:tr h="2295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extLst>
                  <a:ext uri="{0D108BD9-81ED-4DB2-BD59-A6C34878D82A}">
                    <a16:rowId xmlns:a16="http://schemas.microsoft.com/office/drawing/2014/main" val="379474556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3.579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35012078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2.055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845850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1.858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10,5%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428804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1.782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10,1%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9207020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1.266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7,2%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6573778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8584245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SENEGAL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7874703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4741264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BOSNIA E ERZEGOVINA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5851274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PAKISTAN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1,8%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0141064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Somma prime 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1.503</a:t>
                      </a:r>
                    </a:p>
                    <a:p>
                      <a:pPr algn="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67,1%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Somma prime 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12.823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72,3%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11970317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Altre 90</a:t>
                      </a:r>
                      <a:r>
                        <a:rPr lang="it-IT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nazionalità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736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32,9%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Altre 132 Nazionalità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4.900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27,7%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6439565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 DETENUTI STRANIERI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2.239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 DETENUTI STRANIERI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17.723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068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6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382</Words>
  <Application>Microsoft Office PowerPoint</Application>
  <PresentationFormat>Widescreen</PresentationFormat>
  <Paragraphs>125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92</cp:revision>
  <dcterms:created xsi:type="dcterms:W3CDTF">2022-10-11T15:14:06Z</dcterms:created>
  <dcterms:modified xsi:type="dcterms:W3CDTF">2023-05-08T06:59:28Z</dcterms:modified>
</cp:coreProperties>
</file>