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7" r:id="rId4"/>
    <p:sldId id="270" r:id="rId5"/>
    <p:sldId id="258" r:id="rId6"/>
    <p:sldId id="259" r:id="rId7"/>
    <p:sldId id="260" r:id="rId8"/>
    <p:sldId id="261" r:id="rId9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7" d="100"/>
          <a:sy n="87" d="100"/>
        </p:scale>
        <p:origin x="528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orenzo\Dropbox\GARANTE%20DETENUTI\detenuti%20stranieri\elaborazioni%20%208%20MAGGIO%202023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orenzo\Dropbox\GARANTE%20DETENUTI\detenuti%20stranieri\elaborazioni%20%208%20MAGGIO%202023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orenzo\Dropbox\GARANTE%20DETENUTI\detenuti%20stranieri\elaborazioni%20%208%20MAGGIO%202023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orenzo\Dropbox\GARANTE%20DETENUTI\detenuti%20stranieri\elaborazioni%20%208%20MAGGIO%202023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orenzo\Dropbox\GARANTE%20DETENUTI\detenuti%20stranieri\elaborazioni%20%208%20MAGGIO%202023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orenzo\Dropbox\GARANTE%20DETENUTI\detenuti%20stranieri\elaborazioni%20%208%20MAGGIO%202023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orenzo\Dropbox\GARANTE%20DETENUTI\detenuti%20stranieri\elaborazioni%20%208%20MAGGIO%202023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32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t-IT"/>
              <a:t>Totale Italia 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32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RIEPILOGO!$C$14</c:f>
              <c:strCache>
                <c:ptCount val="1"/>
                <c:pt idx="0">
                  <c:v>detenuti stranieri presenti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5"/>
              <c:layout>
                <c:manualLayout>
                  <c:x val="-4.9800796812749003E-3"/>
                  <c:y val="9.0744101633393835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CA6C-4B03-A799-7CC8013820E1}"/>
                </c:ext>
              </c:extLst>
            </c:dLbl>
            <c:spPr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RIEPILOGO!$B$15:$B$25</c:f>
              <c:strCache>
                <c:ptCount val="11"/>
                <c:pt idx="0">
                  <c:v>giugno '19</c:v>
                </c:pt>
                <c:pt idx="1">
                  <c:v>dicembre '19</c:v>
                </c:pt>
                <c:pt idx="2">
                  <c:v>giugno '20</c:v>
                </c:pt>
                <c:pt idx="3">
                  <c:v>dicembre '</c:v>
                </c:pt>
                <c:pt idx="4">
                  <c:v>giugno '</c:v>
                </c:pt>
                <c:pt idx="5">
                  <c:v>dicembre '21</c:v>
                </c:pt>
                <c:pt idx="6">
                  <c:v>giugno '22</c:v>
                </c:pt>
                <c:pt idx="7">
                  <c:v>ottobre '22</c:v>
                </c:pt>
                <c:pt idx="8">
                  <c:v>dicembre '22</c:v>
                </c:pt>
                <c:pt idx="9">
                  <c:v>febbraio '23</c:v>
                </c:pt>
                <c:pt idx="10">
                  <c:v>aprile '23</c:v>
                </c:pt>
              </c:strCache>
            </c:strRef>
          </c:cat>
          <c:val>
            <c:numRef>
              <c:f>RIEPILOGO!$C$15:$C$25</c:f>
              <c:numCache>
                <c:formatCode>#,##0</c:formatCode>
                <c:ptCount val="11"/>
                <c:pt idx="0">
                  <c:v>20224</c:v>
                </c:pt>
                <c:pt idx="1">
                  <c:v>19888</c:v>
                </c:pt>
                <c:pt idx="2">
                  <c:v>17510</c:v>
                </c:pt>
                <c:pt idx="3">
                  <c:v>17344</c:v>
                </c:pt>
                <c:pt idx="4">
                  <c:v>17019</c:v>
                </c:pt>
                <c:pt idx="5">
                  <c:v>17043</c:v>
                </c:pt>
                <c:pt idx="6">
                  <c:v>17182</c:v>
                </c:pt>
                <c:pt idx="7" formatCode="General">
                  <c:v>17854</c:v>
                </c:pt>
                <c:pt idx="8">
                  <c:v>17683</c:v>
                </c:pt>
                <c:pt idx="9">
                  <c:v>17654</c:v>
                </c:pt>
                <c:pt idx="10">
                  <c:v>17723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A6C-4B03-A799-7CC8013820E1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488488064"/>
        <c:axId val="488488896"/>
      </c:barChart>
      <c:lineChart>
        <c:grouping val="standard"/>
        <c:varyColors val="0"/>
        <c:ser>
          <c:idx val="1"/>
          <c:order val="1"/>
          <c:tx>
            <c:strRef>
              <c:f>RIEPILOGO!$D$14</c:f>
              <c:strCache>
                <c:ptCount val="1"/>
                <c:pt idx="0">
                  <c:v>percentuale su totale detenuti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2.4900398406374501E-2"/>
                  <c:y val="-2.78241513633834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CA6C-4B03-A799-7CC8013820E1}"/>
                </c:ext>
              </c:extLst>
            </c:dLbl>
            <c:dLbl>
              <c:idx val="1"/>
              <c:layout>
                <c:manualLayout>
                  <c:x val="-1.9920318725099632E-2"/>
                  <c:y val="-5.1010354890230356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CA6C-4B03-A799-7CC8013820E1}"/>
                </c:ext>
              </c:extLst>
            </c:dLbl>
            <c:dLbl>
              <c:idx val="2"/>
              <c:layout>
                <c:manualLayout>
                  <c:x val="-2.6560424966799469E-2"/>
                  <c:y val="8.347245409014974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CA6C-4B03-A799-7CC8013820E1}"/>
                </c:ext>
              </c:extLst>
            </c:dLbl>
            <c:dLbl>
              <c:idx val="3"/>
              <c:layout>
                <c:manualLayout>
                  <c:x val="-2.8220451527224435E-2"/>
                  <c:y val="5.564830272676683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CA6C-4B03-A799-7CC8013820E1}"/>
                </c:ext>
              </c:extLst>
            </c:dLbl>
            <c:dLbl>
              <c:idx val="4"/>
              <c:layout>
                <c:manualLayout>
                  <c:x val="-3.9840637450199265E-2"/>
                  <c:y val="-2.782415136338341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CA6C-4B03-A799-7CC8013820E1}"/>
                </c:ext>
              </c:extLst>
            </c:dLbl>
            <c:dLbl>
              <c:idx val="5"/>
              <c:layout>
                <c:manualLayout>
                  <c:x val="-3.48605577689243E-2"/>
                  <c:y val="8.347245409015076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CA6C-4B03-A799-7CC8013820E1}"/>
                </c:ext>
              </c:extLst>
            </c:dLbl>
            <c:spPr>
              <a:solidFill>
                <a:schemeClr val="accent2">
                  <a:lumMod val="20000"/>
                  <a:lumOff val="80000"/>
                </a:schemeClr>
              </a:solidFill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RIEPILOGO!$B$15:$B$25</c:f>
              <c:strCache>
                <c:ptCount val="11"/>
                <c:pt idx="0">
                  <c:v>giugno '19</c:v>
                </c:pt>
                <c:pt idx="1">
                  <c:v>dicembre '19</c:v>
                </c:pt>
                <c:pt idx="2">
                  <c:v>giugno '20</c:v>
                </c:pt>
                <c:pt idx="3">
                  <c:v>dicembre '</c:v>
                </c:pt>
                <c:pt idx="4">
                  <c:v>giugno '</c:v>
                </c:pt>
                <c:pt idx="5">
                  <c:v>dicembre '21</c:v>
                </c:pt>
                <c:pt idx="6">
                  <c:v>giugno '22</c:v>
                </c:pt>
                <c:pt idx="7">
                  <c:v>ottobre '22</c:v>
                </c:pt>
                <c:pt idx="8">
                  <c:v>dicembre '22</c:v>
                </c:pt>
                <c:pt idx="9">
                  <c:v>febbraio '23</c:v>
                </c:pt>
                <c:pt idx="10">
                  <c:v>aprile '23</c:v>
                </c:pt>
              </c:strCache>
            </c:strRef>
          </c:cat>
          <c:val>
            <c:numRef>
              <c:f>RIEPILOGO!$D$15:$D$25</c:f>
              <c:numCache>
                <c:formatCode>0.0%</c:formatCode>
                <c:ptCount val="11"/>
                <c:pt idx="0">
                  <c:v>0.33415947919764716</c:v>
                </c:pt>
                <c:pt idx="1">
                  <c:v>0.32727212888150209</c:v>
                </c:pt>
                <c:pt idx="2">
                  <c:v>0.32680714459023125</c:v>
                </c:pt>
                <c:pt idx="3">
                  <c:v>0.32501311745746198</c:v>
                </c:pt>
                <c:pt idx="4">
                  <c:v>0.31729962525868338</c:v>
                </c:pt>
                <c:pt idx="5">
                  <c:v>0.31482986662725826</c:v>
                </c:pt>
                <c:pt idx="6">
                  <c:v>0.31330573840739595</c:v>
                </c:pt>
                <c:pt idx="7">
                  <c:v>0.318</c:v>
                </c:pt>
                <c:pt idx="8">
                  <c:v>0.315</c:v>
                </c:pt>
                <c:pt idx="9">
                  <c:v>0.31446944192094622</c:v>
                </c:pt>
                <c:pt idx="10">
                  <c:v>0.313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CA6C-4B03-A799-7CC8013820E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488489728"/>
        <c:axId val="488493472"/>
      </c:lineChart>
      <c:catAx>
        <c:axId val="4884880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488488896"/>
        <c:crosses val="autoZero"/>
        <c:auto val="1"/>
        <c:lblAlgn val="ctr"/>
        <c:lblOffset val="100"/>
        <c:noMultiLvlLbl val="0"/>
      </c:catAx>
      <c:valAx>
        <c:axId val="4884888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488488064"/>
        <c:crosses val="autoZero"/>
        <c:crossBetween val="between"/>
      </c:valAx>
      <c:valAx>
        <c:axId val="488493472"/>
        <c:scaling>
          <c:orientation val="minMax"/>
          <c:max val="0.4"/>
          <c:min val="0.2"/>
        </c:scaling>
        <c:delete val="0"/>
        <c:axPos val="r"/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488489728"/>
        <c:crosses val="max"/>
        <c:crossBetween val="between"/>
      </c:valAx>
      <c:catAx>
        <c:axId val="48848972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488493472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100" b="1"/>
      </a:pPr>
      <a:endParaRPr lang="it-IT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8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t-IT"/>
              <a:t>Lazio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8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RIEPILOGO!$C$28</c:f>
              <c:strCache>
                <c:ptCount val="1"/>
                <c:pt idx="0">
                  <c:v>detenuti stranieri presenti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solidFill>
                <a:schemeClr val="accent2"/>
              </a:solidFill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RIEPILOGO!$B$29:$B$39</c:f>
              <c:strCache>
                <c:ptCount val="11"/>
                <c:pt idx="0">
                  <c:v>giugno '19</c:v>
                </c:pt>
                <c:pt idx="1">
                  <c:v>dicembre '19</c:v>
                </c:pt>
                <c:pt idx="2">
                  <c:v>giugno '20</c:v>
                </c:pt>
                <c:pt idx="3">
                  <c:v>dicembre '20</c:v>
                </c:pt>
                <c:pt idx="4">
                  <c:v>giugno '21</c:v>
                </c:pt>
                <c:pt idx="5">
                  <c:v>dicembre '21</c:v>
                </c:pt>
                <c:pt idx="6">
                  <c:v>giugno '22</c:v>
                </c:pt>
                <c:pt idx="7">
                  <c:v>ottobre '22</c:v>
                </c:pt>
                <c:pt idx="8">
                  <c:v>dicembre '22</c:v>
                </c:pt>
                <c:pt idx="9">
                  <c:v>febbraio '23</c:v>
                </c:pt>
                <c:pt idx="10">
                  <c:v>aprile '23</c:v>
                </c:pt>
              </c:strCache>
            </c:strRef>
          </c:cat>
          <c:val>
            <c:numRef>
              <c:f>RIEPILOGO!$C$29:$C$39</c:f>
              <c:numCache>
                <c:formatCode>#,##0</c:formatCode>
                <c:ptCount val="11"/>
                <c:pt idx="0">
                  <c:v>2515</c:v>
                </c:pt>
                <c:pt idx="1">
                  <c:v>2486</c:v>
                </c:pt>
                <c:pt idx="2">
                  <c:v>2233</c:v>
                </c:pt>
                <c:pt idx="3">
                  <c:v>2177</c:v>
                </c:pt>
                <c:pt idx="4">
                  <c:v>2127</c:v>
                </c:pt>
                <c:pt idx="5">
                  <c:v>2088</c:v>
                </c:pt>
                <c:pt idx="6">
                  <c:v>2101</c:v>
                </c:pt>
                <c:pt idx="7">
                  <c:v>2235</c:v>
                </c:pt>
                <c:pt idx="8">
                  <c:v>2205</c:v>
                </c:pt>
                <c:pt idx="9">
                  <c:v>2200</c:v>
                </c:pt>
                <c:pt idx="10">
                  <c:v>2239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A50-41CB-8D4B-4C05E08CCEBC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602433344"/>
        <c:axId val="602440000"/>
      </c:barChart>
      <c:lineChart>
        <c:grouping val="standard"/>
        <c:varyColors val="0"/>
        <c:ser>
          <c:idx val="1"/>
          <c:order val="1"/>
          <c:tx>
            <c:strRef>
              <c:f>RIEPILOGO!$D$28</c:f>
              <c:strCache>
                <c:ptCount val="1"/>
                <c:pt idx="0">
                  <c:v>percentuale su totale detenuti</c:v>
                </c:pt>
              </c:strCache>
            </c:strRef>
          </c:tx>
          <c:spPr>
            <a:ln w="28575" cap="rnd">
              <a:solidFill>
                <a:schemeClr val="accent4">
                  <a:lumMod val="60000"/>
                  <a:lumOff val="40000"/>
                </a:schemeClr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2.366463826910073E-2"/>
                  <c:y val="-4.43704936217415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A50-41CB-8D4B-4C05E08CCEBC}"/>
                </c:ext>
              </c:extLst>
            </c:dLbl>
            <c:dLbl>
              <c:idx val="3"/>
              <c:layout>
                <c:manualLayout>
                  <c:x val="-6.1978098538028362E-17"/>
                  <c:y val="-2.49584026622296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A50-41CB-8D4B-4C05E08CCEBC}"/>
                </c:ext>
              </c:extLst>
            </c:dLbl>
            <c:dLbl>
              <c:idx val="6"/>
              <c:layout>
                <c:manualLayout>
                  <c:x val="-8.4516565246788369E-3"/>
                  <c:y val="-3.60510260676650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A50-41CB-8D4B-4C05E08CCEBC}"/>
                </c:ext>
              </c:extLst>
            </c:dLbl>
            <c:dLbl>
              <c:idx val="7"/>
              <c:layout>
                <c:manualLayout>
                  <c:x val="1.6903313049357674E-3"/>
                  <c:y val="-3.32778702163061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CA50-41CB-8D4B-4C05E08CCEBC}"/>
                </c:ext>
              </c:extLst>
            </c:dLbl>
            <c:dLbl>
              <c:idx val="8"/>
              <c:layout>
                <c:manualLayout>
                  <c:x val="-1.5888147442008262E-3"/>
                  <c:y val="-4.991680532445923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CA50-41CB-8D4B-4C05E08CCEBC}"/>
                </c:ext>
              </c:extLst>
            </c:dLbl>
            <c:spPr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RIEPILOGO!$B$29:$B$39</c:f>
              <c:strCache>
                <c:ptCount val="11"/>
                <c:pt idx="0">
                  <c:v>giugno '19</c:v>
                </c:pt>
                <c:pt idx="1">
                  <c:v>dicembre '19</c:v>
                </c:pt>
                <c:pt idx="2">
                  <c:v>giugno '20</c:v>
                </c:pt>
                <c:pt idx="3">
                  <c:v>dicembre '20</c:v>
                </c:pt>
                <c:pt idx="4">
                  <c:v>giugno '21</c:v>
                </c:pt>
                <c:pt idx="5">
                  <c:v>dicembre '21</c:v>
                </c:pt>
                <c:pt idx="6">
                  <c:v>giugno '22</c:v>
                </c:pt>
                <c:pt idx="7">
                  <c:v>ottobre '22</c:v>
                </c:pt>
                <c:pt idx="8">
                  <c:v>dicembre '22</c:v>
                </c:pt>
                <c:pt idx="9">
                  <c:v>febbraio '23</c:v>
                </c:pt>
                <c:pt idx="10">
                  <c:v>aprile '23</c:v>
                </c:pt>
              </c:strCache>
            </c:strRef>
          </c:cat>
          <c:val>
            <c:numRef>
              <c:f>RIEPILOGO!$D$29:$D$39</c:f>
              <c:numCache>
                <c:formatCode>0.0%</c:formatCode>
                <c:ptCount val="11"/>
                <c:pt idx="0">
                  <c:v>0.3878778531770512</c:v>
                </c:pt>
                <c:pt idx="1">
                  <c:v>0.37861711848918672</c:v>
                </c:pt>
                <c:pt idx="2">
                  <c:v>0.3888888888888889</c:v>
                </c:pt>
                <c:pt idx="3">
                  <c:v>0.37431224209078406</c:v>
                </c:pt>
                <c:pt idx="4">
                  <c:v>0.3798892659403465</c:v>
                </c:pt>
                <c:pt idx="5">
                  <c:v>0.37635183850036047</c:v>
                </c:pt>
                <c:pt idx="6">
                  <c:v>0.37074289747661904</c:v>
                </c:pt>
                <c:pt idx="7">
                  <c:v>0.376</c:v>
                </c:pt>
                <c:pt idx="8">
                  <c:v>0.37165009270183719</c:v>
                </c:pt>
                <c:pt idx="9">
                  <c:v>0.36899999999999999</c:v>
                </c:pt>
                <c:pt idx="10">
                  <c:v>0.36799999999999999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CA50-41CB-8D4B-4C05E08CCEB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602428768"/>
        <c:axId val="602434176"/>
      </c:lineChart>
      <c:catAx>
        <c:axId val="6024333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602440000"/>
        <c:crosses val="autoZero"/>
        <c:auto val="1"/>
        <c:lblAlgn val="ctr"/>
        <c:lblOffset val="100"/>
        <c:noMultiLvlLbl val="0"/>
      </c:catAx>
      <c:valAx>
        <c:axId val="602440000"/>
        <c:scaling>
          <c:orientation val="minMax"/>
          <c:min val="5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602433344"/>
        <c:crosses val="autoZero"/>
        <c:crossBetween val="between"/>
      </c:valAx>
      <c:valAx>
        <c:axId val="602434176"/>
        <c:scaling>
          <c:orientation val="minMax"/>
          <c:min val="0.30000000000000004"/>
        </c:scaling>
        <c:delete val="0"/>
        <c:axPos val="r"/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602428768"/>
        <c:crosses val="max"/>
        <c:crossBetween val="between"/>
      </c:valAx>
      <c:catAx>
        <c:axId val="60242876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602434176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 b="1"/>
      </a:pPr>
      <a:endParaRPr lang="it-IT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'DETENUTI PER IStITUTO'!$L$1</c:f>
              <c:strCache>
                <c:ptCount val="1"/>
                <c:pt idx="0">
                  <c:v>Numero detenuti italiani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'DETENUTI PER IStITUTO'!$K$2:$K$17</c:f>
              <c:strCache>
                <c:ptCount val="16"/>
                <c:pt idx="0">
                  <c:v>CASSINO</c:v>
                </c:pt>
                <c:pt idx="1">
                  <c:v>FROSINONE "G. PAGLIEI"</c:v>
                </c:pt>
                <c:pt idx="2">
                  <c:v>PALIANO</c:v>
                </c:pt>
                <c:pt idx="3">
                  <c:v>LATINA</c:v>
                </c:pt>
                <c:pt idx="4">
                  <c:v>RIETI "N.C."</c:v>
                </c:pt>
                <c:pt idx="5">
                  <c:v>CIVITAVECCHIA "G. PASSERINI"</c:v>
                </c:pt>
                <c:pt idx="6">
                  <c:v>CIVITAVECCHIA "N.C."</c:v>
                </c:pt>
                <c:pt idx="7">
                  <c:v>ROMA "G. STEFANINI" REBIBBIA FEMMINILE</c:v>
                </c:pt>
                <c:pt idx="8">
                  <c:v>ROMA "R. CINOTTI" REBIBBIA N.C.1</c:v>
                </c:pt>
                <c:pt idx="9">
                  <c:v>ROMA "REBIBBIA TERZA CASA"</c:v>
                </c:pt>
                <c:pt idx="10">
                  <c:v>ROMA "REBIBBIA"</c:v>
                </c:pt>
                <c:pt idx="11">
                  <c:v>ROMA "REGINA COELI"</c:v>
                </c:pt>
                <c:pt idx="12">
                  <c:v>VELLETRI</c:v>
                </c:pt>
                <c:pt idx="13">
                  <c:v>VITERBO "N.C."</c:v>
                </c:pt>
                <c:pt idx="14">
                  <c:v>TOTALE LAZIO</c:v>
                </c:pt>
                <c:pt idx="15">
                  <c:v>TOTALE ITALIA</c:v>
                </c:pt>
              </c:strCache>
            </c:strRef>
          </c:cat>
          <c:val>
            <c:numRef>
              <c:f>'DETENUTI PER IStITUTO'!$L$2:$L$17</c:f>
              <c:numCache>
                <c:formatCode>_-* #,##0_-;\-* #,##0_-;_-* "-"??_-;_-@_-</c:formatCode>
                <c:ptCount val="16"/>
                <c:pt idx="0">
                  <c:v>116</c:v>
                </c:pt>
                <c:pt idx="1">
                  <c:v>319</c:v>
                </c:pt>
                <c:pt idx="2">
                  <c:v>65</c:v>
                </c:pt>
                <c:pt idx="3">
                  <c:v>82</c:v>
                </c:pt>
                <c:pt idx="4">
                  <c:v>152</c:v>
                </c:pt>
                <c:pt idx="5">
                  <c:v>49</c:v>
                </c:pt>
                <c:pt idx="6">
                  <c:v>271</c:v>
                </c:pt>
                <c:pt idx="7">
                  <c:v>216</c:v>
                </c:pt>
                <c:pt idx="8">
                  <c:v>1019</c:v>
                </c:pt>
                <c:pt idx="9">
                  <c:v>53</c:v>
                </c:pt>
                <c:pt idx="10">
                  <c:v>249</c:v>
                </c:pt>
                <c:pt idx="11">
                  <c:v>494</c:v>
                </c:pt>
                <c:pt idx="12">
                  <c:v>371</c:v>
                </c:pt>
                <c:pt idx="13">
                  <c:v>384</c:v>
                </c:pt>
                <c:pt idx="14">
                  <c:v>3840</c:v>
                </c:pt>
                <c:pt idx="15">
                  <c:v>38951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F32-45B5-8FB7-910245BC989C}"/>
            </c:ext>
          </c:extLst>
        </c:ser>
        <c:ser>
          <c:idx val="1"/>
          <c:order val="1"/>
          <c:tx>
            <c:strRef>
              <c:f>'DETENUTI PER IStITUTO'!$M$1</c:f>
              <c:strCache>
                <c:ptCount val="1"/>
                <c:pt idx="0">
                  <c:v>Numero detenuti stranieri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2"/>
              <c:layout>
                <c:manualLayout>
                  <c:x val="-1.4562192832328373E-2"/>
                  <c:y val="-4.5525571211492803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9A3A-4EF4-9A75-D10D78236B2F}"/>
                </c:ext>
              </c:extLst>
            </c:dLbl>
            <c:spPr>
              <a:solidFill>
                <a:schemeClr val="accent2">
                  <a:lumMod val="20000"/>
                  <a:lumOff val="80000"/>
                </a:schemeClr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'DETENUTI PER IStITUTO'!$K$2:$K$17</c:f>
              <c:strCache>
                <c:ptCount val="16"/>
                <c:pt idx="0">
                  <c:v>CASSINO</c:v>
                </c:pt>
                <c:pt idx="1">
                  <c:v>FROSINONE "G. PAGLIEI"</c:v>
                </c:pt>
                <c:pt idx="2">
                  <c:v>PALIANO</c:v>
                </c:pt>
                <c:pt idx="3">
                  <c:v>LATINA</c:v>
                </c:pt>
                <c:pt idx="4">
                  <c:v>RIETI "N.C."</c:v>
                </c:pt>
                <c:pt idx="5">
                  <c:v>CIVITAVECCHIA "G. PASSERINI"</c:v>
                </c:pt>
                <c:pt idx="6">
                  <c:v>CIVITAVECCHIA "N.C."</c:v>
                </c:pt>
                <c:pt idx="7">
                  <c:v>ROMA "G. STEFANINI" REBIBBIA FEMMINILE</c:v>
                </c:pt>
                <c:pt idx="8">
                  <c:v>ROMA "R. CINOTTI" REBIBBIA N.C.1</c:v>
                </c:pt>
                <c:pt idx="9">
                  <c:v>ROMA "REBIBBIA TERZA CASA"</c:v>
                </c:pt>
                <c:pt idx="10">
                  <c:v>ROMA "REBIBBIA"</c:v>
                </c:pt>
                <c:pt idx="11">
                  <c:v>ROMA "REGINA COELI"</c:v>
                </c:pt>
                <c:pt idx="12">
                  <c:v>VELLETRI</c:v>
                </c:pt>
                <c:pt idx="13">
                  <c:v>VITERBO "N.C."</c:v>
                </c:pt>
                <c:pt idx="14">
                  <c:v>TOTALE LAZIO</c:v>
                </c:pt>
                <c:pt idx="15">
                  <c:v>TOTALE ITALIA</c:v>
                </c:pt>
              </c:strCache>
            </c:strRef>
          </c:cat>
          <c:val>
            <c:numRef>
              <c:f>'DETENUTI PER IStITUTO'!$M$2:$M$17</c:f>
              <c:numCache>
                <c:formatCode>_-* #,##0_-;\-* #,##0_-;_-* "-"??_-;_-@_-</c:formatCode>
                <c:ptCount val="16"/>
                <c:pt idx="0">
                  <c:v>45</c:v>
                </c:pt>
                <c:pt idx="1">
                  <c:v>152</c:v>
                </c:pt>
                <c:pt idx="2">
                  <c:v>5</c:v>
                </c:pt>
                <c:pt idx="3">
                  <c:v>35</c:v>
                </c:pt>
                <c:pt idx="4">
                  <c:v>164</c:v>
                </c:pt>
                <c:pt idx="5">
                  <c:v>18</c:v>
                </c:pt>
                <c:pt idx="6">
                  <c:v>231</c:v>
                </c:pt>
                <c:pt idx="7">
                  <c:v>121</c:v>
                </c:pt>
                <c:pt idx="8">
                  <c:v>512</c:v>
                </c:pt>
                <c:pt idx="9">
                  <c:v>13</c:v>
                </c:pt>
                <c:pt idx="10">
                  <c:v>53</c:v>
                </c:pt>
                <c:pt idx="11">
                  <c:v>519</c:v>
                </c:pt>
                <c:pt idx="12">
                  <c:v>164</c:v>
                </c:pt>
                <c:pt idx="13">
                  <c:v>207</c:v>
                </c:pt>
                <c:pt idx="14">
                  <c:v>2239</c:v>
                </c:pt>
                <c:pt idx="15">
                  <c:v>17723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F32-45B5-8FB7-910245BC989C}"/>
            </c:ext>
          </c:extLst>
        </c:ser>
        <c:ser>
          <c:idx val="2"/>
          <c:order val="2"/>
          <c:tx>
            <c:strRef>
              <c:f>'DETENUTI PER IStITUTO'!$N$1</c:f>
              <c:strCache>
                <c:ptCount val="1"/>
                <c:pt idx="0">
                  <c:v>% detenuti stranieri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solidFill>
                <a:schemeClr val="accent2">
                  <a:lumMod val="20000"/>
                  <a:lumOff val="80000"/>
                </a:schemeClr>
              </a:solidFill>
              <a:ln w="12700" cap="flat" cmpd="sng" algn="ctr">
                <a:solidFill>
                  <a:schemeClr val="accent2"/>
                </a:solidFill>
                <a:prstDash val="solid"/>
                <a:miter lim="800000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'DETENUTI PER IStITUTO'!$K$2:$K$17</c:f>
              <c:strCache>
                <c:ptCount val="16"/>
                <c:pt idx="0">
                  <c:v>CASSINO</c:v>
                </c:pt>
                <c:pt idx="1">
                  <c:v>FROSINONE "G. PAGLIEI"</c:v>
                </c:pt>
                <c:pt idx="2">
                  <c:v>PALIANO</c:v>
                </c:pt>
                <c:pt idx="3">
                  <c:v>LATINA</c:v>
                </c:pt>
                <c:pt idx="4">
                  <c:v>RIETI "N.C."</c:v>
                </c:pt>
                <c:pt idx="5">
                  <c:v>CIVITAVECCHIA "G. PASSERINI"</c:v>
                </c:pt>
                <c:pt idx="6">
                  <c:v>CIVITAVECCHIA "N.C."</c:v>
                </c:pt>
                <c:pt idx="7">
                  <c:v>ROMA "G. STEFANINI" REBIBBIA FEMMINILE</c:v>
                </c:pt>
                <c:pt idx="8">
                  <c:v>ROMA "R. CINOTTI" REBIBBIA N.C.1</c:v>
                </c:pt>
                <c:pt idx="9">
                  <c:v>ROMA "REBIBBIA TERZA CASA"</c:v>
                </c:pt>
                <c:pt idx="10">
                  <c:v>ROMA "REBIBBIA"</c:v>
                </c:pt>
                <c:pt idx="11">
                  <c:v>ROMA "REGINA COELI"</c:v>
                </c:pt>
                <c:pt idx="12">
                  <c:v>VELLETRI</c:v>
                </c:pt>
                <c:pt idx="13">
                  <c:v>VITERBO "N.C."</c:v>
                </c:pt>
                <c:pt idx="14">
                  <c:v>TOTALE LAZIO</c:v>
                </c:pt>
                <c:pt idx="15">
                  <c:v>TOTALE ITALIA</c:v>
                </c:pt>
              </c:strCache>
            </c:strRef>
          </c:cat>
          <c:val>
            <c:numRef>
              <c:f>'DETENUTI PER IStITUTO'!$N$2:$N$17</c:f>
              <c:numCache>
                <c:formatCode>0.0%</c:formatCode>
                <c:ptCount val="16"/>
                <c:pt idx="0">
                  <c:v>0.27950310559006208</c:v>
                </c:pt>
                <c:pt idx="1">
                  <c:v>0.32271762208067939</c:v>
                </c:pt>
                <c:pt idx="2">
                  <c:v>7.1428571428571425E-2</c:v>
                </c:pt>
                <c:pt idx="3">
                  <c:v>0.29914529914529914</c:v>
                </c:pt>
                <c:pt idx="4">
                  <c:v>0.51898734177215189</c:v>
                </c:pt>
                <c:pt idx="5">
                  <c:v>0.26865671641791045</c:v>
                </c:pt>
                <c:pt idx="6">
                  <c:v>0.46015936254980078</c:v>
                </c:pt>
                <c:pt idx="7">
                  <c:v>0.35905044510385759</c:v>
                </c:pt>
                <c:pt idx="8">
                  <c:v>0.33442194644023515</c:v>
                </c:pt>
                <c:pt idx="9">
                  <c:v>0.19696969696969696</c:v>
                </c:pt>
                <c:pt idx="10">
                  <c:v>0.17549668874172186</c:v>
                </c:pt>
                <c:pt idx="11">
                  <c:v>0.51233958538993085</c:v>
                </c:pt>
                <c:pt idx="12">
                  <c:v>0.30654205607476637</c:v>
                </c:pt>
                <c:pt idx="13">
                  <c:v>0.35025380710659898</c:v>
                </c:pt>
                <c:pt idx="14">
                  <c:v>0.36831715742720844</c:v>
                </c:pt>
                <c:pt idx="15">
                  <c:v>0.31271835409535237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F32-45B5-8FB7-910245BC989C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1747211471"/>
        <c:axId val="1747213967"/>
      </c:barChart>
      <c:catAx>
        <c:axId val="1747211471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747213967"/>
        <c:crosses val="autoZero"/>
        <c:auto val="1"/>
        <c:lblAlgn val="ctr"/>
        <c:lblOffset val="100"/>
        <c:noMultiLvlLbl val="0"/>
      </c:catAx>
      <c:valAx>
        <c:axId val="1747213967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crossAx val="174721147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8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t-IT"/>
              <a:t>TOTALE ITALIA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8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'POSIZIONE GIURIDICA'!$H$33</c:f>
              <c:strCache>
                <c:ptCount val="1"/>
                <c:pt idx="0">
                  <c:v>IN ATTESA DI PRIMO GIUDIZIO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'POSIZIONE GIURIDICA'!$I$32:$J$32</c:f>
              <c:strCache>
                <c:ptCount val="2"/>
                <c:pt idx="0">
                  <c:v>Italiani</c:v>
                </c:pt>
                <c:pt idx="1">
                  <c:v>Stranieri</c:v>
                </c:pt>
              </c:strCache>
            </c:strRef>
          </c:cat>
          <c:val>
            <c:numRef>
              <c:f>'POSIZIONE GIURIDICA'!$I$33:$J$33</c:f>
              <c:numCache>
                <c:formatCode>0.0%</c:formatCode>
                <c:ptCount val="2"/>
                <c:pt idx="0">
                  <c:v>0.1384847099324924</c:v>
                </c:pt>
                <c:pt idx="1">
                  <c:v>0.15460874408242831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246-4F46-9FE0-EB31E269BEBF}"/>
            </c:ext>
          </c:extLst>
        </c:ser>
        <c:ser>
          <c:idx val="1"/>
          <c:order val="1"/>
          <c:tx>
            <c:strRef>
              <c:f>'POSIZIONE GIURIDICA'!$H$34</c:f>
              <c:strCache>
                <c:ptCount val="1"/>
                <c:pt idx="0">
                  <c:v>CONDANNATI NON DEFINITIVI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'POSIZIONE GIURIDICA'!$I$32:$J$32</c:f>
              <c:strCache>
                <c:ptCount val="2"/>
                <c:pt idx="0">
                  <c:v>Italiani</c:v>
                </c:pt>
                <c:pt idx="1">
                  <c:v>Stranieri</c:v>
                </c:pt>
              </c:strCache>
            </c:strRef>
          </c:cat>
          <c:val>
            <c:numRef>
              <c:f>'POSIZIONE GIURIDICA'!$I$34:$J$34</c:f>
              <c:numCache>
                <c:formatCode>0.0%</c:formatCode>
                <c:ptCount val="2"/>
                <c:pt idx="0">
                  <c:v>0.11790968505419434</c:v>
                </c:pt>
                <c:pt idx="1">
                  <c:v>0.12793093845725426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246-4F46-9FE0-EB31E269BEBF}"/>
            </c:ext>
          </c:extLst>
        </c:ser>
        <c:ser>
          <c:idx val="2"/>
          <c:order val="2"/>
          <c:tx>
            <c:strRef>
              <c:f>'POSIZIONE GIURIDICA'!$H$35</c:f>
              <c:strCache>
                <c:ptCount val="1"/>
                <c:pt idx="0">
                  <c:v>CONDANNATI DEFINITIVI</c:v>
                </c:pt>
              </c:strCache>
            </c:strRef>
          </c:tx>
          <c:spPr>
            <a:solidFill>
              <a:schemeClr val="accent1">
                <a:shade val="86000"/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'POSIZIONE GIURIDICA'!$I$32:$J$32</c:f>
              <c:strCache>
                <c:ptCount val="2"/>
                <c:pt idx="0">
                  <c:v>Italiani</c:v>
                </c:pt>
                <c:pt idx="1">
                  <c:v>Stranieri</c:v>
                </c:pt>
              </c:strCache>
            </c:strRef>
          </c:cat>
          <c:val>
            <c:numRef>
              <c:f>'POSIZIONE GIURIDICA'!$I$35:$J$35</c:f>
              <c:numCache>
                <c:formatCode>0.0%</c:formatCode>
                <c:ptCount val="2"/>
                <c:pt idx="0">
                  <c:v>0.73639762244156959</c:v>
                </c:pt>
                <c:pt idx="1">
                  <c:v>0.69997215260373158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246-4F46-9FE0-EB31E269BEBF}"/>
            </c:ext>
          </c:extLst>
        </c:ser>
        <c:ser>
          <c:idx val="3"/>
          <c:order val="3"/>
          <c:tx>
            <c:strRef>
              <c:f>'POSIZIONE GIURIDICA'!$H$36</c:f>
              <c:strCache>
                <c:ptCount val="1"/>
                <c:pt idx="0">
                  <c:v>ALTRA POSIZIONE</c:v>
                </c:pt>
              </c:strCache>
            </c:strRef>
          </c:tx>
          <c:spPr>
            <a:solidFill>
              <a:schemeClr val="accent1">
                <a:shade val="58000"/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'POSIZIONE GIURIDICA'!$I$32:$J$32</c:f>
              <c:strCache>
                <c:ptCount val="2"/>
                <c:pt idx="0">
                  <c:v>Italiani</c:v>
                </c:pt>
                <c:pt idx="1">
                  <c:v>Stranieri</c:v>
                </c:pt>
              </c:strCache>
            </c:strRef>
          </c:cat>
          <c:val>
            <c:numRef>
              <c:f>'POSIZIONE GIURIDICA'!$I$36:$J$36</c:f>
              <c:numCache>
                <c:formatCode>0.0%</c:formatCode>
                <c:ptCount val="2"/>
                <c:pt idx="0">
                  <c:v>7.2079825717436324E-3</c:v>
                </c:pt>
                <c:pt idx="1">
                  <c:v>1.748816485658591E-2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246-4F46-9FE0-EB31E269BEBF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720873935"/>
        <c:axId val="720867695"/>
      </c:barChart>
      <c:catAx>
        <c:axId val="720873935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720867695"/>
        <c:crosses val="autoZero"/>
        <c:auto val="1"/>
        <c:lblAlgn val="ctr"/>
        <c:lblOffset val="100"/>
        <c:noMultiLvlLbl val="0"/>
      </c:catAx>
      <c:valAx>
        <c:axId val="720867695"/>
        <c:scaling>
          <c:orientation val="minMax"/>
        </c:scaling>
        <c:delete val="1"/>
        <c:axPos val="b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crossAx val="72087393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 sz="1400" b="1"/>
      </a:pPr>
      <a:endParaRPr lang="it-IT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8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t-IT"/>
              <a:t>REGIONE LAZIO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8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'POSIZIONE GIURIDICA'!$A$33</c:f>
              <c:strCache>
                <c:ptCount val="1"/>
                <c:pt idx="0">
                  <c:v>IN ATTESA DI PRIMO GIUDIZIO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'POSIZIONE GIURIDICA'!$B$32:$C$32</c:f>
              <c:strCache>
                <c:ptCount val="2"/>
                <c:pt idx="0">
                  <c:v>Italiani </c:v>
                </c:pt>
                <c:pt idx="1">
                  <c:v>Stranieri</c:v>
                </c:pt>
              </c:strCache>
            </c:strRef>
          </c:cat>
          <c:val>
            <c:numRef>
              <c:f>'POSIZIONE GIURIDICA'!$B$33:$C$33</c:f>
              <c:numCache>
                <c:formatCode>0.0%</c:formatCode>
                <c:ptCount val="2"/>
                <c:pt idx="0">
                  <c:v>0.13671875</c:v>
                </c:pt>
                <c:pt idx="1">
                  <c:v>0.1415810629745422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84B-46AE-9B2D-A5079E63780A}"/>
            </c:ext>
          </c:extLst>
        </c:ser>
        <c:ser>
          <c:idx val="1"/>
          <c:order val="1"/>
          <c:tx>
            <c:strRef>
              <c:f>'POSIZIONE GIURIDICA'!$A$34</c:f>
              <c:strCache>
                <c:ptCount val="1"/>
                <c:pt idx="0">
                  <c:v>CONDANNATI NON DEFINITIVI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'POSIZIONE GIURIDICA'!$B$32:$C$32</c:f>
              <c:strCache>
                <c:ptCount val="2"/>
                <c:pt idx="0">
                  <c:v>Italiani </c:v>
                </c:pt>
                <c:pt idx="1">
                  <c:v>Stranieri</c:v>
                </c:pt>
              </c:strCache>
            </c:strRef>
          </c:cat>
          <c:val>
            <c:numRef>
              <c:f>'POSIZIONE GIURIDICA'!$B$34:$C$34</c:f>
              <c:numCache>
                <c:formatCode>0.0%</c:formatCode>
                <c:ptCount val="2"/>
                <c:pt idx="0">
                  <c:v>0.12578125000000001</c:v>
                </c:pt>
                <c:pt idx="1">
                  <c:v>0.15542652970075926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84B-46AE-9B2D-A5079E63780A}"/>
            </c:ext>
          </c:extLst>
        </c:ser>
        <c:ser>
          <c:idx val="2"/>
          <c:order val="2"/>
          <c:tx>
            <c:strRef>
              <c:f>'POSIZIONE GIURIDICA'!$A$35</c:f>
              <c:strCache>
                <c:ptCount val="1"/>
                <c:pt idx="0">
                  <c:v>CONDANNATI DEFINITIVI</c:v>
                </c:pt>
              </c:strCache>
            </c:strRef>
          </c:tx>
          <c:spPr>
            <a:solidFill>
              <a:srgbClr val="FF0000"/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'POSIZIONE GIURIDICA'!$B$32:$C$32</c:f>
              <c:strCache>
                <c:ptCount val="2"/>
                <c:pt idx="0">
                  <c:v>Italiani </c:v>
                </c:pt>
                <c:pt idx="1">
                  <c:v>Stranieri</c:v>
                </c:pt>
              </c:strCache>
            </c:strRef>
          </c:cat>
          <c:val>
            <c:numRef>
              <c:f>'POSIZIONE GIURIDICA'!$B$35:$C$35</c:f>
              <c:numCache>
                <c:formatCode>0.0%</c:formatCode>
                <c:ptCount val="2"/>
                <c:pt idx="0">
                  <c:v>0.73541666666666672</c:v>
                </c:pt>
                <c:pt idx="1">
                  <c:v>0.69941938365341672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84B-46AE-9B2D-A5079E63780A}"/>
            </c:ext>
          </c:extLst>
        </c:ser>
        <c:ser>
          <c:idx val="3"/>
          <c:order val="3"/>
          <c:tx>
            <c:strRef>
              <c:f>'POSIZIONE GIURIDICA'!$A$36</c:f>
              <c:strCache>
                <c:ptCount val="1"/>
                <c:pt idx="0">
                  <c:v>ALTRA POSIZIONE</c:v>
                </c:pt>
              </c:strCache>
            </c:strRef>
          </c:tx>
          <c:spPr>
            <a:solidFill>
              <a:schemeClr val="accent2">
                <a:shade val="58000"/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'POSIZIONE GIURIDICA'!$B$32:$C$32</c:f>
              <c:strCache>
                <c:ptCount val="2"/>
                <c:pt idx="0">
                  <c:v>Italiani </c:v>
                </c:pt>
                <c:pt idx="1">
                  <c:v>Stranieri</c:v>
                </c:pt>
              </c:strCache>
            </c:strRef>
          </c:cat>
          <c:val>
            <c:numRef>
              <c:f>'POSIZIONE GIURIDICA'!$B$36:$C$36</c:f>
              <c:numCache>
                <c:formatCode>0.0%</c:formatCode>
                <c:ptCount val="2"/>
                <c:pt idx="0">
                  <c:v>2.0833333333333333E-3</c:v>
                </c:pt>
                <c:pt idx="1">
                  <c:v>3.5730236712818221E-3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84B-46AE-9B2D-A5079E63780A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720873935"/>
        <c:axId val="720867695"/>
      </c:barChart>
      <c:catAx>
        <c:axId val="720873935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720867695"/>
        <c:crosses val="autoZero"/>
        <c:auto val="1"/>
        <c:lblAlgn val="ctr"/>
        <c:lblOffset val="100"/>
        <c:noMultiLvlLbl val="0"/>
      </c:catAx>
      <c:valAx>
        <c:axId val="720867695"/>
        <c:scaling>
          <c:orientation val="minMax"/>
        </c:scaling>
        <c:delete val="1"/>
        <c:axPos val="b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crossAx val="72087393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 sz="1400" b="1"/>
      </a:pPr>
      <a:endParaRPr lang="it-IT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'grafico per area'!$B$21</c:f>
              <c:strCache>
                <c:ptCount val="1"/>
                <c:pt idx="0">
                  <c:v>Lazio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D367-40BB-9EA2-1C002A67ADE4}"/>
              </c:ext>
            </c:extLst>
          </c:dPt>
          <c:dPt>
            <c:idx val="1"/>
            <c:bubble3D val="0"/>
            <c:explosion val="1"/>
            <c:spPr>
              <a:solidFill>
                <a:schemeClr val="accent2">
                  <a:lumMod val="5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D367-40BB-9EA2-1C002A67ADE4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D367-40BB-9EA2-1C002A67ADE4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D367-40BB-9EA2-1C002A67ADE4}"/>
              </c:ext>
            </c:extLst>
          </c:dPt>
          <c:dPt>
            <c:idx val="4"/>
            <c:bubble3D val="0"/>
            <c:spPr>
              <a:solidFill>
                <a:srgbClr val="002060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D367-40BB-9EA2-1C002A67ADE4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B-D367-40BB-9EA2-1C002A67ADE4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D-D367-40BB-9EA2-1C002A67ADE4}"/>
              </c:ext>
            </c:extLst>
          </c:dPt>
          <c:dPt>
            <c:idx val="7"/>
            <c:bubble3D val="0"/>
            <c:spPr>
              <a:solidFill>
                <a:srgbClr val="C00000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F-D367-40BB-9EA2-1C002A67ADE4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'grafico per area'!$A$22:$A$29</c:f>
              <c:strCache>
                <c:ptCount val="8"/>
                <c:pt idx="0">
                  <c:v>Altro</c:v>
                </c:pt>
                <c:pt idx="1">
                  <c:v>Altri paesi africani</c:v>
                </c:pt>
                <c:pt idx="2">
                  <c:v>America centro meridionale</c:v>
                </c:pt>
                <c:pt idx="3">
                  <c:v>Asia</c:v>
                </c:pt>
                <c:pt idx="4">
                  <c:v>Russia, e paesi Est Europa</c:v>
                </c:pt>
                <c:pt idx="5">
                  <c:v>Medio oriente</c:v>
                </c:pt>
                <c:pt idx="6">
                  <c:v>Nord africa</c:v>
                </c:pt>
                <c:pt idx="7">
                  <c:v>Unione europea</c:v>
                </c:pt>
              </c:strCache>
            </c:strRef>
          </c:cat>
          <c:val>
            <c:numRef>
              <c:f>'grafico per area'!$B$22:$B$29</c:f>
              <c:numCache>
                <c:formatCode>General</c:formatCode>
                <c:ptCount val="8"/>
                <c:pt idx="0">
                  <c:v>8</c:v>
                </c:pt>
                <c:pt idx="1">
                  <c:v>405</c:v>
                </c:pt>
                <c:pt idx="2">
                  <c:v>160</c:v>
                </c:pt>
                <c:pt idx="3">
                  <c:v>182</c:v>
                </c:pt>
                <c:pt idx="4">
                  <c:v>378</c:v>
                </c:pt>
                <c:pt idx="5">
                  <c:v>21</c:v>
                </c:pt>
                <c:pt idx="6">
                  <c:v>513</c:v>
                </c:pt>
                <c:pt idx="7">
                  <c:v>570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D367-40BB-9EA2-1C002A67ADE4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'grafico per area'!$F$21</c:f>
              <c:strCache>
                <c:ptCount val="1"/>
                <c:pt idx="0">
                  <c:v>Italia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45EB-4185-9C67-A0479262A620}"/>
              </c:ext>
            </c:extLst>
          </c:dPt>
          <c:dPt>
            <c:idx val="1"/>
            <c:bubble3D val="0"/>
            <c:spPr>
              <a:solidFill>
                <a:schemeClr val="accent2">
                  <a:lumMod val="5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45EB-4185-9C67-A0479262A620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45EB-4185-9C67-A0479262A620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45EB-4185-9C67-A0479262A620}"/>
              </c:ext>
            </c:extLst>
          </c:dPt>
          <c:dPt>
            <c:idx val="4"/>
            <c:bubble3D val="0"/>
            <c:spPr>
              <a:solidFill>
                <a:srgbClr val="002060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45EB-4185-9C67-A0479262A620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B-45EB-4185-9C67-A0479262A620}"/>
              </c:ext>
            </c:extLst>
          </c:dPt>
          <c:dPt>
            <c:idx val="6"/>
            <c:bubble3D val="0"/>
            <c:spPr>
              <a:solidFill>
                <a:srgbClr val="0070C0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D-45EB-4185-9C67-A0479262A620}"/>
              </c:ext>
            </c:extLst>
          </c:dPt>
          <c:dPt>
            <c:idx val="7"/>
            <c:bubble3D val="0"/>
            <c:spPr>
              <a:solidFill>
                <a:srgbClr val="C00000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F-45EB-4185-9C67-A0479262A620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'grafico per area'!$E$22:$E$29</c:f>
              <c:strCache>
                <c:ptCount val="8"/>
                <c:pt idx="0">
                  <c:v>Altro</c:v>
                </c:pt>
                <c:pt idx="1">
                  <c:v>Altri paesi africani</c:v>
                </c:pt>
                <c:pt idx="2">
                  <c:v>America centro meridionale</c:v>
                </c:pt>
                <c:pt idx="3">
                  <c:v>Asia</c:v>
                </c:pt>
                <c:pt idx="4">
                  <c:v>Russia, e paesi Est Europa</c:v>
                </c:pt>
                <c:pt idx="5">
                  <c:v>Medio oriente</c:v>
                </c:pt>
                <c:pt idx="6">
                  <c:v>Nord africa</c:v>
                </c:pt>
                <c:pt idx="7">
                  <c:v>Unione europea</c:v>
                </c:pt>
              </c:strCache>
            </c:strRef>
          </c:cat>
          <c:val>
            <c:numRef>
              <c:f>'grafico per area'!$F$22:$F$29</c:f>
              <c:numCache>
                <c:formatCode>General</c:formatCode>
                <c:ptCount val="8"/>
                <c:pt idx="0">
                  <c:v>51</c:v>
                </c:pt>
                <c:pt idx="1">
                  <c:v>2977</c:v>
                </c:pt>
                <c:pt idx="2">
                  <c:v>968</c:v>
                </c:pt>
                <c:pt idx="3">
                  <c:v>1243</c:v>
                </c:pt>
                <c:pt idx="4">
                  <c:v>3073</c:v>
                </c:pt>
                <c:pt idx="5">
                  <c:v>169</c:v>
                </c:pt>
                <c:pt idx="6">
                  <c:v>6592</c:v>
                </c:pt>
                <c:pt idx="7">
                  <c:v>2650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45EB-4185-9C67-A0479262A620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withinLinearReversed" id="21">
  <a:schemeClr val="accent1"/>
</cs:colorStyle>
</file>

<file path=ppt/charts/colors5.xml><?xml version="1.0" encoding="utf-8"?>
<cs:colorStyle xmlns:cs="http://schemas.microsoft.com/office/drawing/2012/chartStyle" xmlns:a="http://schemas.openxmlformats.org/drawingml/2006/main" meth="withinLinearReversed" id="22">
  <a:schemeClr val="accent2"/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32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300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300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017DB-5140-438E-9EDE-2155F5ECC05D}" type="datetimeFigureOut">
              <a:rPr lang="it-IT" smtClean="0"/>
              <a:t>08/05/2023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11FC1-5A5D-472A-B250-DB5AA910461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714549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017DB-5140-438E-9EDE-2155F5ECC05D}" type="datetimeFigureOut">
              <a:rPr lang="it-IT" smtClean="0"/>
              <a:t>08/05/2023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11FC1-5A5D-472A-B250-DB5AA910461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885468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017DB-5140-438E-9EDE-2155F5ECC05D}" type="datetimeFigureOut">
              <a:rPr lang="it-IT" smtClean="0"/>
              <a:t>08/05/2023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11FC1-5A5D-472A-B250-DB5AA910461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853171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017DB-5140-438E-9EDE-2155F5ECC05D}" type="datetimeFigureOut">
              <a:rPr lang="it-IT" smtClean="0"/>
              <a:t>08/05/2023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11FC1-5A5D-472A-B250-DB5AA910461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044018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017DB-5140-438E-9EDE-2155F5ECC05D}" type="datetimeFigureOut">
              <a:rPr lang="it-IT" smtClean="0"/>
              <a:t>08/05/2023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11FC1-5A5D-472A-B250-DB5AA910461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184306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017DB-5140-438E-9EDE-2155F5ECC05D}" type="datetimeFigureOut">
              <a:rPr lang="it-IT" smtClean="0"/>
              <a:t>08/05/2023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11FC1-5A5D-472A-B250-DB5AA910461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765397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017DB-5140-438E-9EDE-2155F5ECC05D}" type="datetimeFigureOut">
              <a:rPr lang="it-IT" smtClean="0"/>
              <a:t>08/05/2023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11FC1-5A5D-472A-B250-DB5AA910461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418281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017DB-5140-438E-9EDE-2155F5ECC05D}" type="datetimeFigureOut">
              <a:rPr lang="it-IT" smtClean="0"/>
              <a:t>08/05/2023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11FC1-5A5D-472A-B250-DB5AA910461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622810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017DB-5140-438E-9EDE-2155F5ECC05D}" type="datetimeFigureOut">
              <a:rPr lang="it-IT" smtClean="0"/>
              <a:t>08/05/2023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11FC1-5A5D-472A-B250-DB5AA910461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666694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017DB-5140-438E-9EDE-2155F5ECC05D}" type="datetimeFigureOut">
              <a:rPr lang="it-IT" smtClean="0"/>
              <a:t>08/05/2023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11FC1-5A5D-472A-B250-DB5AA910461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660178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017DB-5140-438E-9EDE-2155F5ECC05D}" type="datetimeFigureOut">
              <a:rPr lang="it-IT" smtClean="0"/>
              <a:t>08/05/2023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11FC1-5A5D-472A-B250-DB5AA910461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805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7017DB-5140-438E-9EDE-2155F5ECC05D}" type="datetimeFigureOut">
              <a:rPr lang="it-IT" smtClean="0"/>
              <a:t>08/05/2023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411FC1-5A5D-472A-B250-DB5AA910461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17604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36808" y="100583"/>
            <a:ext cx="851877" cy="1129115"/>
          </a:xfrm>
          <a:prstGeom prst="rect">
            <a:avLst/>
          </a:prstGeom>
        </p:spPr>
      </p:pic>
      <p:sp>
        <p:nvSpPr>
          <p:cNvPr id="5" name="CasellaDiTesto 4"/>
          <p:cNvSpPr txBox="1"/>
          <p:nvPr/>
        </p:nvSpPr>
        <p:spPr>
          <a:xfrm>
            <a:off x="203045" y="393192"/>
            <a:ext cx="10033195" cy="646331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lang="it-IT" b="1" dirty="0" smtClean="0"/>
              <a:t>DETENUTI STRANIERI E PERCENTUALI SUL TOTALE DEI DETENUTI PRESENTI NEGLI ISTITUTI PENITENZIARI</a:t>
            </a:r>
          </a:p>
          <a:p>
            <a:pPr algn="ctr"/>
            <a:r>
              <a:rPr lang="it-IT" b="1" dirty="0" smtClean="0"/>
              <a:t>IN ITALIA DA GIUGNO 2019 A APRILE 2023</a:t>
            </a:r>
            <a:endParaRPr lang="it-IT" b="1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3758184" y="6434935"/>
            <a:ext cx="464922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su Dati Dipartimento Amministrazione Penitenziaria</a:t>
            </a:r>
            <a:endParaRPr lang="it-IT" sz="1200" dirty="0"/>
          </a:p>
        </p:txBody>
      </p:sp>
      <p:graphicFrame>
        <p:nvGraphicFramePr>
          <p:cNvPr id="14" name="Grafico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25497157"/>
              </p:ext>
            </p:extLst>
          </p:nvPr>
        </p:nvGraphicFramePr>
        <p:xfrm>
          <a:off x="983226" y="1229698"/>
          <a:ext cx="8938014" cy="51219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755535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93399" y="1170038"/>
            <a:ext cx="5577889" cy="4830250"/>
          </a:xfrm>
          <a:prstGeom prst="rect">
            <a:avLst/>
          </a:prstGeom>
        </p:spPr>
      </p:pic>
      <p:pic>
        <p:nvPicPr>
          <p:cNvPr id="10" name="Immagin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52748" y="2552297"/>
            <a:ext cx="1657350" cy="933450"/>
          </a:xfrm>
          <a:prstGeom prst="rect">
            <a:avLst/>
          </a:prstGeom>
        </p:spPr>
      </p:pic>
      <p:pic>
        <p:nvPicPr>
          <p:cNvPr id="2" name="Immagin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9785" y="0"/>
            <a:ext cx="794252" cy="1052736"/>
          </a:xfrm>
          <a:prstGeom prst="rect">
            <a:avLst/>
          </a:prstGeom>
        </p:spPr>
      </p:pic>
      <p:sp>
        <p:nvSpPr>
          <p:cNvPr id="5" name="CasellaDiTesto 4"/>
          <p:cNvSpPr txBox="1"/>
          <p:nvPr/>
        </p:nvSpPr>
        <p:spPr>
          <a:xfrm>
            <a:off x="5231904" y="6488669"/>
            <a:ext cx="4665251" cy="2769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200" dirty="0"/>
              <a:t>Fonte: elaborazioni </a:t>
            </a:r>
            <a:r>
              <a:rPr lang="it-IT" sz="1200" dirty="0" smtClean="0"/>
              <a:t>su </a:t>
            </a:r>
            <a:r>
              <a:rPr lang="it-IT" sz="1200" dirty="0"/>
              <a:t>dati </a:t>
            </a:r>
            <a:r>
              <a:rPr lang="it-IT" sz="1200" dirty="0" smtClean="0"/>
              <a:t>Dipartimento Amministrazione Penitenziaria</a:t>
            </a:r>
            <a:endParaRPr lang="it-IT" sz="1200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429769" y="49928"/>
            <a:ext cx="9398538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sz="2400" b="1" dirty="0">
                <a:solidFill>
                  <a:srgbClr val="002060"/>
                </a:solidFill>
              </a:rPr>
              <a:t>Numero di detenuti stranieri e percentuali sul totale dei presenti negli Istituti </a:t>
            </a:r>
            <a:r>
              <a:rPr lang="it-IT" sz="2400" b="1" dirty="0" smtClean="0">
                <a:solidFill>
                  <a:srgbClr val="002060"/>
                </a:solidFill>
              </a:rPr>
              <a:t>Penitenziari in </a:t>
            </a:r>
            <a:r>
              <a:rPr lang="it-IT" sz="2400" b="1" dirty="0">
                <a:solidFill>
                  <a:srgbClr val="002060"/>
                </a:solidFill>
              </a:rPr>
              <a:t>Italia  per regione </a:t>
            </a:r>
            <a:r>
              <a:rPr lang="it-IT" sz="2400" b="1" dirty="0" smtClean="0">
                <a:solidFill>
                  <a:srgbClr val="002060"/>
                </a:solidFill>
              </a:rPr>
              <a:t>al 30 aprile 2023</a:t>
            </a:r>
            <a:endParaRPr lang="it-IT" sz="2400" b="1" dirty="0">
              <a:solidFill>
                <a:srgbClr val="002060"/>
              </a:solidFill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2994654" y="2290687"/>
            <a:ext cx="7987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dirty="0"/>
              <a:t>Legenda</a:t>
            </a:r>
          </a:p>
          <a:p>
            <a:endParaRPr lang="it-IT" sz="1400" dirty="0"/>
          </a:p>
        </p:txBody>
      </p:sp>
      <p:sp>
        <p:nvSpPr>
          <p:cNvPr id="8" name="Rettangolo 7"/>
          <p:cNvSpPr/>
          <p:nvPr/>
        </p:nvSpPr>
        <p:spPr>
          <a:xfrm>
            <a:off x="2752748" y="2204865"/>
            <a:ext cx="1600200" cy="1476981"/>
          </a:xfrm>
          <a:prstGeom prst="rect">
            <a:avLst/>
          </a:prstGeom>
          <a:noFill/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02279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36808" y="100583"/>
            <a:ext cx="851877" cy="1129115"/>
          </a:xfrm>
          <a:prstGeom prst="rect">
            <a:avLst/>
          </a:prstGeom>
        </p:spPr>
      </p:pic>
      <p:sp>
        <p:nvSpPr>
          <p:cNvPr id="5" name="CasellaDiTesto 4"/>
          <p:cNvSpPr txBox="1"/>
          <p:nvPr/>
        </p:nvSpPr>
        <p:spPr>
          <a:xfrm>
            <a:off x="146138" y="393192"/>
            <a:ext cx="10147009" cy="646331"/>
          </a:xfrm>
          <a:prstGeom prst="rect">
            <a:avLst/>
          </a:prstGeom>
          <a:solidFill>
            <a:srgbClr val="0070C0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lang="it-IT" b="1" dirty="0" smtClean="0"/>
              <a:t>DETENUTI STRANIERI E PERCENTUALI SUL TOTALE DEI DETENUTI PRESENTI NEGLI ISTITUTI PENITENZIARI</a:t>
            </a:r>
          </a:p>
          <a:p>
            <a:pPr algn="ctr"/>
            <a:r>
              <a:rPr lang="it-IT" b="1" dirty="0" smtClean="0"/>
              <a:t>NEL LAZIO DA GIUGNO 2019 A APRILE 2023</a:t>
            </a:r>
            <a:endParaRPr lang="it-IT" b="1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3758184" y="6434935"/>
            <a:ext cx="464922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su dati Dipartimento Amministrazione Penitenziaria</a:t>
            </a:r>
            <a:endParaRPr lang="it-IT" sz="1200" dirty="0"/>
          </a:p>
        </p:txBody>
      </p:sp>
      <p:graphicFrame>
        <p:nvGraphicFramePr>
          <p:cNvPr id="7" name="Gra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40021855"/>
              </p:ext>
            </p:extLst>
          </p:nvPr>
        </p:nvGraphicFramePr>
        <p:xfrm>
          <a:off x="737419" y="1139189"/>
          <a:ext cx="10913807" cy="49863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270685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36808" y="100583"/>
            <a:ext cx="851877" cy="1129115"/>
          </a:xfrm>
          <a:prstGeom prst="rect">
            <a:avLst/>
          </a:prstGeom>
        </p:spPr>
      </p:pic>
      <p:sp>
        <p:nvSpPr>
          <p:cNvPr id="5" name="CasellaDiTesto 4"/>
          <p:cNvSpPr txBox="1"/>
          <p:nvPr/>
        </p:nvSpPr>
        <p:spPr>
          <a:xfrm>
            <a:off x="339352" y="393192"/>
            <a:ext cx="9760621" cy="646331"/>
          </a:xfrm>
          <a:prstGeom prst="rect">
            <a:avLst/>
          </a:prstGeom>
          <a:solidFill>
            <a:srgbClr val="0070C0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lang="it-IT" b="1" dirty="0" smtClean="0"/>
              <a:t>DETENUTI STRANIERI E ITALIANI PRESENTI NEGLI ISITUTI PENITENZIARI DEL LAZIO AL 30 APRILE 2023</a:t>
            </a:r>
          </a:p>
          <a:p>
            <a:pPr algn="ctr"/>
            <a:r>
              <a:rPr lang="it-IT" b="1" dirty="0" smtClean="0"/>
              <a:t>(Val. </a:t>
            </a:r>
            <a:r>
              <a:rPr lang="it-IT" b="1" dirty="0" err="1" smtClean="0"/>
              <a:t>Ass</a:t>
            </a:r>
            <a:r>
              <a:rPr lang="it-IT" b="1" dirty="0" smtClean="0"/>
              <a:t>. e percentuale  detenuti stranieri su totale presenti)</a:t>
            </a:r>
            <a:endParaRPr lang="it-IT" b="1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3758184" y="6434935"/>
            <a:ext cx="464922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su dati Dipartimento Amministrazione Penitenziaria</a:t>
            </a:r>
            <a:endParaRPr lang="it-IT" sz="1200" dirty="0"/>
          </a:p>
        </p:txBody>
      </p:sp>
      <p:graphicFrame>
        <p:nvGraphicFramePr>
          <p:cNvPr id="6" name="Gra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76505659"/>
              </p:ext>
            </p:extLst>
          </p:nvPr>
        </p:nvGraphicFramePr>
        <p:xfrm>
          <a:off x="859055" y="994152"/>
          <a:ext cx="8721214" cy="55792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630242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36808" y="100583"/>
            <a:ext cx="851877" cy="1129115"/>
          </a:xfrm>
          <a:prstGeom prst="rect">
            <a:avLst/>
          </a:prstGeom>
        </p:spPr>
      </p:pic>
      <p:sp>
        <p:nvSpPr>
          <p:cNvPr id="5" name="CasellaDiTesto 4"/>
          <p:cNvSpPr txBox="1"/>
          <p:nvPr/>
        </p:nvSpPr>
        <p:spPr>
          <a:xfrm>
            <a:off x="950249" y="341974"/>
            <a:ext cx="9562939" cy="646331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lang="it-IT" b="1" dirty="0" smtClean="0"/>
              <a:t>DETENUTI ITALIANI E STRANIERI NEGLI ISTITUTI PENITENZIARI IN ITALIA PER POSIZIONE GIURIDICA</a:t>
            </a:r>
          </a:p>
          <a:p>
            <a:pPr algn="ctr"/>
            <a:r>
              <a:rPr lang="it-IT" b="1" dirty="0" smtClean="0"/>
              <a:t>Aggiornamento al 30 aprile 23</a:t>
            </a:r>
            <a:endParaRPr lang="it-IT" b="1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3575304" y="6231521"/>
            <a:ext cx="464922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su dati Dipartimento Amministrazione Penitenziaria</a:t>
            </a:r>
            <a:endParaRPr lang="it-IT" sz="1200" dirty="0"/>
          </a:p>
        </p:txBody>
      </p:sp>
      <p:graphicFrame>
        <p:nvGraphicFramePr>
          <p:cNvPr id="7" name="Gra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75778451"/>
              </p:ext>
            </p:extLst>
          </p:nvPr>
        </p:nvGraphicFramePr>
        <p:xfrm>
          <a:off x="1406013" y="1160206"/>
          <a:ext cx="9851922" cy="49456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084216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36808" y="100583"/>
            <a:ext cx="851877" cy="1129115"/>
          </a:xfrm>
          <a:prstGeom prst="rect">
            <a:avLst/>
          </a:prstGeom>
        </p:spPr>
      </p:pic>
      <p:sp>
        <p:nvSpPr>
          <p:cNvPr id="5" name="CasellaDiTesto 4"/>
          <p:cNvSpPr txBox="1"/>
          <p:nvPr/>
        </p:nvSpPr>
        <p:spPr>
          <a:xfrm>
            <a:off x="428530" y="100583"/>
            <a:ext cx="9728562" cy="646331"/>
          </a:xfrm>
          <a:prstGeom prst="rect">
            <a:avLst/>
          </a:prstGeom>
          <a:solidFill>
            <a:srgbClr val="0070C0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lang="it-IT" b="1" dirty="0" smtClean="0"/>
              <a:t>DETENUTI ITALIANI E STRANIERI NEGLI ISTITUTI PENITENZIARI DEL LAZIO PER POSIZIONE GIURIDICA </a:t>
            </a:r>
          </a:p>
          <a:p>
            <a:pPr algn="ctr"/>
            <a:r>
              <a:rPr lang="it-IT" b="1" dirty="0" smtClean="0"/>
              <a:t>Aggiornamento al 20 aprile 2023</a:t>
            </a:r>
            <a:endParaRPr lang="it-IT" b="1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3758184" y="6434935"/>
            <a:ext cx="464922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su dati Dipartimento Amministrazione Penitenziaria</a:t>
            </a:r>
            <a:endParaRPr lang="it-IT" sz="1200" dirty="0"/>
          </a:p>
        </p:txBody>
      </p:sp>
      <p:graphicFrame>
        <p:nvGraphicFramePr>
          <p:cNvPr id="6" name="Gra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50195890"/>
              </p:ext>
            </p:extLst>
          </p:nvPr>
        </p:nvGraphicFramePr>
        <p:xfrm>
          <a:off x="589935" y="862288"/>
          <a:ext cx="9876602" cy="5457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6974670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36808" y="100583"/>
            <a:ext cx="851877" cy="1129115"/>
          </a:xfrm>
          <a:prstGeom prst="rect">
            <a:avLst/>
          </a:prstGeom>
        </p:spPr>
      </p:pic>
      <p:sp>
        <p:nvSpPr>
          <p:cNvPr id="5" name="CasellaDiTesto 4"/>
          <p:cNvSpPr txBox="1"/>
          <p:nvPr/>
        </p:nvSpPr>
        <p:spPr>
          <a:xfrm>
            <a:off x="591215" y="341974"/>
            <a:ext cx="10281020" cy="646331"/>
          </a:xfrm>
          <a:prstGeom prst="rect">
            <a:avLst/>
          </a:prstGeom>
          <a:solidFill>
            <a:srgbClr val="0070C0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lang="it-IT" b="1" dirty="0" smtClean="0"/>
              <a:t>DETENUTI STRANIERI NEGLI ISTITUTI PENITENZIARI IN ITALIA E NEL LAZIO PER PROVENIENZA GEOGRAFICA</a:t>
            </a:r>
          </a:p>
          <a:p>
            <a:pPr algn="ctr"/>
            <a:r>
              <a:rPr lang="it-IT" b="1" dirty="0" smtClean="0"/>
              <a:t>Aggiornamento al 30 aprile 2023</a:t>
            </a:r>
            <a:endParaRPr lang="it-IT" b="1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3575304" y="6231521"/>
            <a:ext cx="464922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su </a:t>
            </a:r>
            <a:r>
              <a:rPr lang="it-IT" sz="1200" dirty="0"/>
              <a:t>d</a:t>
            </a:r>
            <a:r>
              <a:rPr lang="it-IT" sz="1200" dirty="0" smtClean="0"/>
              <a:t>ati Dipartimento Amministrazione Penitenziaria</a:t>
            </a:r>
            <a:endParaRPr lang="it-IT" sz="1200" dirty="0"/>
          </a:p>
        </p:txBody>
      </p:sp>
      <p:graphicFrame>
        <p:nvGraphicFramePr>
          <p:cNvPr id="11" name="Grafico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18087525"/>
              </p:ext>
            </p:extLst>
          </p:nvPr>
        </p:nvGraphicFramePr>
        <p:xfrm>
          <a:off x="6931743" y="1262879"/>
          <a:ext cx="4956942" cy="45578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2" name="Grafico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25962026"/>
              </p:ext>
            </p:extLst>
          </p:nvPr>
        </p:nvGraphicFramePr>
        <p:xfrm>
          <a:off x="436798" y="1262879"/>
          <a:ext cx="6494944" cy="45578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6171331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36808" y="100583"/>
            <a:ext cx="851877" cy="1129115"/>
          </a:xfrm>
          <a:prstGeom prst="rect">
            <a:avLst/>
          </a:prstGeom>
        </p:spPr>
      </p:pic>
      <p:sp>
        <p:nvSpPr>
          <p:cNvPr id="5" name="CasellaDiTesto 4"/>
          <p:cNvSpPr txBox="1"/>
          <p:nvPr/>
        </p:nvSpPr>
        <p:spPr>
          <a:xfrm>
            <a:off x="1586333" y="341974"/>
            <a:ext cx="8290796" cy="646331"/>
          </a:xfrm>
          <a:prstGeom prst="rect">
            <a:avLst/>
          </a:prstGeom>
          <a:solidFill>
            <a:srgbClr val="0070C0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lang="it-IT" b="1" dirty="0" smtClean="0"/>
              <a:t>PRIME DIECI NAZIONALITA’ DEI DETENUTI STRANIERI PRESENTI IN ITALIA E NEL LAZIO</a:t>
            </a:r>
          </a:p>
          <a:p>
            <a:pPr algn="ctr"/>
            <a:r>
              <a:rPr lang="it-IT" b="1" dirty="0" smtClean="0"/>
              <a:t>Aggiornamento al 30 aprile 2023</a:t>
            </a:r>
            <a:endParaRPr lang="it-IT" b="1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3758184" y="6434935"/>
            <a:ext cx="460741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dirty="0" smtClean="0"/>
              <a:t>Fonte: </a:t>
            </a:r>
            <a:r>
              <a:rPr lang="it-IT" sz="1200" dirty="0"/>
              <a:t>e</a:t>
            </a:r>
            <a:r>
              <a:rPr lang="it-IT" sz="1200" dirty="0" smtClean="0"/>
              <a:t>laborazioni su dati Dipartimento </a:t>
            </a:r>
            <a:r>
              <a:rPr lang="it-IT" sz="1200" dirty="0"/>
              <a:t>A</a:t>
            </a:r>
            <a:r>
              <a:rPr lang="it-IT" sz="1200" dirty="0" smtClean="0"/>
              <a:t>mministrazione </a:t>
            </a:r>
            <a:r>
              <a:rPr lang="it-IT" sz="1200" dirty="0"/>
              <a:t>P</a:t>
            </a:r>
            <a:r>
              <a:rPr lang="it-IT" sz="1200" dirty="0" smtClean="0"/>
              <a:t>enitenziaria</a:t>
            </a:r>
            <a:endParaRPr lang="it-IT" sz="1200" dirty="0"/>
          </a:p>
        </p:txBody>
      </p:sp>
      <p:graphicFrame>
        <p:nvGraphicFramePr>
          <p:cNvPr id="2" name="Tabel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9728655"/>
              </p:ext>
            </p:extLst>
          </p:nvPr>
        </p:nvGraphicFramePr>
        <p:xfrm>
          <a:off x="566929" y="1069848"/>
          <a:ext cx="10775942" cy="4907798"/>
        </p:xfrm>
        <a:graphic>
          <a:graphicData uri="http://schemas.openxmlformats.org/drawingml/2006/table">
            <a:tbl>
              <a:tblPr firstRow="1" lastRow="1" bandRow="1">
                <a:tableStyleId>{5C22544A-7EE6-4342-B048-85BDC9FD1C3A}</a:tableStyleId>
              </a:tblPr>
              <a:tblGrid>
                <a:gridCol w="1997981">
                  <a:extLst>
                    <a:ext uri="{9D8B030D-6E8A-4147-A177-3AD203B41FA5}">
                      <a16:colId xmlns:a16="http://schemas.microsoft.com/office/drawing/2014/main" val="463587147"/>
                    </a:ext>
                  </a:extLst>
                </a:gridCol>
                <a:gridCol w="1727750">
                  <a:extLst>
                    <a:ext uri="{9D8B030D-6E8A-4147-A177-3AD203B41FA5}">
                      <a16:colId xmlns:a16="http://schemas.microsoft.com/office/drawing/2014/main" val="1453063789"/>
                    </a:ext>
                  </a:extLst>
                </a:gridCol>
                <a:gridCol w="1502714">
                  <a:extLst>
                    <a:ext uri="{9D8B030D-6E8A-4147-A177-3AD203B41FA5}">
                      <a16:colId xmlns:a16="http://schemas.microsoft.com/office/drawing/2014/main" val="3691069305"/>
                    </a:ext>
                  </a:extLst>
                </a:gridCol>
                <a:gridCol w="226824">
                  <a:extLst>
                    <a:ext uri="{9D8B030D-6E8A-4147-A177-3AD203B41FA5}">
                      <a16:colId xmlns:a16="http://schemas.microsoft.com/office/drawing/2014/main" val="2007005194"/>
                    </a:ext>
                  </a:extLst>
                </a:gridCol>
                <a:gridCol w="1857440">
                  <a:extLst>
                    <a:ext uri="{9D8B030D-6E8A-4147-A177-3AD203B41FA5}">
                      <a16:colId xmlns:a16="http://schemas.microsoft.com/office/drawing/2014/main" val="1541138955"/>
                    </a:ext>
                  </a:extLst>
                </a:gridCol>
                <a:gridCol w="1524775">
                  <a:extLst>
                    <a:ext uri="{9D8B030D-6E8A-4147-A177-3AD203B41FA5}">
                      <a16:colId xmlns:a16="http://schemas.microsoft.com/office/drawing/2014/main" val="94430370"/>
                    </a:ext>
                  </a:extLst>
                </a:gridCol>
                <a:gridCol w="1938458">
                  <a:extLst>
                    <a:ext uri="{9D8B030D-6E8A-4147-A177-3AD203B41FA5}">
                      <a16:colId xmlns:a16="http://schemas.microsoft.com/office/drawing/2014/main" val="1228705770"/>
                    </a:ext>
                  </a:extLst>
                </a:gridCol>
              </a:tblGrid>
              <a:tr h="204973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it-IT" sz="1400" u="none" strike="noStrike" dirty="0" smtClean="0">
                          <a:effectLst/>
                        </a:rPr>
                        <a:t>REGIONE</a:t>
                      </a:r>
                      <a:r>
                        <a:rPr lang="it-IT" sz="1400" u="none" strike="noStrike" baseline="0" dirty="0" smtClean="0">
                          <a:effectLst/>
                        </a:rPr>
                        <a:t> </a:t>
                      </a:r>
                      <a:r>
                        <a:rPr lang="it-IT" sz="1400" u="none" strike="noStrike" dirty="0" smtClean="0">
                          <a:effectLst/>
                        </a:rPr>
                        <a:t>LAZIO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1" marR="5101" marT="5101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1" marR="5101" marT="5101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1" marR="5101" marT="510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1" marR="5101" marT="5101" marB="0" anchor="b"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it-IT" sz="1400" b="1" i="0" u="none" strike="noStrike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TOTALE</a:t>
                      </a:r>
                      <a:r>
                        <a:rPr lang="it-IT" sz="1400" b="1" i="0" u="none" strike="noStrike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 ITALIA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1" marR="5101" marT="5101" marB="0" anchor="b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5241466"/>
                  </a:ext>
                </a:extLst>
              </a:tr>
              <a:tr h="229555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u="none" strike="noStrike" dirty="0">
                          <a:effectLst/>
                        </a:rPr>
                        <a:t>NAZIONALITA' 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1" marR="5101" marT="51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u="none" strike="noStrike" dirty="0">
                          <a:effectLst/>
                        </a:rPr>
                        <a:t>NUMERO DI DETENUTI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1" marR="5101" marT="5101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it-IT" sz="1400" b="1" u="none" strike="noStrike" dirty="0">
                          <a:effectLst/>
                        </a:rPr>
                        <a:t>% SU DETENUTI STRANIERI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1" marR="5101" marT="5101" marB="0" anchor="b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u="none" strike="noStrike" dirty="0">
                          <a:effectLst/>
                        </a:rPr>
                        <a:t>NAZIONALITA' 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1" marR="5101" marT="51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u="none" strike="noStrike" dirty="0">
                          <a:effectLst/>
                        </a:rPr>
                        <a:t>NUMERO DI DETENUTI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1" marR="5101" marT="51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u="none" strike="noStrike" dirty="0">
                          <a:effectLst/>
                        </a:rPr>
                        <a:t>% SU DETENUTI STRANIERI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1" marR="5101" marT="5101" marB="0" anchor="b"/>
                </a:tc>
                <a:extLst>
                  <a:ext uri="{0D108BD9-81ED-4DB2-BD59-A6C34878D82A}">
                    <a16:rowId xmlns:a16="http://schemas.microsoft.com/office/drawing/2014/main" val="3794745564"/>
                  </a:ext>
                </a:extLst>
              </a:tr>
              <a:tr h="234656"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ROMANIA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452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20,2%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1" marR="5101" marT="5101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MAROCCO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3.579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20,3%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35012078"/>
                  </a:ext>
                </a:extLst>
              </a:tr>
              <a:tr h="234656"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ALBANIA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9,0%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1" marR="5101" marT="5101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ROMANIA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2.055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11,6%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828458509"/>
                  </a:ext>
                </a:extLst>
              </a:tr>
              <a:tr h="234656"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MAROCCO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8,3%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1" marR="5101" marT="5101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ALBANIA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1.858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10,5%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484288049"/>
                  </a:ext>
                </a:extLst>
              </a:tr>
              <a:tr h="234656"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NIGERIA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7,8%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1" marR="5101" marT="5101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TUNISIA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1.782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10,1%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99207020"/>
                  </a:ext>
                </a:extLst>
              </a:tr>
              <a:tr h="234656"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TUNISIA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6,2%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1" marR="5101" marT="5101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NIGERIA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1.266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7,2%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4246573778"/>
                  </a:ext>
                </a:extLst>
              </a:tr>
              <a:tr h="122429"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EGITTO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4,8%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1" marR="5101" marT="5101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EGITTO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627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3,6%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58584245"/>
                  </a:ext>
                </a:extLst>
              </a:tr>
              <a:tr h="234656"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GAMBIA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3,1%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1" marR="5101" marT="5101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SENEGAL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460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2,6%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178747034"/>
                  </a:ext>
                </a:extLst>
              </a:tr>
              <a:tr h="234656"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ALGERIA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2,9%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1" marR="5101" marT="5101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ALGERIA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436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2,5%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734741264"/>
                  </a:ext>
                </a:extLst>
              </a:tr>
              <a:tr h="469312"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BOSNIA E ERZEGOVINA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2,4%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1" marR="5101" marT="5101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GAMBIA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398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2,3%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885851274"/>
                  </a:ext>
                </a:extLst>
              </a:tr>
              <a:tr h="122429"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PERU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2,3%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1" marR="5101" marT="5101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PAKISTAN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321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1,8%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100141064"/>
                  </a:ext>
                </a:extLst>
              </a:tr>
              <a:tr h="58664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Somma prime </a:t>
                      </a:r>
                      <a:r>
                        <a:rPr lang="it-IT" sz="1400" b="0" i="1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dieci nazionalità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endParaRPr lang="it-IT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  <a:p>
                      <a:pPr algn="r" fontAlgn="ctr"/>
                      <a:r>
                        <a:rPr lang="it-IT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1.503</a:t>
                      </a:r>
                    </a:p>
                    <a:p>
                      <a:pPr algn="r" fontAlgn="ctr"/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67,1%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it-IT" sz="14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1" marR="5101" marT="5101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Somma prime </a:t>
                      </a:r>
                      <a:r>
                        <a:rPr lang="it-IT" sz="1400" b="0" i="1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dieci nazionalità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12.823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72,3%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611970317"/>
                  </a:ext>
                </a:extLst>
              </a:tr>
              <a:tr h="469312"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Altre 90</a:t>
                      </a:r>
                      <a:r>
                        <a:rPr lang="it-IT" sz="1400" b="0" i="1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it-IT" sz="14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nazionalità</a:t>
                      </a:r>
                      <a:endParaRPr lang="it-IT" sz="1400" b="0" i="1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736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32,9%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1" marR="5101" marT="5101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Altre 132 Nazionalità</a:t>
                      </a:r>
                      <a:endParaRPr lang="it-IT" sz="1400" b="0" i="1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4.900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27,7%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86439565"/>
                  </a:ext>
                </a:extLst>
              </a:tr>
              <a:tr h="58664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TOTALE DETENUTI STRANIERI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2.239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100,0%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01" marR="5101" marT="510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TOTALE DETENUTI STRANIERI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17.723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100,0%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41706882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284693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873</TotalTime>
  <Words>382</Words>
  <Application>Microsoft Office PowerPoint</Application>
  <PresentationFormat>Widescreen</PresentationFormat>
  <Paragraphs>125</Paragraphs>
  <Slides>8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Tahoma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Lorenzo</dc:creator>
  <cp:lastModifiedBy>Lorenzo Fanoli</cp:lastModifiedBy>
  <cp:revision>92</cp:revision>
  <dcterms:created xsi:type="dcterms:W3CDTF">2022-10-11T15:14:06Z</dcterms:created>
  <dcterms:modified xsi:type="dcterms:W3CDTF">2023-05-08T06:59:28Z</dcterms:modified>
</cp:coreProperties>
</file>