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3" r:id="rId2"/>
    <p:sldId id="266" r:id="rId3"/>
    <p:sldId id="257" r:id="rId4"/>
    <p:sldId id="258" r:id="rId5"/>
    <p:sldId id="267" r:id="rId6"/>
    <p:sldId id="259" r:id="rId7"/>
    <p:sldId id="264" r:id="rId8"/>
    <p:sldId id="261" r:id="rId9"/>
    <p:sldId id="260" r:id="rId10"/>
    <p:sldId id="268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3735" autoAdjust="0"/>
  </p:normalViewPr>
  <p:slideViewPr>
    <p:cSldViewPr>
      <p:cViewPr>
        <p:scale>
          <a:sx n="96" d="100"/>
          <a:sy n="96" d="100"/>
        </p:scale>
        <p:origin x="869" y="-17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3\tabelle%20e%20grafici%202%20magio%2020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3\tabelle%20e%20grafici%202%20magio%20202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3\tabelle%20e%20grafici%202%20magio%20202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3\tabelle%20e%20grafici%202%20magio%20202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797736173144065E-2"/>
          <c:y val="1.6465274199600612E-2"/>
          <c:w val="0.9487819797414111"/>
          <c:h val="0.85093092697086004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C1DF-43CB-B71C-F46DBF716C9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C1DF-43CB-B71C-F46DBF716C9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C1DF-43CB-B71C-F46DBF716C97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C1DF-43CB-B71C-F46DBF716C97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C1DF-43CB-B71C-F46DBF716C97}"/>
                </c:ext>
              </c:extLst>
            </c:dLbl>
            <c:dLbl>
              <c:idx val="10"/>
              <c:layout>
                <c:manualLayout>
                  <c:x val="-5.2073529340929289E-17"/>
                  <c:y val="2.740292063219235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C1DF-43CB-B71C-F46DBF716C97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C1DF-43CB-B71C-F46DBF716C97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C1DF-43CB-B71C-F46DBF716C97}"/>
                </c:ext>
              </c:extLst>
            </c:dLbl>
            <c:dLbl>
              <c:idx val="14"/>
              <c:layout>
                <c:manualLayout>
                  <c:x val="-5.6808142798673803E-3"/>
                  <c:y val="4.151601280327868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C1DF-43CB-B71C-F46DBF716C97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C1DF-43CB-B71C-F46DBF716C97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C1DF-43CB-B71C-F46DBF716C97}"/>
                </c:ext>
              </c:extLst>
            </c:dLbl>
            <c:dLbl>
              <c:idx val="18"/>
              <c:layout>
                <c:manualLayout>
                  <c:x val="1.1361628559734657E-2"/>
                  <c:y val="5.562910497436492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C1DF-43CB-B71C-F46DBF716C97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C1DF-43CB-B71C-F46DBF716C97}"/>
                </c:ext>
              </c:extLst>
            </c:dLbl>
            <c:dLbl>
              <c:idx val="21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C1DF-43CB-B71C-F46DBF716C97}"/>
                </c:ext>
              </c:extLst>
            </c:dLbl>
            <c:dLbl>
              <c:idx val="22"/>
              <c:layout>
                <c:manualLayout>
                  <c:x val="-2.5563664259402978E-2"/>
                  <c:y val="4.386819483179305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C1DF-43CB-B71C-F46DBF716C97}"/>
                </c:ext>
              </c:extLst>
            </c:dLbl>
            <c:dLbl>
              <c:idx val="23"/>
              <c:layout>
                <c:manualLayout>
                  <c:x val="1.5531771183957634E-2"/>
                  <c:y val="4.523968364448194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1DF-43CB-B71C-F46DBF716C97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1DF-43CB-B71C-F46DBF716C97}"/>
                </c:ext>
              </c:extLst>
            </c:dLbl>
            <c:dLbl>
              <c:idx val="25"/>
              <c:layout>
                <c:manualLayout>
                  <c:x val="1.7272694741220913E-2"/>
                  <c:y val="2.024802740829175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C1DF-43CB-B71C-F46DBF716C97}"/>
                </c:ext>
              </c:extLst>
            </c:dLbl>
            <c:dLbl>
              <c:idx val="26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1DF-43CB-B71C-F46DBF716C97}"/>
                </c:ext>
              </c:extLst>
            </c:dLbl>
            <c:dLbl>
              <c:idx val="27"/>
              <c:layout>
                <c:manualLayout>
                  <c:x val="1.4111567613990803E-2"/>
                  <c:y val="-9.286488733048105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C1DF-43CB-B71C-F46DBF716C97}"/>
                </c:ext>
              </c:extLst>
            </c:dLbl>
            <c:spPr>
              <a:solidFill>
                <a:schemeClr val="lt1"/>
              </a:solidFill>
              <a:ln w="25400" cap="flat" cmpd="sng" algn="ctr">
                <a:solidFill>
                  <a:schemeClr val="dk1"/>
                </a:solidFill>
                <a:prstDash val="solid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15875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ysDash"/>
                <a:tailEnd type="triangle"/>
              </a:ln>
              <a:effectLst/>
            </c:spPr>
            <c:trendlineType val="linear"/>
            <c:forward val="2"/>
            <c:dispRSqr val="0"/>
            <c:dispEq val="0"/>
          </c:trendline>
          <c:cat>
            <c:strRef>
              <c:f>'trend lazio'!$T$79:$AU$79</c:f>
              <c:strCache>
                <c:ptCount val="28"/>
                <c:pt idx="0">
                  <c:v>gen. 21</c:v>
                </c:pt>
                <c:pt idx="1">
                  <c:v>feb. 21</c:v>
                </c:pt>
                <c:pt idx="2">
                  <c:v>mar. 21</c:v>
                </c:pt>
                <c:pt idx="3">
                  <c:v>apr. 21</c:v>
                </c:pt>
                <c:pt idx="4">
                  <c:v>mag. 21</c:v>
                </c:pt>
                <c:pt idx="5">
                  <c:v>giu. 21</c:v>
                </c:pt>
                <c:pt idx="6">
                  <c:v>lug. 21</c:v>
                </c:pt>
                <c:pt idx="7">
                  <c:v>ago. 21</c:v>
                </c:pt>
                <c:pt idx="8">
                  <c:v>sett. 21</c:v>
                </c:pt>
                <c:pt idx="9">
                  <c:v>ott. 21</c:v>
                </c:pt>
                <c:pt idx="10">
                  <c:v>nov. 21</c:v>
                </c:pt>
                <c:pt idx="11">
                  <c:v>dic. 21</c:v>
                </c:pt>
                <c:pt idx="12">
                  <c:v>gen 22</c:v>
                </c:pt>
                <c:pt idx="13">
                  <c:v>feb. 22</c:v>
                </c:pt>
                <c:pt idx="14">
                  <c:v>mar. 22</c:v>
                </c:pt>
                <c:pt idx="15">
                  <c:v>apr. 22</c:v>
                </c:pt>
                <c:pt idx="16">
                  <c:v>mag. 22</c:v>
                </c:pt>
                <c:pt idx="17">
                  <c:v>giu 22</c:v>
                </c:pt>
                <c:pt idx="18">
                  <c:v>lug. 22</c:v>
                </c:pt>
                <c:pt idx="19">
                  <c:v>ago. 22</c:v>
                </c:pt>
                <c:pt idx="20">
                  <c:v>sett. 22</c:v>
                </c:pt>
                <c:pt idx="21">
                  <c:v>ott. 22</c:v>
                </c:pt>
                <c:pt idx="22">
                  <c:v>nov. 22</c:v>
                </c:pt>
                <c:pt idx="23">
                  <c:v>dic. 22</c:v>
                </c:pt>
                <c:pt idx="24">
                  <c:v>gen. 23</c:v>
                </c:pt>
                <c:pt idx="25">
                  <c:v>feb. 23</c:v>
                </c:pt>
                <c:pt idx="26">
                  <c:v>mar. 23</c:v>
                </c:pt>
                <c:pt idx="27">
                  <c:v>apr. 23</c:v>
                </c:pt>
              </c:strCache>
            </c:strRef>
          </c:cat>
          <c:val>
            <c:numRef>
              <c:f>'trend lazio'!$T$80:$AU$80</c:f>
              <c:numCache>
                <c:formatCode>_-* #,##0\ _€_-;\-* #,##0\ _€_-;_-* "-"??\ _€_-;_-@_-</c:formatCode>
                <c:ptCount val="28"/>
                <c:pt idx="0">
                  <c:v>53329</c:v>
                </c:pt>
                <c:pt idx="1">
                  <c:v>53697</c:v>
                </c:pt>
                <c:pt idx="2">
                  <c:v>53509</c:v>
                </c:pt>
                <c:pt idx="3">
                  <c:v>53608</c:v>
                </c:pt>
                <c:pt idx="4">
                  <c:v>53660</c:v>
                </c:pt>
                <c:pt idx="5">
                  <c:v>53637</c:v>
                </c:pt>
                <c:pt idx="6">
                  <c:v>53129</c:v>
                </c:pt>
                <c:pt idx="7">
                  <c:v>53557</c:v>
                </c:pt>
                <c:pt idx="8">
                  <c:v>53930</c:v>
                </c:pt>
                <c:pt idx="9">
                  <c:v>54307</c:v>
                </c:pt>
                <c:pt idx="10">
                  <c:v>54593</c:v>
                </c:pt>
                <c:pt idx="11">
                  <c:v>54134</c:v>
                </c:pt>
                <c:pt idx="12">
                  <c:v>54372</c:v>
                </c:pt>
                <c:pt idx="13">
                  <c:v>54635</c:v>
                </c:pt>
                <c:pt idx="14">
                  <c:v>54609</c:v>
                </c:pt>
                <c:pt idx="15">
                  <c:v>54595</c:v>
                </c:pt>
                <c:pt idx="16">
                  <c:v>54771</c:v>
                </c:pt>
                <c:pt idx="17">
                  <c:v>54841</c:v>
                </c:pt>
                <c:pt idx="18">
                  <c:v>54979</c:v>
                </c:pt>
                <c:pt idx="19">
                  <c:v>55637</c:v>
                </c:pt>
                <c:pt idx="20">
                  <c:v>55835</c:v>
                </c:pt>
                <c:pt idx="21">
                  <c:v>56225</c:v>
                </c:pt>
                <c:pt idx="22">
                  <c:v>56524</c:v>
                </c:pt>
                <c:pt idx="23">
                  <c:v>56196</c:v>
                </c:pt>
                <c:pt idx="24">
                  <c:v>56127</c:v>
                </c:pt>
                <c:pt idx="25">
                  <c:v>56319</c:v>
                </c:pt>
                <c:pt idx="26">
                  <c:v>56605</c:v>
                </c:pt>
                <c:pt idx="27">
                  <c:v>56674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1DF-43CB-B71C-F46DBF716C9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190169952"/>
        <c:axId val="1190171200"/>
      </c:barChart>
      <c:catAx>
        <c:axId val="119016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90171200"/>
        <c:crosses val="autoZero"/>
        <c:auto val="1"/>
        <c:lblAlgn val="ctr"/>
        <c:lblOffset val="100"/>
        <c:noMultiLvlLbl val="0"/>
      </c:catAx>
      <c:valAx>
        <c:axId val="1190171200"/>
        <c:scaling>
          <c:orientation val="minMax"/>
        </c:scaling>
        <c:delete val="1"/>
        <c:axPos val="l"/>
        <c:numFmt formatCode="_-* #,##0\ _€_-;\-* #,##0\ _€_-;_-* &quot;-&quot;??\ _€_-;_-@_-" sourceLinked="1"/>
        <c:majorTickMark val="none"/>
        <c:minorTickMark val="none"/>
        <c:tickLblPos val="nextTo"/>
        <c:crossAx val="1190169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100" b="0"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posizione giuridic'!$O$19</c:f>
              <c:strCache>
                <c:ptCount val="1"/>
                <c:pt idx="0">
                  <c:v>In attesa di primo giudizio</c:v>
                </c:pt>
              </c:strCache>
            </c:strRef>
          </c:tx>
          <c:invertIfNegative val="0"/>
          <c:dLbls>
            <c:spPr>
              <a:solidFill>
                <a:schemeClr val="bg1">
                  <a:lumMod val="95000"/>
                </a:scheme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giuridic'!$P$19:$Q$19</c:f>
              <c:numCache>
                <c:formatCode>_-* #,##0.0\ _€_-;\-* #,##0.0\ _€_-;_-* "-"??\ _€_-;_-@_-</c:formatCode>
                <c:ptCount val="2"/>
                <c:pt idx="0" formatCode="0.0">
                  <c:v>13.850962329330482</c:v>
                </c:pt>
                <c:pt idx="1">
                  <c:v>13.983484490242439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82-47EF-AC03-58747AE11EA2}"/>
            </c:ext>
          </c:extLst>
        </c:ser>
        <c:ser>
          <c:idx val="1"/>
          <c:order val="1"/>
          <c:tx>
            <c:strRef>
              <c:f>'detenuti per posizione giuridic'!$O$20</c:f>
              <c:strCache>
                <c:ptCount val="1"/>
                <c:pt idx="0">
                  <c:v>Condannati non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giuridic'!$P$20:$Q$20</c:f>
              <c:numCache>
                <c:formatCode>_-* #,##0.0\ _€_-;\-* #,##0.0\ _€_-;_-* "-"??\ _€_-;_-@_-</c:formatCode>
                <c:ptCount val="2"/>
                <c:pt idx="0" formatCode="0.0">
                  <c:v>13.670011515051817</c:v>
                </c:pt>
                <c:pt idx="1">
                  <c:v>12.010798602533789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82-47EF-AC03-58747AE11EA2}"/>
            </c:ext>
          </c:extLst>
        </c:ser>
        <c:ser>
          <c:idx val="2"/>
          <c:order val="2"/>
          <c:tx>
            <c:strRef>
              <c:f>'detenuti per posizione giuridic'!$O$21</c:f>
              <c:strCache>
                <c:ptCount val="1"/>
                <c:pt idx="0">
                  <c:v>Condannati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giuridic'!$P$21:$Q$21</c:f>
              <c:numCache>
                <c:formatCode>_-* #,##0.0\ _€_-;\-* #,##0.0\ _€_-;_-* "-"??\ _€_-;_-@_-</c:formatCode>
                <c:ptCount val="2"/>
                <c:pt idx="0" formatCode="0.0">
                  <c:v>72.215824971212371</c:v>
                </c:pt>
                <c:pt idx="1">
                  <c:v>73.451670960228682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A82-47EF-AC03-58747AE11EA2}"/>
            </c:ext>
          </c:extLst>
        </c:ser>
        <c:ser>
          <c:idx val="3"/>
          <c:order val="3"/>
          <c:tx>
            <c:strRef>
              <c:f>'detenuti per posizione giuridic'!$O$22</c:f>
              <c:strCache>
                <c:ptCount val="1"/>
                <c:pt idx="0">
                  <c:v>altra posizione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giuridic'!$P$22:$Q$22</c:f>
              <c:numCache>
                <c:formatCode>_-* #,##0.0\ _€_-;\-* #,##0.0\ _€_-;_-* "-"??\ _€_-;_-@_-</c:formatCode>
                <c:ptCount val="2"/>
                <c:pt idx="0" formatCode="0.0">
                  <c:v>0.2632011844053298</c:v>
                </c:pt>
                <c:pt idx="1">
                  <c:v>0.55404594699509468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A82-47EF-AC03-58747AE11EA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04141184"/>
        <c:axId val="104142720"/>
      </c:barChart>
      <c:catAx>
        <c:axId val="1041411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104142720"/>
        <c:crosses val="autoZero"/>
        <c:auto val="1"/>
        <c:lblAlgn val="ctr"/>
        <c:lblOffset val="100"/>
        <c:noMultiLvlLbl val="0"/>
      </c:catAx>
      <c:valAx>
        <c:axId val="10414272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one"/>
        <c:crossAx val="1041411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nazionali'!$A$16</c:f>
              <c:strCache>
                <c:ptCount val="1"/>
                <c:pt idx="0">
                  <c:v>Italiani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nazionali'!$B$16:$C$16</c:f>
              <c:numCache>
                <c:formatCode>_-* #,##0.0\ _€_-;\-* #,##0.0\ _€_-;_-* "-"??\ _€_-;_-@_-</c:formatCode>
                <c:ptCount val="2"/>
                <c:pt idx="0">
                  <c:v>63.168284257279161</c:v>
                </c:pt>
                <c:pt idx="1">
                  <c:v>68.728164590464772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0C-4E02-BF3A-D56E7B2E2F3F}"/>
            </c:ext>
          </c:extLst>
        </c:ser>
        <c:ser>
          <c:idx val="1"/>
          <c:order val="1"/>
          <c:tx>
            <c:strRef>
              <c:f>'detenuti per genere e nazionali'!$A$17</c:f>
              <c:strCache>
                <c:ptCount val="1"/>
                <c:pt idx="0">
                  <c:v>Stranieri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nazionali'!$B$17:$C$17</c:f>
              <c:numCache>
                <c:formatCode>_-* #,##0.0\ _€_-;\-* #,##0.0\ _€_-;_-* "-"??\ _€_-;_-@_-</c:formatCode>
                <c:ptCount val="2"/>
                <c:pt idx="0">
                  <c:v>36.831715742720846</c:v>
                </c:pt>
                <c:pt idx="1">
                  <c:v>31.271835409535235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0C-4E02-BF3A-D56E7B2E2F3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9310720"/>
        <c:axId val="129313792"/>
      </c:barChart>
      <c:catAx>
        <c:axId val="1293107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29313792"/>
        <c:crosses val="autoZero"/>
        <c:auto val="1"/>
        <c:lblAlgn val="ctr"/>
        <c:lblOffset val="100"/>
        <c:noMultiLvlLbl val="0"/>
      </c:catAx>
      <c:valAx>
        <c:axId val="12931379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293107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nazionali'!$A$19</c:f>
              <c:strCache>
                <c:ptCount val="1"/>
                <c:pt idx="0">
                  <c:v>uomini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nazionali'!$B$19:$C$19</c:f>
              <c:numCache>
                <c:formatCode>_-* #,##0.0\ _€_-;\-* #,##0.0\ _€_-;_-* "-"??\ _€_-;_-@_-</c:formatCode>
                <c:ptCount val="2"/>
                <c:pt idx="0">
                  <c:v>93.33772001974009</c:v>
                </c:pt>
                <c:pt idx="1">
                  <c:v>96.049334791968093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B8-4BC9-9379-272EE6C064E8}"/>
            </c:ext>
          </c:extLst>
        </c:ser>
        <c:ser>
          <c:idx val="1"/>
          <c:order val="1"/>
          <c:tx>
            <c:strRef>
              <c:f>'detenuti per genere e nazionali'!$A$20</c:f>
              <c:strCache>
                <c:ptCount val="1"/>
                <c:pt idx="0">
                  <c:v>donne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nazionali'!$B$20:$C$20</c:f>
              <c:numCache>
                <c:formatCode>_-* #,##0.0\ _€_-;\-* #,##0.0\ _€_-;_-* "-"??\ _€_-;_-@_-</c:formatCode>
                <c:ptCount val="2"/>
                <c:pt idx="0">
                  <c:v>6.6622799802599104</c:v>
                </c:pt>
                <c:pt idx="1">
                  <c:v>3.9506652080319018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B8-4BC9-9379-272EE6C064E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8249472"/>
        <c:axId val="68251008"/>
      </c:barChart>
      <c:catAx>
        <c:axId val="682494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8251008"/>
        <c:crosses val="autoZero"/>
        <c:auto val="1"/>
        <c:lblAlgn val="ctr"/>
        <c:lblOffset val="100"/>
        <c:noMultiLvlLbl val="0"/>
      </c:catAx>
      <c:valAx>
        <c:axId val="68251008"/>
        <c:scaling>
          <c:orientation val="minMax"/>
          <c:min val="0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682494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1C69EB-0CD6-4C50-89F5-FDA7C356B6C7}" type="datetimeFigureOut">
              <a:rPr lang="it-IT" smtClean="0"/>
              <a:t>02/05/2023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64DF4-907E-4A92-A119-29C91BC896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5850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64DF4-907E-4A92-A119-29C91BC8961D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56666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64DF4-907E-4A92-A119-29C91BC8961D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3103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02/05/2023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02/05/2023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02/05/2023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02/05/2023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18" y="11415"/>
            <a:ext cx="785640" cy="10413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02/05/2023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02/05/2023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02/05/2023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02/05/2023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02/05/2023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02/05/2023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02/05/2023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D0-2E68-4637-845D-D469B2751F76}" type="datetimeFigureOut">
              <a:rPr lang="it-IT" smtClean="0"/>
              <a:pPr/>
              <a:t>02/05/2023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315363"/>
            <a:ext cx="8352927" cy="5733881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2915816" y="6453336"/>
            <a:ext cx="495475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Dipartimento Amministrazione Penitenziaria (DAP)</a:t>
            </a:r>
            <a:endParaRPr lang="it-IT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Detenute madri con figli al seguito presenti negli Istituti di Pena in Italia </a:t>
            </a:r>
            <a:br>
              <a:rPr lang="it-IT" sz="2000" dirty="0" smtClean="0"/>
            </a:br>
            <a:r>
              <a:rPr lang="it-IT" sz="2000" dirty="0" smtClean="0"/>
              <a:t>al </a:t>
            </a:r>
            <a:r>
              <a:rPr lang="it-IT" sz="2000" dirty="0" smtClean="0"/>
              <a:t>30 aprile 2023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8701277"/>
              </p:ext>
            </p:extLst>
          </p:nvPr>
        </p:nvGraphicFramePr>
        <p:xfrm>
          <a:off x="323528" y="1556792"/>
          <a:ext cx="8363272" cy="4254977"/>
        </p:xfrm>
        <a:graphic>
          <a:graphicData uri="http://schemas.openxmlformats.org/drawingml/2006/table">
            <a:tbl>
              <a:tblPr/>
              <a:tblGrid>
                <a:gridCol w="1716893">
                  <a:extLst>
                    <a:ext uri="{9D8B030D-6E8A-4147-A177-3AD203B41FA5}">
                      <a16:colId xmlns:a16="http://schemas.microsoft.com/office/drawing/2014/main" val="1065817439"/>
                    </a:ext>
                  </a:extLst>
                </a:gridCol>
                <a:gridCol w="2380478">
                  <a:extLst>
                    <a:ext uri="{9D8B030D-6E8A-4147-A177-3AD203B41FA5}">
                      <a16:colId xmlns:a16="http://schemas.microsoft.com/office/drawing/2014/main" val="947810923"/>
                    </a:ext>
                  </a:extLst>
                </a:gridCol>
                <a:gridCol w="684651">
                  <a:extLst>
                    <a:ext uri="{9D8B030D-6E8A-4147-A177-3AD203B41FA5}">
                      <a16:colId xmlns:a16="http://schemas.microsoft.com/office/drawing/2014/main" val="2032129665"/>
                    </a:ext>
                  </a:extLst>
                </a:gridCol>
                <a:gridCol w="747849">
                  <a:extLst>
                    <a:ext uri="{9D8B030D-6E8A-4147-A177-3AD203B41FA5}">
                      <a16:colId xmlns:a16="http://schemas.microsoft.com/office/drawing/2014/main" val="3002144823"/>
                    </a:ext>
                  </a:extLst>
                </a:gridCol>
                <a:gridCol w="758382">
                  <a:extLst>
                    <a:ext uri="{9D8B030D-6E8A-4147-A177-3AD203B41FA5}">
                      <a16:colId xmlns:a16="http://schemas.microsoft.com/office/drawing/2014/main" val="2480667700"/>
                    </a:ext>
                  </a:extLst>
                </a:gridCol>
                <a:gridCol w="747849">
                  <a:extLst>
                    <a:ext uri="{9D8B030D-6E8A-4147-A177-3AD203B41FA5}">
                      <a16:colId xmlns:a16="http://schemas.microsoft.com/office/drawing/2014/main" val="796709215"/>
                    </a:ext>
                  </a:extLst>
                </a:gridCol>
                <a:gridCol w="684651">
                  <a:extLst>
                    <a:ext uri="{9D8B030D-6E8A-4147-A177-3AD203B41FA5}">
                      <a16:colId xmlns:a16="http://schemas.microsoft.com/office/drawing/2014/main" val="3453401009"/>
                    </a:ext>
                  </a:extLst>
                </a:gridCol>
                <a:gridCol w="642519">
                  <a:extLst>
                    <a:ext uri="{9D8B030D-6E8A-4147-A177-3AD203B41FA5}">
                      <a16:colId xmlns:a16="http://schemas.microsoft.com/office/drawing/2014/main" val="1104642080"/>
                    </a:ext>
                  </a:extLst>
                </a:gridCol>
              </a:tblGrid>
              <a:tr h="17702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Regione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Istituto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Italiane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Straniere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Totale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350166"/>
                  </a:ext>
                </a:extLst>
              </a:tr>
              <a:tr h="31075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di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di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537804"/>
                  </a:ext>
                </a:extLst>
              </a:tr>
              <a:tr h="73635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detenzione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detenzione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Presenti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Figli al seguito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Presenti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Figli al seguito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Presenti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Figli al seguito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1677187"/>
                  </a:ext>
                </a:extLst>
              </a:tr>
              <a:tr h="71608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CAMPANIA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LAURO ICAM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6841862"/>
                  </a:ext>
                </a:extLst>
              </a:tr>
              <a:tr h="85119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LOMBARDIA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MILANO"F. DI CATALDO" SAN VITTORE CCF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9735218"/>
                  </a:ext>
                </a:extLst>
              </a:tr>
              <a:tr h="46613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PIEMONTE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TORINO"G. LORUSSO L. CUTUGNO" LE VALLETTE CC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7686347"/>
                  </a:ext>
                </a:extLst>
              </a:tr>
              <a:tr h="46613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PUGLIA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FOGGIA CC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3000330"/>
                  </a:ext>
                </a:extLst>
              </a:tr>
              <a:tr h="18040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PUGLIA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LECCE"N.C." CC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3347837"/>
                  </a:ext>
                </a:extLst>
              </a:tr>
              <a:tr h="6602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VENETO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VENEZIA"GIUDECCA" CRF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5572331"/>
                  </a:ext>
                </a:extLst>
              </a:tr>
              <a:tr h="17702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Totale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11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12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20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22</a:t>
                      </a:r>
                    </a:p>
                  </a:txBody>
                  <a:tcPr marL="6219" marR="6219" marT="62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4608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8844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7657" y="189522"/>
            <a:ext cx="814812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</a:rPr>
              <a:t>Numero di persone detenute negli Istituti penitenziari in Italia </a:t>
            </a:r>
          </a:p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Genn.2021-Apr.2023</a:t>
            </a:r>
            <a:endParaRPr lang="it-IT" sz="2400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3707904" y="6488668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7219937"/>
              </p:ext>
            </p:extLst>
          </p:nvPr>
        </p:nvGraphicFramePr>
        <p:xfrm>
          <a:off x="47657" y="1124744"/>
          <a:ext cx="8942380" cy="53992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5914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5496" y="76562"/>
            <a:ext cx="8352928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Dettaglio dei detenuti presenti negli istituti penitenziari del Lazio al 31/03/2023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395536" y="6279703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  <a:endParaRPr lang="it-IT" sz="12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804248" y="6510535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7486325"/>
              </p:ext>
            </p:extLst>
          </p:nvPr>
        </p:nvGraphicFramePr>
        <p:xfrm>
          <a:off x="488936" y="420217"/>
          <a:ext cx="7920880" cy="585948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47203">
                  <a:extLst>
                    <a:ext uri="{9D8B030D-6E8A-4147-A177-3AD203B41FA5}">
                      <a16:colId xmlns:a16="http://schemas.microsoft.com/office/drawing/2014/main" val="1406207836"/>
                    </a:ext>
                  </a:extLst>
                </a:gridCol>
                <a:gridCol w="732855">
                  <a:extLst>
                    <a:ext uri="{9D8B030D-6E8A-4147-A177-3AD203B41FA5}">
                      <a16:colId xmlns:a16="http://schemas.microsoft.com/office/drawing/2014/main" val="1751016505"/>
                    </a:ext>
                  </a:extLst>
                </a:gridCol>
                <a:gridCol w="1230223">
                  <a:extLst>
                    <a:ext uri="{9D8B030D-6E8A-4147-A177-3AD203B41FA5}">
                      <a16:colId xmlns:a16="http://schemas.microsoft.com/office/drawing/2014/main" val="3942614510"/>
                    </a:ext>
                  </a:extLst>
                </a:gridCol>
                <a:gridCol w="1159684">
                  <a:extLst>
                    <a:ext uri="{9D8B030D-6E8A-4147-A177-3AD203B41FA5}">
                      <a16:colId xmlns:a16="http://schemas.microsoft.com/office/drawing/2014/main" val="2079229812"/>
                    </a:ext>
                  </a:extLst>
                </a:gridCol>
                <a:gridCol w="1023401">
                  <a:extLst>
                    <a:ext uri="{9D8B030D-6E8A-4147-A177-3AD203B41FA5}">
                      <a16:colId xmlns:a16="http://schemas.microsoft.com/office/drawing/2014/main" val="1233130316"/>
                    </a:ext>
                  </a:extLst>
                </a:gridCol>
                <a:gridCol w="919402">
                  <a:extLst>
                    <a:ext uri="{9D8B030D-6E8A-4147-A177-3AD203B41FA5}">
                      <a16:colId xmlns:a16="http://schemas.microsoft.com/office/drawing/2014/main" val="3882217495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904374269"/>
                    </a:ext>
                  </a:extLst>
                </a:gridCol>
              </a:tblGrid>
              <a:tr h="43840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Tipo 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Capienza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Regolamentare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POSTI  </a:t>
                      </a:r>
                      <a:br>
                        <a:rPr lang="it-IT" sz="1400" u="none" strike="noStrike" dirty="0">
                          <a:effectLst/>
                        </a:rPr>
                      </a:br>
                      <a:r>
                        <a:rPr lang="it-IT" sz="1400" u="none" strike="noStrike" dirty="0">
                          <a:effectLst/>
                        </a:rPr>
                        <a:t>effettivamente disponili (*)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 smtClean="0">
                          <a:effectLst/>
                        </a:rPr>
                        <a:t>Detenuti presenti al  </a:t>
                      </a:r>
                    </a:p>
                    <a:p>
                      <a:pPr algn="ctr" fontAlgn="ctr"/>
                      <a:r>
                        <a:rPr lang="it-IT" sz="1400" u="none" strike="noStrike" dirty="0" smtClean="0">
                          <a:effectLst/>
                        </a:rPr>
                        <a:t>30 aprile 2023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 smtClean="0">
                          <a:effectLst/>
                        </a:rPr>
                        <a:t>di cui</a:t>
                      </a:r>
                      <a:endParaRPr lang="it-IT" sz="1400" b="1" i="0" u="none" strike="noStrike" dirty="0" smtClean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 smtClean="0">
                          <a:effectLst/>
                        </a:rPr>
                        <a:t>stranieri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 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361083"/>
                  </a:ext>
                </a:extLst>
              </a:tr>
              <a:tr h="44893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Totale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D</a:t>
                      </a:r>
                      <a:r>
                        <a:rPr lang="it-IT" sz="1400" b="1" u="none" strike="noStrike" dirty="0" smtClean="0">
                          <a:effectLst/>
                        </a:rPr>
                        <a:t>onne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728588"/>
                  </a:ext>
                </a:extLst>
              </a:tr>
              <a:tr h="23462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CASSINO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130</a:t>
                      </a:r>
                    </a:p>
                  </a:txBody>
                  <a:tcPr marL="7620" marR="7620" marT="762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161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45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86692806"/>
                  </a:ext>
                </a:extLst>
              </a:tr>
              <a:tr h="39618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FROSINONE "G. PAGLIEI"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471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15077429"/>
                  </a:ext>
                </a:extLst>
              </a:tr>
              <a:tr h="23462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PALIANO-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54973396"/>
                  </a:ext>
                </a:extLst>
              </a:tr>
              <a:tr h="23462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LATINA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5165946"/>
                  </a:ext>
                </a:extLst>
              </a:tr>
              <a:tr h="23462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RIETI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295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164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71913887"/>
                  </a:ext>
                </a:extLst>
              </a:tr>
              <a:tr h="44235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CIVITAVECCHIA "G. PASSERINI"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51926315"/>
                  </a:ext>
                </a:extLst>
              </a:tr>
              <a:tr h="30580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CIVITAVECCHIA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357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502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231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94850624"/>
                  </a:ext>
                </a:extLst>
              </a:tr>
              <a:tr h="44235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"G. STEFANINI" REBIBBIA FEMMINILE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CCF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275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268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  337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337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121  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85736609"/>
                  </a:ext>
                </a:extLst>
              </a:tr>
              <a:tr h="462139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"R. CINOTTI" REBIBBIA N.C.1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1.178  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    1.075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1531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512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13627373"/>
                  </a:ext>
                </a:extLst>
              </a:tr>
              <a:tr h="44235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"REBIBBIA TERZA CASA"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172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80037742"/>
                  </a:ext>
                </a:extLst>
              </a:tr>
              <a:tr h="29279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"REBIBBIA"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302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01991174"/>
                  </a:ext>
                </a:extLst>
              </a:tr>
              <a:tr h="24164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"REGINA COELI"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628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1013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519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091062"/>
                  </a:ext>
                </a:extLst>
              </a:tr>
              <a:tr h="23462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VELLETRI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535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164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36216864"/>
                  </a:ext>
                </a:extLst>
              </a:tr>
              <a:tr h="31126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VITERBO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591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57601837"/>
                  </a:ext>
                </a:extLst>
              </a:tr>
              <a:tr h="462139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5.222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    4.757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6.079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405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2.239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1264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0" y="176137"/>
            <a:ext cx="832485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Tasso di affollamento negli istituti penitenziari del Lazio calcolato sul totale dei posti effettivamente disponibili al </a:t>
            </a:r>
            <a:r>
              <a:rPr lang="it-IT" b="1" dirty="0" smtClean="0"/>
              <a:t>30 aprile 2023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215008" y="5949280"/>
            <a:ext cx="8928992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  <a:p>
            <a:r>
              <a:rPr lang="it-IT" sz="1050" dirty="0" smtClean="0"/>
              <a:t>(**) il tasso di affollamento in Italia è calcolato in base alla capienza regolamentare dichiarata dal DAP</a:t>
            </a:r>
            <a:endParaRPr lang="it-IT" sz="105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532" y="1124744"/>
            <a:ext cx="8852059" cy="455422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672" y="987956"/>
            <a:ext cx="5760640" cy="5515357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-122306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Tasso affollamento per regione e numero di detenuti presenti </a:t>
            </a:r>
            <a:br>
              <a:rPr lang="it-IT" sz="2000" b="1" dirty="0" smtClean="0"/>
            </a:br>
            <a:r>
              <a:rPr lang="it-IT" sz="2000" b="1" dirty="0" smtClean="0"/>
              <a:t>negli Istituti penitenziari d’Italia al </a:t>
            </a:r>
            <a:r>
              <a:rPr lang="it-IT" sz="2000" b="1" dirty="0" smtClean="0"/>
              <a:t>30 aprile 2023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3688" y="3366474"/>
            <a:ext cx="1158340" cy="929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334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Posizione Giuridica  In Italia e nel Lazio al </a:t>
            </a:r>
            <a:r>
              <a:rPr lang="it-IT" sz="2000" b="1" dirty="0" smtClean="0"/>
              <a:t>30 aprile 2023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9001079"/>
              </p:ext>
            </p:extLst>
          </p:nvPr>
        </p:nvGraphicFramePr>
        <p:xfrm>
          <a:off x="179512" y="922114"/>
          <a:ext cx="8635365" cy="4890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29600" cy="1143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err="1"/>
              <a:t>Percentuali</a:t>
            </a:r>
            <a:r>
              <a:rPr lang="en-US" sz="2400" b="1" dirty="0"/>
              <a:t> di </a:t>
            </a:r>
            <a:r>
              <a:rPr lang="en-US" sz="2400" b="1" dirty="0" err="1"/>
              <a:t>detenuti</a:t>
            </a:r>
            <a:r>
              <a:rPr lang="en-US" sz="2400" b="1" dirty="0"/>
              <a:t> in </a:t>
            </a:r>
            <a:r>
              <a:rPr lang="en-US" sz="2400" b="1" dirty="0" err="1"/>
              <a:t>attesa</a:t>
            </a:r>
            <a:r>
              <a:rPr lang="en-US" sz="2400" b="1" dirty="0"/>
              <a:t> di </a:t>
            </a:r>
            <a:r>
              <a:rPr lang="en-US" sz="2400" b="1" dirty="0" smtClean="0"/>
              <a:t>primo </a:t>
            </a:r>
            <a:r>
              <a:rPr lang="en-US" sz="2400" b="1" dirty="0" err="1" smtClean="0"/>
              <a:t>giudizio</a:t>
            </a:r>
            <a:r>
              <a:rPr lang="en-US" sz="2400" b="1" dirty="0" smtClean="0"/>
              <a:t> 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in Italia e </a:t>
            </a:r>
            <a:r>
              <a:rPr lang="en-US" sz="2400" b="1" dirty="0" err="1"/>
              <a:t>nel</a:t>
            </a:r>
            <a:r>
              <a:rPr lang="en-US" sz="2400" b="1" dirty="0"/>
              <a:t> </a:t>
            </a:r>
            <a:r>
              <a:rPr lang="en-US" sz="2400" b="1" dirty="0" smtClean="0"/>
              <a:t>Lazio: </a:t>
            </a:r>
            <a:r>
              <a:rPr lang="en-US" sz="2400" b="1" dirty="0" err="1" smtClean="0"/>
              <a:t>dic</a:t>
            </a:r>
            <a:r>
              <a:rPr lang="en-US" sz="2400" b="1" dirty="0" err="1" smtClean="0"/>
              <a:t>embre</a:t>
            </a:r>
            <a:r>
              <a:rPr lang="en-US" sz="2400" b="1" dirty="0" smtClean="0"/>
              <a:t> 2017- </a:t>
            </a:r>
            <a:r>
              <a:rPr lang="en-US" sz="2400" b="1" dirty="0" err="1" smtClean="0"/>
              <a:t>aprile</a:t>
            </a:r>
            <a:r>
              <a:rPr lang="en-US" sz="2400" b="1" dirty="0" smtClean="0"/>
              <a:t> 2023</a:t>
            </a:r>
            <a:endParaRPr lang="it-IT" sz="24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163" y="1340768"/>
            <a:ext cx="8169182" cy="50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100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Nazionalità In Italia e nel Lazio al </a:t>
            </a:r>
            <a:r>
              <a:rPr lang="it-IT" sz="2000" b="1" dirty="0" smtClean="0"/>
              <a:t>30 aprile 2023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2256697"/>
              </p:ext>
            </p:extLst>
          </p:nvPr>
        </p:nvGraphicFramePr>
        <p:xfrm>
          <a:off x="179512" y="980728"/>
          <a:ext cx="8785859" cy="4850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Detenuti per Genere in Italia e nel Lazio al </a:t>
            </a:r>
            <a:r>
              <a:rPr lang="it-IT" sz="2000" dirty="0" smtClean="0"/>
              <a:t>30 aprile 2023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1777892"/>
              </p:ext>
            </p:extLst>
          </p:nvPr>
        </p:nvGraphicFramePr>
        <p:xfrm>
          <a:off x="411718" y="1187624"/>
          <a:ext cx="8480762" cy="4545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4805</TotalTime>
  <Words>521</Words>
  <Application>Microsoft Office PowerPoint</Application>
  <PresentationFormat>Presentazione su schermo (4:3)</PresentationFormat>
  <Paragraphs>218</Paragraphs>
  <Slides>10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Arial</vt:lpstr>
      <vt:lpstr>Calibri</vt:lpstr>
      <vt:lpstr>Tahoma</vt:lpstr>
      <vt:lpstr>Trebuchet MS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Tasso affollamento per regione e numero di detenuti presenti  negli Istituti penitenziari d’Italia al 30 aprile 2023</vt:lpstr>
      <vt:lpstr>Detenuti per Posizione Giuridica  In Italia e nel Lazio al 30 aprile 2023</vt:lpstr>
      <vt:lpstr>Percentuali di detenuti in attesa di primo giudizio  in Italia e nel Lazio: dicembre 2017- aprile 2023</vt:lpstr>
      <vt:lpstr>Detenuti per Nazionalità In Italia e nel Lazio al 30 aprile 2023</vt:lpstr>
      <vt:lpstr>Detenuti per Genere in Italia e nel Lazio al 30 aprile 2023</vt:lpstr>
      <vt:lpstr>Detenute madri con figli al seguito presenti negli Istituti di Pena in Italia  al 30 aprile 2023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Lorenzo Fanoli</cp:lastModifiedBy>
  <cp:revision>365</cp:revision>
  <dcterms:created xsi:type="dcterms:W3CDTF">2020-06-03T15:49:37Z</dcterms:created>
  <dcterms:modified xsi:type="dcterms:W3CDTF">2023-05-02T14:49:56Z</dcterms:modified>
</cp:coreProperties>
</file>