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>
        <p:scale>
          <a:sx n="96" d="100"/>
          <a:sy n="96" d="100"/>
        </p:scale>
        <p:origin x="869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2%20mag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2%20magio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2%20magio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2%20magi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97736173144065E-2"/>
          <c:y val="1.6465274199600612E-2"/>
          <c:w val="0.9487819797414111"/>
          <c:h val="0.8509309269708600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1DF-43CB-B71C-F46DBF716C9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1DF-43CB-B71C-F46DBF716C9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1DF-43CB-B71C-F46DBF716C9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1DF-43CB-B71C-F46DBF716C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1DF-43CB-B71C-F46DBF716C97}"/>
                </c:ext>
              </c:extLst>
            </c:dLbl>
            <c:dLbl>
              <c:idx val="10"/>
              <c:layout>
                <c:manualLayout>
                  <c:x val="-5.2073529340929289E-17"/>
                  <c:y val="2.7402920632192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1DF-43CB-B71C-F46DBF716C9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1DF-43CB-B71C-F46DBF716C9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1DF-43CB-B71C-F46DBF716C97}"/>
                </c:ext>
              </c:extLst>
            </c:dLbl>
            <c:dLbl>
              <c:idx val="14"/>
              <c:layout>
                <c:manualLayout>
                  <c:x val="-5.6808142798673803E-3"/>
                  <c:y val="4.15160128032786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1DF-43CB-B71C-F46DBF716C9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1DF-43CB-B71C-F46DBF716C9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1DF-43CB-B71C-F46DBF716C97}"/>
                </c:ext>
              </c:extLst>
            </c:dLbl>
            <c:dLbl>
              <c:idx val="18"/>
              <c:layout>
                <c:manualLayout>
                  <c:x val="1.1361628559734657E-2"/>
                  <c:y val="5.5629104974364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1DF-43CB-B71C-F46DBF716C9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1DF-43CB-B71C-F46DBF716C9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1DF-43CB-B71C-F46DBF716C97}"/>
                </c:ext>
              </c:extLst>
            </c:dLbl>
            <c:dLbl>
              <c:idx val="22"/>
              <c:layout>
                <c:manualLayout>
                  <c:x val="-2.5563664259402978E-2"/>
                  <c:y val="4.3868194831793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1DF-43CB-B71C-F46DBF716C97}"/>
                </c:ext>
              </c:extLst>
            </c:dLbl>
            <c:dLbl>
              <c:idx val="23"/>
              <c:layout>
                <c:manualLayout>
                  <c:x val="1.5531771183957634E-2"/>
                  <c:y val="4.5239683644481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1DF-43CB-B71C-F46DBF716C9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DF-43CB-B71C-F46DBF716C97}"/>
                </c:ext>
              </c:extLst>
            </c:dLbl>
            <c:dLbl>
              <c:idx val="25"/>
              <c:layout>
                <c:manualLayout>
                  <c:x val="1.7272694741220913E-2"/>
                  <c:y val="2.0248027408291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DF-43CB-B71C-F46DBF716C97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DF-43CB-B71C-F46DBF716C97}"/>
                </c:ext>
              </c:extLst>
            </c:dLbl>
            <c:dLbl>
              <c:idx val="27"/>
              <c:layout>
                <c:manualLayout>
                  <c:x val="1.4111567613990803E-2"/>
                  <c:y val="-9.28648873304810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1DF-43CB-B71C-F46DBF716C97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lazio'!$T$79:$AU$79</c:f>
              <c:strCache>
                <c:ptCount val="28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 23</c:v>
                </c:pt>
                <c:pt idx="27">
                  <c:v>apr. 23</c:v>
                </c:pt>
              </c:strCache>
            </c:strRef>
          </c:cat>
          <c:val>
            <c:numRef>
              <c:f>'trend lazio'!$T$80:$AU$80</c:f>
              <c:numCache>
                <c:formatCode>_-* #,##0\ _€_-;\-* #,##0\ _€_-;_-* "-"??\ _€_-;_-@_-</c:formatCode>
                <c:ptCount val="28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DF-43CB-B71C-F46DBF716C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13.850962329330482</c:v>
                </c:pt>
                <c:pt idx="1">
                  <c:v>13.983484490242439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2-47EF-AC03-58747AE11EA2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13.670011515051817</c:v>
                </c:pt>
                <c:pt idx="1">
                  <c:v>12.010798602533789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82-47EF-AC03-58747AE11EA2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72.215824971212371</c:v>
                </c:pt>
                <c:pt idx="1">
                  <c:v>73.451670960228682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82-47EF-AC03-58747AE11EA2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0.2632011844053298</c:v>
                </c:pt>
                <c:pt idx="1">
                  <c:v>0.55404594699509468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82-47EF-AC03-58747AE11E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63.168284257279161</c:v>
                </c:pt>
                <c:pt idx="1">
                  <c:v>68.728164590464772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0C-4E02-BF3A-D56E7B2E2F3F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36.831715742720846</c:v>
                </c:pt>
                <c:pt idx="1">
                  <c:v>31.271835409535235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0C-4E02-BF3A-D56E7B2E2F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93.33772001974009</c:v>
                </c:pt>
                <c:pt idx="1">
                  <c:v>96.049334791968093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8-4BC9-9379-272EE6C064E8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6.6622799802599104</c:v>
                </c:pt>
                <c:pt idx="1">
                  <c:v>3.9506652080319018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8-4BC9-9379-272EE6C064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666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15363"/>
            <a:ext cx="8352927" cy="5733881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30 aprile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01277"/>
              </p:ext>
            </p:extLst>
          </p:nvPr>
        </p:nvGraphicFramePr>
        <p:xfrm>
          <a:off x="323528" y="1556792"/>
          <a:ext cx="8363272" cy="4254977"/>
        </p:xfrm>
        <a:graphic>
          <a:graphicData uri="http://schemas.openxmlformats.org/drawingml/2006/table">
            <a:tbl>
              <a:tblPr/>
              <a:tblGrid>
                <a:gridCol w="1716893">
                  <a:extLst>
                    <a:ext uri="{9D8B030D-6E8A-4147-A177-3AD203B41FA5}">
                      <a16:colId xmlns:a16="http://schemas.microsoft.com/office/drawing/2014/main" val="1065817439"/>
                    </a:ext>
                  </a:extLst>
                </a:gridCol>
                <a:gridCol w="2380478">
                  <a:extLst>
                    <a:ext uri="{9D8B030D-6E8A-4147-A177-3AD203B41FA5}">
                      <a16:colId xmlns:a16="http://schemas.microsoft.com/office/drawing/2014/main" val="947810923"/>
                    </a:ext>
                  </a:extLst>
                </a:gridCol>
                <a:gridCol w="684651">
                  <a:extLst>
                    <a:ext uri="{9D8B030D-6E8A-4147-A177-3AD203B41FA5}">
                      <a16:colId xmlns:a16="http://schemas.microsoft.com/office/drawing/2014/main" val="2032129665"/>
                    </a:ext>
                  </a:extLst>
                </a:gridCol>
                <a:gridCol w="747849">
                  <a:extLst>
                    <a:ext uri="{9D8B030D-6E8A-4147-A177-3AD203B41FA5}">
                      <a16:colId xmlns:a16="http://schemas.microsoft.com/office/drawing/2014/main" val="3002144823"/>
                    </a:ext>
                  </a:extLst>
                </a:gridCol>
                <a:gridCol w="758382">
                  <a:extLst>
                    <a:ext uri="{9D8B030D-6E8A-4147-A177-3AD203B41FA5}">
                      <a16:colId xmlns:a16="http://schemas.microsoft.com/office/drawing/2014/main" val="2480667700"/>
                    </a:ext>
                  </a:extLst>
                </a:gridCol>
                <a:gridCol w="747849">
                  <a:extLst>
                    <a:ext uri="{9D8B030D-6E8A-4147-A177-3AD203B41FA5}">
                      <a16:colId xmlns:a16="http://schemas.microsoft.com/office/drawing/2014/main" val="796709215"/>
                    </a:ext>
                  </a:extLst>
                </a:gridCol>
                <a:gridCol w="684651">
                  <a:extLst>
                    <a:ext uri="{9D8B030D-6E8A-4147-A177-3AD203B41FA5}">
                      <a16:colId xmlns:a16="http://schemas.microsoft.com/office/drawing/2014/main" val="3453401009"/>
                    </a:ext>
                  </a:extLst>
                </a:gridCol>
                <a:gridCol w="642519">
                  <a:extLst>
                    <a:ext uri="{9D8B030D-6E8A-4147-A177-3AD203B41FA5}">
                      <a16:colId xmlns:a16="http://schemas.microsoft.com/office/drawing/2014/main" val="1104642080"/>
                    </a:ext>
                  </a:extLst>
                </a:gridCol>
              </a:tblGrid>
              <a:tr h="17702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50166"/>
                  </a:ext>
                </a:extLst>
              </a:tr>
              <a:tr h="3107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7804"/>
                  </a:ext>
                </a:extLst>
              </a:tr>
              <a:tr h="73635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7187"/>
                  </a:ext>
                </a:extLst>
              </a:tr>
              <a:tr h="71608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41862"/>
                  </a:ext>
                </a:extLst>
              </a:tr>
              <a:tr h="8511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735218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86347"/>
                  </a:ext>
                </a:extLst>
              </a:tr>
              <a:tr h="46613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FOGGIA CC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000330"/>
                  </a:ext>
                </a:extLst>
              </a:tr>
              <a:tr h="18040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347837"/>
                  </a:ext>
                </a:extLst>
              </a:tr>
              <a:tr h="66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72331"/>
                  </a:ext>
                </a:extLst>
              </a:tr>
              <a:tr h="1770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6219" marR="6219" marT="62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46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Genn.2021-Apr.2023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219937"/>
              </p:ext>
            </p:extLst>
          </p:nvPr>
        </p:nvGraphicFramePr>
        <p:xfrm>
          <a:off x="47657" y="1124744"/>
          <a:ext cx="8942380" cy="539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31/03/2023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86325"/>
              </p:ext>
            </p:extLst>
          </p:nvPr>
        </p:nvGraphicFramePr>
        <p:xfrm>
          <a:off x="488936" y="420217"/>
          <a:ext cx="7920880" cy="585948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84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30 aprile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44893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4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161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961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4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4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4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423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058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423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337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337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121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6213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1.178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1.075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4235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9279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4164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4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112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6213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5.222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4.757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6.079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2.239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</a:t>
            </a:r>
            <a:r>
              <a:rPr lang="it-IT" b="1" dirty="0" smtClean="0"/>
              <a:t>30 aprile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2" y="1124744"/>
            <a:ext cx="8852059" cy="45542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987956"/>
            <a:ext cx="5760640" cy="551535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12230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30 aprile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366474"/>
            <a:ext cx="1158340" cy="9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aprile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001079"/>
              </p:ext>
            </p:extLst>
          </p:nvPr>
        </p:nvGraphicFramePr>
        <p:xfrm>
          <a:off x="179512" y="922114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</a:t>
            </a:r>
            <a:r>
              <a:rPr lang="en-US" sz="2400" b="1" dirty="0" err="1" smtClean="0"/>
              <a:t>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aprile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63" y="1340768"/>
            <a:ext cx="816918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aprile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256697"/>
              </p:ext>
            </p:extLst>
          </p:nvPr>
        </p:nvGraphicFramePr>
        <p:xfrm>
          <a:off x="179512" y="980728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aprile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777892"/>
              </p:ext>
            </p:extLst>
          </p:nvPr>
        </p:nvGraphicFramePr>
        <p:xfrm>
          <a:off x="411718" y="1187624"/>
          <a:ext cx="8480762" cy="4545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4805</TotalTime>
  <Words>521</Words>
  <Application>Microsoft Office PowerPoint</Application>
  <PresentationFormat>Presentazione su schermo (4:3)</PresentationFormat>
  <Paragraphs>218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penitenziari d’Italia al 30 aprile 2023</vt:lpstr>
      <vt:lpstr>Detenuti per Posizione Giuridica  In Italia e nel Lazio al 30 aprile 2023</vt:lpstr>
      <vt:lpstr>Percentuali di detenuti in attesa di primo giudizio  in Italia e nel Lazio: dicembre 2017- aprile 2023</vt:lpstr>
      <vt:lpstr>Detenuti per Nazionalità In Italia e nel Lazio al 30 aprile 2023</vt:lpstr>
      <vt:lpstr>Detenuti per Genere in Italia e nel Lazio al 30 aprile 2023</vt:lpstr>
      <vt:lpstr>Detenute madri con figli al seguito presenti negli Istituti di Pena in Italia  al 30 aprile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365</cp:revision>
  <dcterms:created xsi:type="dcterms:W3CDTF">2020-06-03T15:49:37Z</dcterms:created>
  <dcterms:modified xsi:type="dcterms:W3CDTF">2023-05-02T14:49:56Z</dcterms:modified>
</cp:coreProperties>
</file>