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57" r:id="rId4"/>
    <p:sldId id="258" r:id="rId5"/>
    <p:sldId id="269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3735" autoAdjust="0"/>
  </p:normalViewPr>
  <p:slideViewPr>
    <p:cSldViewPr>
      <p:cViewPr>
        <p:scale>
          <a:sx n="95" d="100"/>
          <a:sy n="95" d="100"/>
        </p:scale>
        <p:origin x="821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%205%20giugn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5%20giugno%20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5%20giugno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5%20giugn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987392841839652E-3"/>
          <c:y val="2.2546174872780343E-2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23"/>
              <c:layout>
                <c:manualLayout>
                  <c:x val="1.9792435705103792E-2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520-4207-8A2F-CB1F5D8956C6}"/>
                </c:ext>
              </c:extLst>
            </c:dLbl>
            <c:dLbl>
              <c:idx val="24"/>
              <c:layout>
                <c:manualLayout>
                  <c:x val="-1.6126983533498326E-16"/>
                  <c:y val="7.5119755371581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20-4207-8A2F-CB1F5D8956C6}"/>
                </c:ext>
              </c:extLst>
            </c:dLbl>
            <c:dLbl>
              <c:idx val="25"/>
              <c:layout>
                <c:manualLayout>
                  <c:x val="1.2095377375341205E-2"/>
                  <c:y val="5.66728850211251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520-4207-8A2F-CB1F5D8956C6}"/>
                </c:ext>
              </c:extLst>
            </c:dLbl>
            <c:dLbl>
              <c:idx val="26"/>
              <c:layout>
                <c:manualLayout>
                  <c:x val="-1.6126983533498326E-16"/>
                  <c:y val="3.20770578871829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20-4207-8A2F-CB1F5D8956C6}"/>
                </c:ext>
              </c:extLst>
            </c:dLbl>
            <c:dLbl>
              <c:idx val="27"/>
              <c:layout>
                <c:manualLayout>
                  <c:x val="1.9792435705103629E-2"/>
                  <c:y val="9.53088301440258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20-4207-8A2F-CB1F5D8956C6}"/>
                </c:ext>
              </c:extLst>
            </c:dLbl>
            <c:dLbl>
              <c:idx val="29"/>
              <c:layout>
                <c:manualLayout>
                  <c:x val="2.1991595227893101E-3"/>
                  <c:y val="1.97791443202118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520-4207-8A2F-CB1F5D8956C6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lazio'!$T$79:$AW$79</c:f>
              <c:strCache>
                <c:ptCount val="30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mar.23</c:v>
                </c:pt>
                <c:pt idx="27">
                  <c:v>apr. 23</c:v>
                </c:pt>
                <c:pt idx="29">
                  <c:v>mag. 23</c:v>
                </c:pt>
              </c:strCache>
            </c:strRef>
          </c:cat>
          <c:val>
            <c:numRef>
              <c:f>'trend lazio'!$T$80:$AW$80</c:f>
              <c:numCache>
                <c:formatCode>_-* #,##0\ _€_-;\-* #,##0\ _€_-;_-* "-"??\ _€_-;_-@_-</c:formatCode>
                <c:ptCount val="30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9">
                  <c:v>57230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20-4207-8A2F-CB1F5D8956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13.325665461715413</c:v>
                </c:pt>
                <c:pt idx="1">
                  <c:v>14.186615411497467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A-49BD-A076-C377E6738381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13.703581991455801</c:v>
                </c:pt>
                <c:pt idx="1">
                  <c:v>11.745587978333043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A-49BD-A076-C377E6738381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72.691422937890238</c:v>
                </c:pt>
                <c:pt idx="1">
                  <c:v>73.475449938843269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7A-49BD-A076-C377E6738381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0.27932960893854747</c:v>
                </c:pt>
                <c:pt idx="1">
                  <c:v>0.59234667132622754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7A-49BD-A076-C377E67383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63.276372001314499</c:v>
                </c:pt>
                <c:pt idx="1">
                  <c:v>68.719203215096982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3C-4F33-B4F2-3253B17672AA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36.723627998685508</c:v>
                </c:pt>
                <c:pt idx="1">
                  <c:v>31.280796784903025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3C-4F33-B4F2-3253B17672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93.443969766677625</c:v>
                </c:pt>
                <c:pt idx="1">
                  <c:v>96.094705573999647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B-45CF-A248-F52D512357E0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6.5560302333223799</c:v>
                </c:pt>
                <c:pt idx="1">
                  <c:v>3.9052944260003497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7B-45CF-A248-F52D512357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97" y="526368"/>
            <a:ext cx="8096314" cy="5557727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30 maggio 2021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581505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Garante delle persone private della libertà Roma Capitale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53647"/>
              </p:ext>
            </p:extLst>
          </p:nvPr>
        </p:nvGraphicFramePr>
        <p:xfrm>
          <a:off x="323528" y="1338363"/>
          <a:ext cx="8136903" cy="496421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670422">
                  <a:extLst>
                    <a:ext uri="{9D8B030D-6E8A-4147-A177-3AD203B41FA5}">
                      <a16:colId xmlns:a16="http://schemas.microsoft.com/office/drawing/2014/main" val="829572395"/>
                    </a:ext>
                  </a:extLst>
                </a:gridCol>
                <a:gridCol w="2316045">
                  <a:extLst>
                    <a:ext uri="{9D8B030D-6E8A-4147-A177-3AD203B41FA5}">
                      <a16:colId xmlns:a16="http://schemas.microsoft.com/office/drawing/2014/main" val="425473271"/>
                    </a:ext>
                  </a:extLst>
                </a:gridCol>
                <a:gridCol w="666120">
                  <a:extLst>
                    <a:ext uri="{9D8B030D-6E8A-4147-A177-3AD203B41FA5}">
                      <a16:colId xmlns:a16="http://schemas.microsoft.com/office/drawing/2014/main" val="2383994221"/>
                    </a:ext>
                  </a:extLst>
                </a:gridCol>
                <a:gridCol w="727607">
                  <a:extLst>
                    <a:ext uri="{9D8B030D-6E8A-4147-A177-3AD203B41FA5}">
                      <a16:colId xmlns:a16="http://schemas.microsoft.com/office/drawing/2014/main" val="3712198321"/>
                    </a:ext>
                  </a:extLst>
                </a:gridCol>
                <a:gridCol w="737855">
                  <a:extLst>
                    <a:ext uri="{9D8B030D-6E8A-4147-A177-3AD203B41FA5}">
                      <a16:colId xmlns:a16="http://schemas.microsoft.com/office/drawing/2014/main" val="3303506405"/>
                    </a:ext>
                  </a:extLst>
                </a:gridCol>
                <a:gridCol w="727607">
                  <a:extLst>
                    <a:ext uri="{9D8B030D-6E8A-4147-A177-3AD203B41FA5}">
                      <a16:colId xmlns:a16="http://schemas.microsoft.com/office/drawing/2014/main" val="1037902838"/>
                    </a:ext>
                  </a:extLst>
                </a:gridCol>
                <a:gridCol w="666120">
                  <a:extLst>
                    <a:ext uri="{9D8B030D-6E8A-4147-A177-3AD203B41FA5}">
                      <a16:colId xmlns:a16="http://schemas.microsoft.com/office/drawing/2014/main" val="1847339128"/>
                    </a:ext>
                  </a:extLst>
                </a:gridCol>
                <a:gridCol w="625127">
                  <a:extLst>
                    <a:ext uri="{9D8B030D-6E8A-4147-A177-3AD203B41FA5}">
                      <a16:colId xmlns:a16="http://schemas.microsoft.com/office/drawing/2014/main" val="3894104234"/>
                    </a:ext>
                  </a:extLst>
                </a:gridCol>
              </a:tblGrid>
              <a:tr h="147226">
                <a:tc gridSpan="8">
                  <a:txBody>
                    <a:bodyPr/>
                    <a:lstStyle/>
                    <a:p>
                      <a:pPr algn="ctr" fontAlgn="ctr"/>
                      <a:endParaRPr lang="it-IT" sz="1000" b="1" i="0" u="none" strike="noStrike" dirty="0">
                        <a:solidFill>
                          <a:srgbClr val="5A768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021627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Italiane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525870"/>
                  </a:ext>
                </a:extLst>
              </a:tr>
              <a:tr h="23381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682156"/>
                  </a:ext>
                </a:extLst>
              </a:tr>
              <a:tr h="6506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detenzione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1852821884"/>
                  </a:ext>
                </a:extLst>
              </a:tr>
              <a:tr h="5387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Rebibbia Femminile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1967648310"/>
                  </a:ext>
                </a:extLst>
              </a:tr>
              <a:tr h="5387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CAMPANIA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LAURO ICAM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3047085567"/>
                  </a:ext>
                </a:extLst>
              </a:tr>
              <a:tr h="3940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LOMBARDIA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MILANO"F. DI CATALDO" SAN VITTORE CCF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3323546674"/>
                  </a:ext>
                </a:extLst>
              </a:tr>
              <a:tr h="35072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PIEMONTE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CUNEO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4115459782"/>
                  </a:ext>
                </a:extLst>
              </a:tr>
              <a:tr h="40365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PIEMONTE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TORINO"G. LORUSSO L. CUTUGNO" LE VALLETTE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1754124858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PUGLIA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FOGGIA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36235787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PUGLIA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LECCE"N.C."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1357890880"/>
                  </a:ext>
                </a:extLst>
              </a:tr>
              <a:tr h="40365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UMBRIA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PERUGIA"NUOVO COMPLESSO PENITENZIARIO CAPANNE"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1566060480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VENETO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VENEZIA"GIUDECCA" CRF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771726863"/>
                  </a:ext>
                </a:extLst>
              </a:tr>
              <a:tr h="3246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 smtClean="0">
                          <a:effectLst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 smtClean="0">
                          <a:effectLst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 smtClean="0">
                          <a:effectLst/>
                        </a:rPr>
                        <a:t>13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 smtClean="0">
                          <a:effectLst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 smtClean="0">
                          <a:effectLst/>
                        </a:rPr>
                        <a:t>25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extLst>
                  <a:ext uri="{0D108BD9-81ED-4DB2-BD59-A6C34878D82A}">
                    <a16:rowId xmlns:a16="http://schemas.microsoft.com/office/drawing/2014/main" val="463428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Genn.2021-Mag.2023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410660"/>
              </p:ext>
            </p:extLst>
          </p:nvPr>
        </p:nvGraphicFramePr>
        <p:xfrm>
          <a:off x="47657" y="1216754"/>
          <a:ext cx="8942380" cy="516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30/05/2023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205291"/>
              </p:ext>
            </p:extLst>
          </p:nvPr>
        </p:nvGraphicFramePr>
        <p:xfrm>
          <a:off x="488936" y="420219"/>
          <a:ext cx="7920880" cy="56730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30 maggio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327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327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121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1.178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1.075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660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5.222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4.757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6.086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399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2.235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calcolato sul totale dei posti effettivamente disponibili al 30 maggio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02" y="886514"/>
            <a:ext cx="8570881" cy="49987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3854" y="1123749"/>
            <a:ext cx="5800514" cy="537413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12230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</a:t>
            </a:r>
            <a:r>
              <a:rPr lang="it-IT" sz="2000" b="1" dirty="0" smtClean="0"/>
              <a:t>e numero di detenuti per regione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30 </a:t>
            </a:r>
            <a:r>
              <a:rPr lang="it-IT" sz="2000" b="1" dirty="0" smtClean="0"/>
              <a:t>maggio </a:t>
            </a:r>
            <a:r>
              <a:rPr lang="it-IT" sz="2000" b="1" dirty="0" smtClean="0"/>
              <a:t>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366474"/>
            <a:ext cx="1158340" cy="92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30 maggio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326691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Lazio: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2017- </a:t>
            </a:r>
            <a:r>
              <a:rPr lang="en-US" sz="2400" b="1" dirty="0" err="1" smtClean="0"/>
              <a:t>maggio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77" y="1259632"/>
            <a:ext cx="8924398" cy="550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30 maggio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881148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30 maggio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901417"/>
              </p:ext>
            </p:extLst>
          </p:nvPr>
        </p:nvGraphicFramePr>
        <p:xfrm>
          <a:off x="-56893" y="1556792"/>
          <a:ext cx="9217024" cy="453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5207</TotalTime>
  <Words>558</Words>
  <Application>Microsoft Office PowerPoint</Application>
  <PresentationFormat>Presentazione su schermo (4:3)</PresentationFormat>
  <Paragraphs>241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e numero di detenuti per regione negli Istituti penitenziari d’Italia al 30 maggio 2023</vt:lpstr>
      <vt:lpstr>Detenuti per Posizione Giuridica  In Italia e nel Lazio al 30 maggio 2023</vt:lpstr>
      <vt:lpstr>Percentuali di detenuti in attesa di primo giudizio  in Italia e nel Lazio: dicembre 2017- maggio 2023</vt:lpstr>
      <vt:lpstr>Detenuti per Nazionalità In Italia e nel Lazio al 30 maggio 2023</vt:lpstr>
      <vt:lpstr>Detenuti per Genere in Italia e nel Lazio al 30 maggio 2023</vt:lpstr>
      <vt:lpstr>Detenute madri con figli al seguito presenti negli Istituti penitenziari in Italia  al 30 maggio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385</cp:revision>
  <dcterms:created xsi:type="dcterms:W3CDTF">2020-06-03T15:49:37Z</dcterms:created>
  <dcterms:modified xsi:type="dcterms:W3CDTF">2023-06-05T15:37:57Z</dcterms:modified>
</cp:coreProperties>
</file>