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3\Copia%20di%20CALCOLI%20NAZIONALI%20TASSO%20AFFOLLAMENTO%20E%20STRANIERI%20PRESENTI%2030%20GIUGNO%20lavor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7127740453798074E-2"/>
          <c:y val="2.679658952496955E-2"/>
          <c:w val="0.69782509573205398"/>
          <c:h val="0.97320341047503045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42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26A-4D57-82A4-94D3A7E056A8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26A-4D57-82A4-94D3A7E056A8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26A-4D57-82A4-94D3A7E056A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226A-4D57-82A4-94D3A7E056A8}"/>
              </c:ext>
            </c:extLst>
          </c:dPt>
          <c:dPt>
            <c:idx val="4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226A-4D57-82A4-94D3A7E056A8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Foglio3!$A$3:$A$7</c:f>
              <c:strCache>
                <c:ptCount val="5"/>
                <c:pt idx="0">
                  <c:v>Affollamento superiore  a 150%</c:v>
                </c:pt>
                <c:pt idx="1">
                  <c:v>Affollamento tra 125% e 150%</c:v>
                </c:pt>
                <c:pt idx="2">
                  <c:v>Affollamento tra 115% a 125%</c:v>
                </c:pt>
                <c:pt idx="3">
                  <c:v>Affollamento tra 100% e 115%</c:v>
                </c:pt>
                <c:pt idx="4">
                  <c:v>Affollamento inferiore  100%</c:v>
                </c:pt>
              </c:strCache>
            </c:strRef>
          </c:cat>
          <c:val>
            <c:numRef>
              <c:f>Foglio3!$B$3:$B$7</c:f>
              <c:numCache>
                <c:formatCode>General</c:formatCode>
                <c:ptCount val="5"/>
                <c:pt idx="0">
                  <c:v>32</c:v>
                </c:pt>
                <c:pt idx="1">
                  <c:v>59</c:v>
                </c:pt>
                <c:pt idx="2">
                  <c:v>23</c:v>
                </c:pt>
                <c:pt idx="3">
                  <c:v>22</c:v>
                </c:pt>
                <c:pt idx="4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26A-4D57-82A4-94D3A7E056A8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408-CCD1-451E-9B55-AE9B32BCDE09}" type="datetimeFigureOut">
              <a:rPr lang="it-IT" smtClean="0"/>
              <a:t>17/07/2023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559E-891A-45B6-BD7A-4C45989A45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462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408-CCD1-451E-9B55-AE9B32BCDE09}" type="datetimeFigureOut">
              <a:rPr lang="it-IT" smtClean="0"/>
              <a:t>17/07/2023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559E-891A-45B6-BD7A-4C45989A45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597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408-CCD1-451E-9B55-AE9B32BCDE09}" type="datetimeFigureOut">
              <a:rPr lang="it-IT" smtClean="0"/>
              <a:t>17/07/2023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559E-891A-45B6-BD7A-4C45989A45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113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408-CCD1-451E-9B55-AE9B32BCDE09}" type="datetimeFigureOut">
              <a:rPr lang="it-IT" smtClean="0"/>
              <a:t>17/07/2023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559E-891A-45B6-BD7A-4C45989A45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949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408-CCD1-451E-9B55-AE9B32BCDE09}" type="datetimeFigureOut">
              <a:rPr lang="it-IT" smtClean="0"/>
              <a:t>17/07/2023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559E-891A-45B6-BD7A-4C45989A45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7528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408-CCD1-451E-9B55-AE9B32BCDE09}" type="datetimeFigureOut">
              <a:rPr lang="it-IT" smtClean="0"/>
              <a:t>17/07/2023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559E-891A-45B6-BD7A-4C45989A45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106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408-CCD1-451E-9B55-AE9B32BCDE09}" type="datetimeFigureOut">
              <a:rPr lang="it-IT" smtClean="0"/>
              <a:t>17/07/2023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559E-891A-45B6-BD7A-4C45989A45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4447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408-CCD1-451E-9B55-AE9B32BCDE09}" type="datetimeFigureOut">
              <a:rPr lang="it-IT" smtClean="0"/>
              <a:t>17/07/2023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559E-891A-45B6-BD7A-4C45989A45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9374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408-CCD1-451E-9B55-AE9B32BCDE09}" type="datetimeFigureOut">
              <a:rPr lang="it-IT" smtClean="0"/>
              <a:t>17/07/2023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559E-891A-45B6-BD7A-4C45989A45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747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408-CCD1-451E-9B55-AE9B32BCDE09}" type="datetimeFigureOut">
              <a:rPr lang="it-IT" smtClean="0"/>
              <a:t>17/07/2023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559E-891A-45B6-BD7A-4C45989A45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260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C9408-CCD1-451E-9B55-AE9B32BCDE09}" type="datetimeFigureOut">
              <a:rPr lang="it-IT" smtClean="0"/>
              <a:t>17/07/2023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6559E-891A-45B6-BD7A-4C45989A45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838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C9408-CCD1-451E-9B55-AE9B32BCDE09}" type="datetimeFigureOut">
              <a:rPr lang="it-IT" smtClean="0"/>
              <a:t>17/07/2023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6559E-891A-45B6-BD7A-4C45989A45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900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403928" y="-47825"/>
            <a:ext cx="8321962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TASSI DI AFFOLLAMENTO PROVINCIALI</a:t>
            </a: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CALCOLATI SUL NUMERO EFFETTIVO DI POSTI DISPONBILI (*)</a:t>
            </a: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(30 giugno 2023</a:t>
            </a:r>
            <a:r>
              <a:rPr lang="it-IT" b="1" dirty="0" smtClean="0">
                <a:solidFill>
                  <a:schemeClr val="bg1"/>
                </a:solidFill>
              </a:rPr>
              <a:t>)</a:t>
            </a:r>
            <a:endParaRPr lang="it-IT" b="1" dirty="0">
              <a:solidFill>
                <a:schemeClr val="bg1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6211" y="919263"/>
            <a:ext cx="6425093" cy="5650986"/>
          </a:xfrm>
          <a:prstGeom prst="rect">
            <a:avLst/>
          </a:prstGeom>
        </p:spPr>
      </p:pic>
      <p:grpSp>
        <p:nvGrpSpPr>
          <p:cNvPr id="12" name="Gruppo 11"/>
          <p:cNvGrpSpPr/>
          <p:nvPr/>
        </p:nvGrpSpPr>
        <p:grpSpPr>
          <a:xfrm>
            <a:off x="1838037" y="2870659"/>
            <a:ext cx="1704310" cy="1533237"/>
            <a:chOff x="572654" y="1985818"/>
            <a:chExt cx="1704310" cy="1533237"/>
          </a:xfrm>
        </p:grpSpPr>
        <p:sp>
          <p:nvSpPr>
            <p:cNvPr id="7" name="CasellaDiTesto 6"/>
            <p:cNvSpPr txBox="1"/>
            <p:nvPr/>
          </p:nvSpPr>
          <p:spPr>
            <a:xfrm>
              <a:off x="845328" y="1985818"/>
              <a:ext cx="7987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400" dirty="0" smtClean="0"/>
                <a:t>Legenda</a:t>
              </a:r>
            </a:p>
            <a:p>
              <a:endParaRPr lang="it-IT" sz="1400" dirty="0"/>
            </a:p>
          </p:txBody>
        </p:sp>
        <p:pic>
          <p:nvPicPr>
            <p:cNvPr id="10" name="Immagin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9673" y="2389990"/>
              <a:ext cx="1403927" cy="892620"/>
            </a:xfrm>
            <a:prstGeom prst="rect">
              <a:avLst/>
            </a:prstGeom>
          </p:spPr>
        </p:pic>
        <p:sp>
          <p:nvSpPr>
            <p:cNvPr id="11" name="Rettangolo 10"/>
            <p:cNvSpPr/>
            <p:nvPr/>
          </p:nvSpPr>
          <p:spPr>
            <a:xfrm>
              <a:off x="572654" y="1985818"/>
              <a:ext cx="1704310" cy="153323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3" name="CasellaDiTesto 12"/>
          <p:cNvSpPr txBox="1"/>
          <p:nvPr/>
        </p:nvSpPr>
        <p:spPr>
          <a:xfrm>
            <a:off x="8812158" y="5122056"/>
            <a:ext cx="276009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* I posti disponibili sono calcolati come differenza tra capienza regolamentare e posti non disponibili dichiarati nelle schede di trasparenza dei singoli Istituti </a:t>
            </a:r>
            <a:endParaRPr lang="it-IT" sz="1400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737034" y="6293250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8812158" y="5123699"/>
            <a:ext cx="276009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* I posti disponibili sono calcolati come differenza tra capienza regolamentare e posti non disponibili dichiarati nelle schede di trasparenza dei singoli Istituti </a:t>
            </a:r>
            <a:endParaRPr lang="it-IT" sz="1400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31" y="-47825"/>
            <a:ext cx="1145235" cy="1517944"/>
          </a:xfrm>
          <a:prstGeom prst="rect">
            <a:avLst/>
          </a:prstGeom>
          <a:solidFill>
            <a:srgbClr val="00B0F0"/>
          </a:solidFill>
        </p:spPr>
      </p:pic>
    </p:spTree>
    <p:extLst>
      <p:ext uri="{BB962C8B-B14F-4D97-AF65-F5344CB8AC3E}">
        <p14:creationId xmlns:p14="http://schemas.microsoft.com/office/powerpoint/2010/main" val="3555031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280549" y="0"/>
            <a:ext cx="8321962" cy="9233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DISTRIBUZIONE PERCENTUALE DEGLI ISITUTI PENITENZIARI IN ITALIA IN BASE AL TASSO DI AFFOLLAMENTO CALCOLATO SUI POSTI EFFETTIVEMENTE DISPONBILI (*)</a:t>
            </a:r>
            <a:endParaRPr lang="it-IT" b="1" dirty="0" smtClean="0">
              <a:solidFill>
                <a:schemeClr val="bg1"/>
              </a:solidFill>
            </a:endParaRPr>
          </a:p>
          <a:p>
            <a:pPr algn="ctr"/>
            <a:r>
              <a:rPr lang="it-IT" b="1" dirty="0" smtClean="0">
                <a:solidFill>
                  <a:schemeClr val="bg1"/>
                </a:solidFill>
              </a:rPr>
              <a:t>(30 giugno 2023</a:t>
            </a:r>
            <a:r>
              <a:rPr lang="it-IT" b="1" dirty="0" smtClean="0">
                <a:solidFill>
                  <a:schemeClr val="bg1"/>
                </a:solidFill>
              </a:rPr>
              <a:t>)</a:t>
            </a:r>
            <a:endParaRPr lang="it-IT" b="1" dirty="0">
              <a:solidFill>
                <a:schemeClr val="bg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280549" y="6291607"/>
            <a:ext cx="495475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</a:t>
            </a:r>
            <a:endParaRPr lang="it-IT" sz="12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9667818" y="5066638"/>
            <a:ext cx="217320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* I posti disponibili sono calcolati come differenza tra capienza regolamentare e posti non disponibili dichiarati nelle schede di trasparenza dei singoli Istituti </a:t>
            </a:r>
            <a:endParaRPr lang="it-IT" sz="1400" dirty="0"/>
          </a:p>
        </p:txBody>
      </p:sp>
      <p:graphicFrame>
        <p:nvGraphicFramePr>
          <p:cNvPr id="15" name="Grafico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2285019"/>
              </p:ext>
            </p:extLst>
          </p:nvPr>
        </p:nvGraphicFramePr>
        <p:xfrm>
          <a:off x="1280549" y="877148"/>
          <a:ext cx="8321962" cy="521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6" name="Immagin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31" y="-47825"/>
            <a:ext cx="1145235" cy="1517944"/>
          </a:xfrm>
          <a:prstGeom prst="rect">
            <a:avLst/>
          </a:prstGeom>
          <a:solidFill>
            <a:srgbClr val="00B0F0"/>
          </a:solidFill>
        </p:spPr>
      </p:pic>
    </p:spTree>
    <p:extLst>
      <p:ext uri="{BB962C8B-B14F-4D97-AF65-F5344CB8AC3E}">
        <p14:creationId xmlns:p14="http://schemas.microsoft.com/office/powerpoint/2010/main" val="3961779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132108"/>
              </p:ext>
            </p:extLst>
          </p:nvPr>
        </p:nvGraphicFramePr>
        <p:xfrm>
          <a:off x="205963" y="460496"/>
          <a:ext cx="10677095" cy="6077332"/>
        </p:xfrm>
        <a:graphic>
          <a:graphicData uri="http://schemas.openxmlformats.org/drawingml/2006/table">
            <a:tbl>
              <a:tblPr/>
              <a:tblGrid>
                <a:gridCol w="2070771">
                  <a:extLst>
                    <a:ext uri="{9D8B030D-6E8A-4147-A177-3AD203B41FA5}">
                      <a16:colId xmlns:a16="http://schemas.microsoft.com/office/drawing/2014/main" val="827902634"/>
                    </a:ext>
                  </a:extLst>
                </a:gridCol>
                <a:gridCol w="986704">
                  <a:extLst>
                    <a:ext uri="{9D8B030D-6E8A-4147-A177-3AD203B41FA5}">
                      <a16:colId xmlns:a16="http://schemas.microsoft.com/office/drawing/2014/main" val="210578856"/>
                    </a:ext>
                  </a:extLst>
                </a:gridCol>
                <a:gridCol w="1191693">
                  <a:extLst>
                    <a:ext uri="{9D8B030D-6E8A-4147-A177-3AD203B41FA5}">
                      <a16:colId xmlns:a16="http://schemas.microsoft.com/office/drawing/2014/main" val="256180697"/>
                    </a:ext>
                  </a:extLst>
                </a:gridCol>
                <a:gridCol w="962986">
                  <a:extLst>
                    <a:ext uri="{9D8B030D-6E8A-4147-A177-3AD203B41FA5}">
                      <a16:colId xmlns:a16="http://schemas.microsoft.com/office/drawing/2014/main" val="3318741738"/>
                    </a:ext>
                  </a:extLst>
                </a:gridCol>
                <a:gridCol w="1131507">
                  <a:extLst>
                    <a:ext uri="{9D8B030D-6E8A-4147-A177-3AD203B41FA5}">
                      <a16:colId xmlns:a16="http://schemas.microsoft.com/office/drawing/2014/main" val="2290057121"/>
                    </a:ext>
                  </a:extLst>
                </a:gridCol>
                <a:gridCol w="926873">
                  <a:extLst>
                    <a:ext uri="{9D8B030D-6E8A-4147-A177-3AD203B41FA5}">
                      <a16:colId xmlns:a16="http://schemas.microsoft.com/office/drawing/2014/main" val="1421179441"/>
                    </a:ext>
                  </a:extLst>
                </a:gridCol>
                <a:gridCol w="1103460">
                  <a:extLst>
                    <a:ext uri="{9D8B030D-6E8A-4147-A177-3AD203B41FA5}">
                      <a16:colId xmlns:a16="http://schemas.microsoft.com/office/drawing/2014/main" val="1089393655"/>
                    </a:ext>
                  </a:extLst>
                </a:gridCol>
                <a:gridCol w="1182874">
                  <a:extLst>
                    <a:ext uri="{9D8B030D-6E8A-4147-A177-3AD203B41FA5}">
                      <a16:colId xmlns:a16="http://schemas.microsoft.com/office/drawing/2014/main" val="153463813"/>
                    </a:ext>
                  </a:extLst>
                </a:gridCol>
                <a:gridCol w="1120227">
                  <a:extLst>
                    <a:ext uri="{9D8B030D-6E8A-4147-A177-3AD203B41FA5}">
                      <a16:colId xmlns:a16="http://schemas.microsoft.com/office/drawing/2014/main" val="3834019777"/>
                    </a:ext>
                  </a:extLst>
                </a:gridCol>
              </a:tblGrid>
              <a:tr h="608742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ISTITUTO</a:t>
                      </a:r>
                    </a:p>
                  </a:txBody>
                  <a:tcPr marL="4595" marR="4595" marT="45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CAPIENZA</a:t>
                      </a:r>
                      <a:b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 "ufficiale"</a:t>
                      </a:r>
                    </a:p>
                  </a:txBody>
                  <a:tcPr marL="4595" marR="4595" marT="45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PRESENTI</a:t>
                      </a:r>
                    </a:p>
                  </a:txBody>
                  <a:tcPr marL="4595" marR="4595" marT="45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DONNE</a:t>
                      </a:r>
                    </a:p>
                  </a:txBody>
                  <a:tcPr marL="4595" marR="4595" marT="45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STRANIERI</a:t>
                      </a:r>
                    </a:p>
                  </a:txBody>
                  <a:tcPr marL="4595" marR="4595" marT="45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POSTI NON DISPONIBILI</a:t>
                      </a:r>
                    </a:p>
                  </a:txBody>
                  <a:tcPr marL="4595" marR="4595" marT="45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POSTI EFFETTIVAMENTE DISPONBILI</a:t>
                      </a:r>
                    </a:p>
                  </a:txBody>
                  <a:tcPr marL="4595" marR="4595" marT="45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AFFOLLAMENTO </a:t>
                      </a:r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"UFFICIALE"</a:t>
                      </a:r>
                      <a:b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(A)</a:t>
                      </a:r>
                    </a:p>
                  </a:txBody>
                  <a:tcPr marL="4595" marR="4595" marT="45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AFFOLLAMENTO </a:t>
                      </a:r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/>
                      </a:r>
                      <a:b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SU POSTI DISPONIBILI</a:t>
                      </a:r>
                      <a:b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it-IT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</a:rPr>
                        <a:t>(B)</a:t>
                      </a:r>
                    </a:p>
                  </a:txBody>
                  <a:tcPr marL="4595" marR="4595" marT="45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859541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POTENZA "A. SANTORO"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74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73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6100"/>
                          </a:solidFill>
                          <a:effectLst/>
                          <a:latin typeface="Tahoma" panose="020B0604030504040204" pitchFamily="34" charset="0"/>
                        </a:rPr>
                        <a:t>67%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200%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714312"/>
                  </a:ext>
                </a:extLst>
              </a:tr>
              <a:tr h="296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 "F. DI CATALDO" SAN VITTORE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753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957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572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498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2F2F2"/>
                          </a:solidFill>
                          <a:effectLst/>
                          <a:latin typeface="Tahoma" panose="020B0604030504040204" pitchFamily="34" charset="0"/>
                        </a:rPr>
                        <a:t>127%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192%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274318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LUCCA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63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76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2F2F2"/>
                          </a:solidFill>
                          <a:effectLst/>
                          <a:latin typeface="Tahoma" panose="020B0604030504040204" pitchFamily="34" charset="0"/>
                        </a:rPr>
                        <a:t>121%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190%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76962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FOGGIA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364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645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39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345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177%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187%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15243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LODI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45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182%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182%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016277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BUSTO ARSIZIO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234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224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170%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182%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970802"/>
                  </a:ext>
                </a:extLst>
              </a:tr>
              <a:tr h="296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BRESCIA "N. FISCHIONE" CANTON MONBELLO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335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175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185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181%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181%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222568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COMO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226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403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54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229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226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178%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178%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903979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VARESE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53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94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41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53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177%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177%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28040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BARI "F. RUCCI"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294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454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36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258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154%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176%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491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PESARO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153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27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87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26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127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2F2F2"/>
                          </a:solidFill>
                          <a:effectLst/>
                          <a:latin typeface="Tahoma" panose="020B0604030504040204" pitchFamily="34" charset="0"/>
                        </a:rPr>
                        <a:t>144%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173%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244577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BRESCIA "VERZIANO"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71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121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39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41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71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170%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170%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801533"/>
                  </a:ext>
                </a:extLst>
              </a:tr>
              <a:tr h="29694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BERGAMO "Don Fausto RESMINI"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319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534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259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318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167%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168%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620100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BOLOGNA "R. D'AMATO"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498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787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413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470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158%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167%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668289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VERONA "MONTORIO"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335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542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51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327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162%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166%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043204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POZZUOLI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98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165%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165%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614530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MONZA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411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677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333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411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165%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165%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391755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TARANTO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500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800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487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164%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096298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CIVITAVECCHIA "N.C."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357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508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29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228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46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311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2F2F2"/>
                          </a:solidFill>
                          <a:effectLst/>
                          <a:latin typeface="Tahoma" panose="020B0604030504040204" pitchFamily="34" charset="0"/>
                        </a:rPr>
                        <a:t>142%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163%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987762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BRINDISI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196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16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120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163%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163%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346024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 "REGINA COELI"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628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1.007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524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628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980297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MELFI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126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126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260150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GROSSETO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15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107449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VIGEVANO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386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203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242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160%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202328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LATINA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77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121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76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157%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159%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06570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LECCO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53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81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49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51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153%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159%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616830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ALTAMURA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81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51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156%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159%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25058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AREZZO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84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24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6100"/>
                          </a:solidFill>
                          <a:effectLst/>
                          <a:latin typeface="Tahoma" panose="020B0604030504040204" pitchFamily="34" charset="0"/>
                        </a:rPr>
                        <a:t>35%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158%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022947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TREVISO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218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100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138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158%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158%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85941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UDINE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86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135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64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86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157%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157%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099816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RAVENNA -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49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37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49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153%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153%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589617"/>
                  </a:ext>
                </a:extLst>
              </a:tr>
              <a:tr h="150677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GENOVA "PONTEDECIMO"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96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65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75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4595" marR="4595" marT="459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94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F2F2F2"/>
                          </a:solidFill>
                          <a:effectLst/>
                          <a:latin typeface="Tahoma" panose="020B0604030504040204" pitchFamily="34" charset="0"/>
                        </a:rPr>
                        <a:t>148%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151%</a:t>
                      </a:r>
                    </a:p>
                  </a:txBody>
                  <a:tcPr marL="4595" marR="4595" marT="45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00083"/>
                  </a:ext>
                </a:extLst>
              </a:tr>
            </a:tbl>
          </a:graphicData>
        </a:graphic>
      </p:graphicFrame>
      <p:sp>
        <p:nvSpPr>
          <p:cNvPr id="14" name="CasellaDiTesto 13"/>
          <p:cNvSpPr txBox="1"/>
          <p:nvPr/>
        </p:nvSpPr>
        <p:spPr>
          <a:xfrm>
            <a:off x="1691329" y="6596390"/>
            <a:ext cx="4607352" cy="26161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100" dirty="0" smtClean="0"/>
              <a:t>Fonte: elaborazioni di dati Dipartimento Amministrazione Penitenziaria (DAP)</a:t>
            </a:r>
            <a:endParaRPr lang="it-IT" sz="11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1009746" y="3879273"/>
            <a:ext cx="11083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/>
              <a:t>* I posti disponibili sono calcolati come differenza tra capienza regolamentare e posti non disponibili dichiarati nelle schede di trasparenza dei singoli Istituti </a:t>
            </a:r>
            <a:endParaRPr lang="it-IT" sz="1100" i="1" dirty="0"/>
          </a:p>
        </p:txBody>
      </p:sp>
      <p:pic>
        <p:nvPicPr>
          <p:cNvPr id="16" name="Immagin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059" y="0"/>
            <a:ext cx="1145235" cy="1517944"/>
          </a:xfrm>
          <a:prstGeom prst="rect">
            <a:avLst/>
          </a:prstGeom>
          <a:solidFill>
            <a:srgbClr val="00B0F0"/>
          </a:solidFill>
        </p:spPr>
      </p:pic>
      <p:sp>
        <p:nvSpPr>
          <p:cNvPr id="5" name="CasellaDiTesto 4"/>
          <p:cNvSpPr txBox="1"/>
          <p:nvPr/>
        </p:nvSpPr>
        <p:spPr>
          <a:xfrm>
            <a:off x="1280549" y="0"/>
            <a:ext cx="8321962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solidFill>
                  <a:schemeClr val="bg1"/>
                </a:solidFill>
              </a:rPr>
              <a:t>DETTAGLIO SU PRESENZE E POSTI DISPONIBILI (*) NEGLI ISTITUTO CON TASSO DI AFFOLLAMENTO EFFETTIVO SUPERIORE AL 150%</a:t>
            </a:r>
            <a:endParaRPr lang="it-IT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433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608</Words>
  <Application>Microsoft Office PowerPoint</Application>
  <PresentationFormat>Widescreen</PresentationFormat>
  <Paragraphs>311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 Fanoli</dc:creator>
  <cp:lastModifiedBy>Lorenzo Fanoli</cp:lastModifiedBy>
  <cp:revision>13</cp:revision>
  <dcterms:created xsi:type="dcterms:W3CDTF">2023-07-16T17:09:23Z</dcterms:created>
  <dcterms:modified xsi:type="dcterms:W3CDTF">2023-07-17T10:30:51Z</dcterms:modified>
</cp:coreProperties>
</file>