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2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1.xml" ContentType="application/vnd.openxmlformats-officedocument.drawingml.chartshapes+xml"/>
  <Override PartName="/ppt/charts/chart10.xml" ContentType="application/vnd.openxmlformats-officedocument.drawingml.chart+xml"/>
  <Override PartName="/ppt/drawings/drawing2.xml" ContentType="application/vnd.openxmlformats-officedocument.drawingml.chartshapes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3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4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5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3.xml" ContentType="application/vnd.openxmlformats-officedocument.themeOverride+xml"/>
  <Override PartName="/ppt/charts/chart16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7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8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9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2" r:id="rId3"/>
    <p:sldId id="259" r:id="rId4"/>
    <p:sldId id="265" r:id="rId5"/>
    <p:sldId id="260" r:id="rId6"/>
    <p:sldId id="269" r:id="rId7"/>
    <p:sldId id="256" r:id="rId8"/>
    <p:sldId id="257" r:id="rId9"/>
    <p:sldId id="268" r:id="rId10"/>
    <p:sldId id="261" r:id="rId11"/>
    <p:sldId id="267" r:id="rId12"/>
    <p:sldId id="263" r:id="rId13"/>
    <p:sldId id="271" r:id="rId14"/>
    <p:sldId id="270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DATI%20DAP%20GIUGNO%202023\RIEPILOGO%20DATI%20DAP%20GIUGNO%20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loren\Dropbox\GARANTE%20DETENUTI\DATI%20DAP%20GIUGNO%202023\RIEPILOGO%20DATI%20DAP%20GIUGNO%202023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DATI%20DAP%20GIUGNO%202023\RIEPILOGO%20DATI%20DAP%20GIUGNO%202023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DATI%20DAP%20GIUGNO%202023\RIEPILOGO%20DATI%20DAP%20GIUGNO%202023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DATI%20DAP%20GIUGNO%202023\RIEPILOGO%20DATI%20DAP%20GIUGNO%202023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DATI%20DAP%20GIUGNO%202023\RIEPILOGO%20DATI%20DAP%20GIUGNO%202023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oleObject" Target="file:///C:\Users\loren\Dropbox\GARANTE%20DETENUTI\DATI%20DAP%20GIUGNO%202023\RIEPILOGO%20DATI%20DAP%20GIUGNO%202023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DATI%20DAP%20GIUGNO%202023\RIEPILOGO%20DATI%20DAP%20GIUGNO%202023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DATI%20DAP%20GIUGNO%202023\RIEPILOGO%20DATI%20DAP%20GIUGNO%202023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DATI%20DAP%20GIUGNO%202023\RIEPILOGO%20DATI%20DAP%20GIUGNO%202023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DATI%20DAP%20GIUGNO%202023\RIEPILOGO%20DATI%20DAP%20GIUGNO%202023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DATI%20DAP%20GIUGNO%202023\RIEPILOGO%20DATI%20DAP%20GIUGNO%20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DATI%20DAP%20GIUGNO%202023\RIEPILOGO%20DATI%20DAP%20GIUGNO%20202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Foglio_di_lavoro_di_Microsoft_Excel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DATI%20DAP%20GIUGNO%202023\RIEPILOGO%20DATI%20DAP%20GIUGNO%202023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Foglio_di_lavoro_di_Microsoft_Excel1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DATI%20DAP%20GIUGNO%202023\RIEPILOGO%20DATI%20DAP%20GIUGNO%202023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DATI%20DAP%20GIUGNO%202023\RIEPILOGO%20DATI%20DAP%20GIUGNO%202023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DATI%20DAP%20GIUGNO%202023\RIEPILOGO%20DATI%20DAP%20GIUGNO%202023.xlsx" TargetMode="Externa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'grafico lazio ingressi in carce'!$C$23</c:f>
              <c:strCache>
                <c:ptCount val="1"/>
                <c:pt idx="0">
                  <c:v>ingressi dalla libertà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28575" cap="rnd">
                <a:solidFill>
                  <a:srgbClr val="C00000"/>
                </a:solidFill>
                <a:prstDash val="sysDot"/>
                <a:headEnd type="none" w="med" len="med"/>
                <a:tailEnd type="arrow" w="med" len="med"/>
              </a:ln>
              <a:effectLst/>
            </c:spPr>
            <c:trendlineType val="movingAvg"/>
            <c:period val="2"/>
            <c:dispRSqr val="0"/>
            <c:dispEq val="0"/>
          </c:trendline>
          <c:cat>
            <c:strRef>
              <c:f>'grafico lazio ingressi in carce'!$B$24:$B$32</c:f>
              <c:strCache>
                <c:ptCount val="9"/>
                <c:pt idx="0">
                  <c:v>I sem 2019</c:v>
                </c:pt>
                <c:pt idx="1">
                  <c:v>II sem 2019</c:v>
                </c:pt>
                <c:pt idx="2">
                  <c:v>I sem 2020</c:v>
                </c:pt>
                <c:pt idx="3">
                  <c:v>II sem 2020</c:v>
                </c:pt>
                <c:pt idx="4">
                  <c:v>I sem 2021</c:v>
                </c:pt>
                <c:pt idx="5">
                  <c:v>II sem 2021</c:v>
                </c:pt>
                <c:pt idx="6">
                  <c:v>I sem 2022</c:v>
                </c:pt>
                <c:pt idx="7">
                  <c:v>II sem 2022</c:v>
                </c:pt>
                <c:pt idx="8">
                  <c:v>I sem 2023</c:v>
                </c:pt>
              </c:strCache>
            </c:strRef>
          </c:cat>
          <c:val>
            <c:numRef>
              <c:f>'grafico lazio ingressi in carce'!$C$24:$C$32</c:f>
              <c:numCache>
                <c:formatCode>_-* #,##0_-;\-* #,##0_-;_-* "-"??_-;_-@_-</c:formatCode>
                <c:ptCount val="9"/>
                <c:pt idx="0" formatCode="#,##0">
                  <c:v>23442</c:v>
                </c:pt>
                <c:pt idx="1">
                  <c:v>22759</c:v>
                </c:pt>
                <c:pt idx="2" formatCode="#,##0">
                  <c:v>17199</c:v>
                </c:pt>
                <c:pt idx="3">
                  <c:v>18081</c:v>
                </c:pt>
                <c:pt idx="4" formatCode="#,##0">
                  <c:v>18628</c:v>
                </c:pt>
                <c:pt idx="5">
                  <c:v>17911</c:v>
                </c:pt>
                <c:pt idx="6" formatCode="#,##0">
                  <c:v>18588</c:v>
                </c:pt>
                <c:pt idx="7">
                  <c:v>19537</c:v>
                </c:pt>
                <c:pt idx="8" formatCode="#,##0">
                  <c:v>19701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13-4F0A-BAF5-6E05FB0FB7F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24862015"/>
        <c:axId val="2024858687"/>
      </c:barChart>
      <c:catAx>
        <c:axId val="20248620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24858687"/>
        <c:crosses val="autoZero"/>
        <c:auto val="1"/>
        <c:lblAlgn val="ctr"/>
        <c:lblOffset val="100"/>
        <c:noMultiLvlLbl val="0"/>
      </c:catAx>
      <c:valAx>
        <c:axId val="2024858687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20248620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 b="1"/>
      </a:pPr>
      <a:endParaRPr lang="it-IT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'graf pena residua (2)'!$R$4</c:f>
              <c:strCache>
                <c:ptCount val="1"/>
              </c:strCache>
            </c:strRef>
          </c:tx>
          <c:spPr>
            <a:solidFill>
              <a:srgbClr val="FF9999"/>
            </a:solidFill>
            <a:ln w="19050">
              <a:solidFill>
                <a:srgbClr val="C00000"/>
              </a:solidFill>
              <a:prstDash val="dashDot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'graf pena residua (2)'!$S$3:$T$3</c:f>
              <c:strCache>
                <c:ptCount val="2"/>
                <c:pt idx="0">
                  <c:v>posti effettivamente disponbili</c:v>
                </c:pt>
                <c:pt idx="1">
                  <c:v>pena residua</c:v>
                </c:pt>
              </c:strCache>
            </c:strRef>
          </c:cat>
          <c:val>
            <c:numRef>
              <c:f>'graf pena residua (2)'!$S$4:$T$4</c:f>
              <c:numCache>
                <c:formatCode>General</c:formatCode>
                <c:ptCount val="2"/>
                <c:pt idx="0" formatCode="#,##0">
                  <c:v>4829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00-4DBC-BE68-49B1552B62B0}"/>
            </c:ext>
          </c:extLst>
        </c:ser>
        <c:ser>
          <c:idx val="1"/>
          <c:order val="1"/>
          <c:tx>
            <c:strRef>
              <c:f>'graf pena residua (2)'!$R$5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solidFill>
              <a:schemeClr val="bg2"/>
            </a:solidFill>
            <a:ln>
              <a:solidFill>
                <a:schemeClr val="accent5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'graf pena residua (2)'!$S$3:$T$3</c:f>
              <c:strCache>
                <c:ptCount val="2"/>
                <c:pt idx="0">
                  <c:v>posti effettivamente disponbili</c:v>
                </c:pt>
                <c:pt idx="1">
                  <c:v>pena residua</c:v>
                </c:pt>
              </c:strCache>
            </c:strRef>
          </c:cat>
          <c:val>
            <c:numRef>
              <c:f>'graf pena residua (2)'!$S$5:$T$5</c:f>
              <c:numCache>
                <c:formatCode>#,##0</c:formatCode>
                <c:ptCount val="2"/>
                <c:pt idx="1">
                  <c:v>821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00-4DBC-BE68-49B1552B62B0}"/>
            </c:ext>
          </c:extLst>
        </c:ser>
        <c:ser>
          <c:idx val="2"/>
          <c:order val="2"/>
          <c:tx>
            <c:strRef>
              <c:f>'graf pena residua (2)'!$R$6</c:f>
              <c:strCache>
                <c:ptCount val="1"/>
                <c:pt idx="0">
                  <c:v>totale detenuti condannati non defintivi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'graf pena residua (2)'!$S$3:$T$3</c:f>
              <c:strCache>
                <c:ptCount val="2"/>
                <c:pt idx="0">
                  <c:v>posti effettivamente disponbili</c:v>
                </c:pt>
                <c:pt idx="1">
                  <c:v>pena residua</c:v>
                </c:pt>
              </c:strCache>
            </c:strRef>
          </c:cat>
          <c:val>
            <c:numRef>
              <c:f>'graf pena residua (2)'!$S$6:$T$6</c:f>
              <c:numCache>
                <c:formatCode>#,##0</c:formatCode>
                <c:ptCount val="2"/>
                <c:pt idx="1">
                  <c:v>834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900-4DBC-BE68-49B1552B62B0}"/>
            </c:ext>
          </c:extLst>
        </c:ser>
        <c:ser>
          <c:idx val="3"/>
          <c:order val="3"/>
          <c:tx>
            <c:strRef>
              <c:f>'graf pena residua (2)'!$R$7</c:f>
              <c:strCache>
                <c:ptCount val="1"/>
                <c:pt idx="0">
                  <c:v>residuo superiore a 2 anni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'graf pena residua (2)'!$S$3:$T$3</c:f>
              <c:strCache>
                <c:ptCount val="2"/>
                <c:pt idx="0">
                  <c:v>posti effettivamente disponbili</c:v>
                </c:pt>
                <c:pt idx="1">
                  <c:v>pena residua</c:v>
                </c:pt>
              </c:strCache>
            </c:strRef>
          </c:cat>
          <c:val>
            <c:numRef>
              <c:f>'graf pena residua (2)'!$S$7:$T$7</c:f>
              <c:numCache>
                <c:formatCode>#,##0</c:formatCode>
                <c:ptCount val="2"/>
                <c:pt idx="1">
                  <c:v>2617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900-4DBC-BE68-49B1552B62B0}"/>
            </c:ext>
          </c:extLst>
        </c:ser>
        <c:ser>
          <c:idx val="4"/>
          <c:order val="4"/>
          <c:tx>
            <c:strRef>
              <c:f>'graf pena residua (2)'!$R$11</c:f>
              <c:strCache>
                <c:ptCount val="1"/>
                <c:pt idx="0">
                  <c:v>residuo di pena tra uno e due anni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solidFill>
                <a:prstClr val="white">
                  <a:lumMod val="75000"/>
                </a:prst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'graf pena residua (2)'!$S$3:$T$3</c:f>
              <c:strCache>
                <c:ptCount val="2"/>
                <c:pt idx="0">
                  <c:v>posti effettivamente disponbili</c:v>
                </c:pt>
                <c:pt idx="1">
                  <c:v>pena residua</c:v>
                </c:pt>
              </c:strCache>
            </c:strRef>
          </c:cat>
          <c:val>
            <c:numRef>
              <c:f>'graf pena residua (2)'!$S$11:$T$11</c:f>
              <c:numCache>
                <c:formatCode>#,##0</c:formatCode>
                <c:ptCount val="2"/>
                <c:pt idx="1">
                  <c:v>911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900-4DBC-BE68-49B1552B62B0}"/>
            </c:ext>
          </c:extLst>
        </c:ser>
        <c:ser>
          <c:idx val="5"/>
          <c:order val="5"/>
          <c:tx>
            <c:strRef>
              <c:f>'graf pena residua (2)'!$S$12</c:f>
              <c:strCache>
                <c:ptCount val="1"/>
                <c:pt idx="0">
                  <c:v>residuo di pena inferiore a un anno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'graf pena residua (2)'!$S$3:$T$3</c:f>
              <c:strCache>
                <c:ptCount val="2"/>
                <c:pt idx="0">
                  <c:v>posti effettivamente disponbili</c:v>
                </c:pt>
                <c:pt idx="1">
                  <c:v>pena residua</c:v>
                </c:pt>
              </c:strCache>
            </c:strRef>
          </c:cat>
          <c:val>
            <c:numRef>
              <c:f>'graf pena residua (2)'!$T$12:$U$12</c:f>
              <c:numCache>
                <c:formatCode>#,##0</c:formatCode>
                <c:ptCount val="2"/>
                <c:pt idx="1">
                  <c:v>987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900-4DBC-BE68-49B1552B62B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5"/>
        <c:overlap val="100"/>
        <c:axId val="115767552"/>
        <c:axId val="115777536"/>
      </c:barChart>
      <c:catAx>
        <c:axId val="115767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5777536"/>
        <c:crosses val="autoZero"/>
        <c:auto val="1"/>
        <c:lblAlgn val="ctr"/>
        <c:lblOffset val="100"/>
        <c:noMultiLvlLbl val="0"/>
      </c:catAx>
      <c:valAx>
        <c:axId val="115777536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one"/>
        <c:crossAx val="115767552"/>
        <c:crosses val="autoZero"/>
        <c:crossBetween val="between"/>
      </c:valAx>
      <c:spPr>
        <a:scene3d>
          <a:camera prst="orthographicFront"/>
          <a:lightRig rig="threePt" dir="t"/>
        </a:scene3d>
        <a:sp3d>
          <a:bevelT w="12700"/>
        </a:sp3d>
      </c:spPr>
    </c:plotArea>
    <c:legend>
      <c:legendPos val="r"/>
      <c:legendEntry>
        <c:idx val="5"/>
        <c:delete val="1"/>
      </c:legendEntry>
      <c:layout>
        <c:manualLayout>
          <c:xMode val="edge"/>
          <c:yMode val="edge"/>
          <c:x val="0.64482203131975779"/>
          <c:y val="5.9669403026749307E-2"/>
          <c:w val="0.33712090836966074"/>
          <c:h val="0.8422451182963831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it-IT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'graf pena residua (2)'!$A$82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'graf pena residua (2)'!$B$81:$K$81</c:f>
              <c:strCache>
                <c:ptCount val="10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  <c:pt idx="9">
                  <c:v>30.06.2022</c:v>
                </c:pt>
              </c:strCache>
            </c:strRef>
          </c:cat>
          <c:val>
            <c:numRef>
              <c:f>'graf pena residua (2)'!$B$82:$K$82</c:f>
              <c:numCache>
                <c:formatCode>_-* #,##0\ _€_-;\-* #,##0\ _€_-;_-* "-"??\ _€_-;_-@_-</c:formatCode>
                <c:ptCount val="10"/>
                <c:pt idx="0" formatCode="#,##0">
                  <c:v>9727</c:v>
                </c:pt>
                <c:pt idx="1">
                  <c:v>9454</c:v>
                </c:pt>
                <c:pt idx="2">
                  <c:v>9143</c:v>
                </c:pt>
                <c:pt idx="3">
                  <c:v>8274</c:v>
                </c:pt>
                <c:pt idx="4">
                  <c:v>8155</c:v>
                </c:pt>
                <c:pt idx="5">
                  <c:v>7768</c:v>
                </c:pt>
                <c:pt idx="6">
                  <c:v>7678</c:v>
                </c:pt>
                <c:pt idx="7" formatCode="_-* #,##0_-;\-* #,##0_-;_-* &quot;-&quot;??_-;_-@_-">
                  <c:v>7221</c:v>
                </c:pt>
                <c:pt idx="8">
                  <c:v>7175</c:v>
                </c:pt>
                <c:pt idx="9" formatCode="#,##0">
                  <c:v>8095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13-4C0D-B2C5-FBC82BD52299}"/>
            </c:ext>
          </c:extLst>
        </c:ser>
        <c:ser>
          <c:idx val="1"/>
          <c:order val="1"/>
          <c:tx>
            <c:strRef>
              <c:f>'graf pena residua (2)'!$A$83</c:f>
              <c:strCache>
                <c:ptCount val="1"/>
                <c:pt idx="0">
                  <c:v>condannati non definitivi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6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'graf pena residua (2)'!$B$81:$K$81</c:f>
              <c:strCache>
                <c:ptCount val="10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  <c:pt idx="9">
                  <c:v>30.06.2022</c:v>
                </c:pt>
              </c:strCache>
            </c:strRef>
          </c:cat>
          <c:val>
            <c:numRef>
              <c:f>'graf pena residua (2)'!$B$83:$K$83</c:f>
              <c:numCache>
                <c:formatCode>_-* #,##0\ _€_-;\-* #,##0\ _€_-;_-* "-"??\ _€_-;_-@_-</c:formatCode>
                <c:ptCount val="10"/>
                <c:pt idx="0" formatCode="#,##0">
                  <c:v>9838</c:v>
                </c:pt>
                <c:pt idx="1">
                  <c:v>9589</c:v>
                </c:pt>
                <c:pt idx="2">
                  <c:v>9721</c:v>
                </c:pt>
                <c:pt idx="3">
                  <c:v>9068</c:v>
                </c:pt>
                <c:pt idx="4">
                  <c:v>8655</c:v>
                </c:pt>
                <c:pt idx="5">
                  <c:v>8326</c:v>
                </c:pt>
                <c:pt idx="6">
                  <c:v>8498</c:v>
                </c:pt>
                <c:pt idx="7" formatCode="_-* #,##0_-;\-* #,##0_-;_-* &quot;-&quot;??_-;_-@_-">
                  <c:v>8329</c:v>
                </c:pt>
                <c:pt idx="8">
                  <c:v>8430</c:v>
                </c:pt>
                <c:pt idx="9" formatCode="#,##0">
                  <c:v>6599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13-4C0D-B2C5-FBC82BD52299}"/>
            </c:ext>
          </c:extLst>
        </c:ser>
        <c:ser>
          <c:idx val="2"/>
          <c:order val="2"/>
          <c:tx>
            <c:strRef>
              <c:f>'graf pena residua (2)'!$A$84</c:f>
              <c:strCache>
                <c:ptCount val="1"/>
                <c:pt idx="0">
                  <c:v>pena residua superiore a due anni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4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'graf pena residua (2)'!$B$81:$K$81</c:f>
              <c:strCache>
                <c:ptCount val="10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  <c:pt idx="9">
                  <c:v>30.06.2022</c:v>
                </c:pt>
              </c:strCache>
            </c:strRef>
          </c:cat>
          <c:val>
            <c:numRef>
              <c:f>'graf pena residua (2)'!$B$84:$K$84</c:f>
              <c:numCache>
                <c:formatCode>_-* #,##0\ _€_-;\-* #,##0\ _€_-;_-* "-"??\ _€_-;_-@_-</c:formatCode>
                <c:ptCount val="10"/>
                <c:pt idx="0">
                  <c:v>23453</c:v>
                </c:pt>
                <c:pt idx="1">
                  <c:v>24311</c:v>
                </c:pt>
                <c:pt idx="2">
                  <c:v>24703</c:v>
                </c:pt>
                <c:pt idx="3">
                  <c:v>22174</c:v>
                </c:pt>
                <c:pt idx="4">
                  <c:v>22497</c:v>
                </c:pt>
                <c:pt idx="5">
                  <c:v>23541</c:v>
                </c:pt>
                <c:pt idx="6">
                  <c:v>24010</c:v>
                </c:pt>
                <c:pt idx="7" formatCode="_-* #,##0_-;\-* #,##0_-;_-* &quot;-&quot;??_-;_-@_-">
                  <c:v>24890</c:v>
                </c:pt>
                <c:pt idx="8">
                  <c:v>25699</c:v>
                </c:pt>
                <c:pt idx="9">
                  <c:v>27334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13-4C0D-B2C5-FBC82BD52299}"/>
            </c:ext>
          </c:extLst>
        </c:ser>
        <c:ser>
          <c:idx val="3"/>
          <c:order val="3"/>
          <c:tx>
            <c:strRef>
              <c:f>'graf pena residua (2)'!$A$85</c:f>
              <c:strCache>
                <c:ptCount val="1"/>
                <c:pt idx="0">
                  <c:v>pena residua inferiore due anni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5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'graf pena residua (2)'!$B$81:$K$81</c:f>
              <c:strCache>
                <c:ptCount val="10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  <c:pt idx="9">
                  <c:v>30.06.2022</c:v>
                </c:pt>
              </c:strCache>
            </c:strRef>
          </c:cat>
          <c:val>
            <c:numRef>
              <c:f>'graf pena residua (2)'!$B$85:$K$85</c:f>
              <c:numCache>
                <c:formatCode>_-* #,##0\ _€_-;\-* #,##0\ _€_-;_-* "-"??\ _€_-;_-@_-</c:formatCode>
                <c:ptCount val="10"/>
                <c:pt idx="0">
                  <c:v>16285</c:v>
                </c:pt>
                <c:pt idx="1">
                  <c:v>16792</c:v>
                </c:pt>
                <c:pt idx="2">
                  <c:v>16828</c:v>
                </c:pt>
                <c:pt idx="3">
                  <c:v>13683</c:v>
                </c:pt>
                <c:pt idx="4">
                  <c:v>13686</c:v>
                </c:pt>
                <c:pt idx="5">
                  <c:v>13662</c:v>
                </c:pt>
                <c:pt idx="6">
                  <c:v>13621</c:v>
                </c:pt>
                <c:pt idx="7" formatCode="_-* #,##0_-;\-* #,##0_-;_-* &quot;-&quot;??_-;_-@_-">
                  <c:v>14069</c:v>
                </c:pt>
                <c:pt idx="8">
                  <c:v>14570</c:v>
                </c:pt>
                <c:pt idx="9" formatCode="#,##0">
                  <c:v>15177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B13-4C0D-B2C5-FBC82BD5229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384636688"/>
        <c:axId val="1384637936"/>
      </c:barChart>
      <c:catAx>
        <c:axId val="13846366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84637936"/>
        <c:crosses val="autoZero"/>
        <c:auto val="1"/>
        <c:lblAlgn val="ctr"/>
        <c:lblOffset val="100"/>
        <c:tickLblSkip val="3"/>
        <c:noMultiLvlLbl val="0"/>
      </c:catAx>
      <c:valAx>
        <c:axId val="1384637936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384636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valori indice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'graf pena residua (2)'!$A$95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19050">
                <a:solidFill>
                  <a:schemeClr val="accent2"/>
                </a:solidFill>
              </a:ln>
              <a:effectLst/>
            </c:spPr>
          </c:marker>
          <c:dPt>
            <c:idx val="8"/>
            <c:marker>
              <c:symbol val="circle"/>
              <c:size val="5"/>
              <c:spPr>
                <a:solidFill>
                  <a:schemeClr val="lt1"/>
                </a:solidFill>
                <a:ln w="19050" cap="flat" cmpd="sng" algn="ctr">
                  <a:solidFill>
                    <a:schemeClr val="accent2"/>
                  </a:solidFill>
                  <a:prstDash val="solid"/>
                  <a:miter lim="800000"/>
                </a:ln>
                <a:effectLst/>
              </c:spPr>
            </c:marker>
            <c:bubble3D val="0"/>
            <c:spPr>
              <a:ln w="1905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680F-4447-B11E-409C9FD59E7C}"/>
              </c:ext>
            </c:extLst>
          </c:dPt>
          <c:dLbls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80F-4447-B11E-409C9FD59E7C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 pena residua (2)'!$B$94:$K$94</c:f>
              <c:strCache>
                <c:ptCount val="10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  <c:pt idx="9">
                  <c:v>30.06.2022</c:v>
                </c:pt>
              </c:strCache>
            </c:strRef>
          </c:cat>
          <c:val>
            <c:numRef>
              <c:f>'graf pena residua (2)'!$B$95:$K$95</c:f>
              <c:numCache>
                <c:formatCode>_-* #,##0.0\ _€_-;\-* #,##0.0\ _€_-;_-* "-"??\ _€_-;_-@_-</c:formatCode>
                <c:ptCount val="10"/>
                <c:pt idx="0" formatCode="General">
                  <c:v>100</c:v>
                </c:pt>
                <c:pt idx="1">
                  <c:v>97.193379253623931</c:v>
                </c:pt>
                <c:pt idx="2">
                  <c:v>93.996093348411634</c:v>
                </c:pt>
                <c:pt idx="3">
                  <c:v>85.062198005551551</c:v>
                </c:pt>
                <c:pt idx="4">
                  <c:v>83.838799218669678</c:v>
                </c:pt>
                <c:pt idx="5">
                  <c:v>79.860182995784925</c:v>
                </c:pt>
                <c:pt idx="6">
                  <c:v>78.934923409067551</c:v>
                </c:pt>
                <c:pt idx="7">
                  <c:v>74.236660840958166</c:v>
                </c:pt>
                <c:pt idx="8">
                  <c:v>73.76375038552483</c:v>
                </c:pt>
                <c:pt idx="9" formatCode="0.0">
                  <c:v>83.221959494191424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80F-4447-B11E-409C9FD59E7C}"/>
            </c:ext>
          </c:extLst>
        </c:ser>
        <c:ser>
          <c:idx val="1"/>
          <c:order val="1"/>
          <c:tx>
            <c:strRef>
              <c:f>'graf pena residua (2)'!$A$96</c:f>
              <c:strCache>
                <c:ptCount val="1"/>
                <c:pt idx="0">
                  <c:v>condannati non definitivi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80F-4447-B11E-409C9FD59E7C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4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 pena residua (2)'!$B$94:$K$94</c:f>
              <c:strCache>
                <c:ptCount val="10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  <c:pt idx="9">
                  <c:v>30.06.2022</c:v>
                </c:pt>
              </c:strCache>
            </c:strRef>
          </c:cat>
          <c:val>
            <c:numRef>
              <c:f>'graf pena residua (2)'!$B$96:$K$96</c:f>
              <c:numCache>
                <c:formatCode>_-* #,##0.0\ _€_-;\-* #,##0.0\ _€_-;_-* "-"??\ _€_-;_-@_-</c:formatCode>
                <c:ptCount val="10"/>
                <c:pt idx="0" formatCode="General">
                  <c:v>100</c:v>
                </c:pt>
                <c:pt idx="1">
                  <c:v>97.468997763773132</c:v>
                </c:pt>
                <c:pt idx="2">
                  <c:v>98.810733889001824</c:v>
                </c:pt>
                <c:pt idx="3">
                  <c:v>92.173205936165886</c:v>
                </c:pt>
                <c:pt idx="4">
                  <c:v>87.975198211018494</c:v>
                </c:pt>
                <c:pt idx="5">
                  <c:v>84.631022565562105</c:v>
                </c:pt>
                <c:pt idx="6">
                  <c:v>86.379345395405579</c:v>
                </c:pt>
                <c:pt idx="7">
                  <c:v>84.661516568408217</c:v>
                </c:pt>
                <c:pt idx="8">
                  <c:v>85.688147997560478</c:v>
                </c:pt>
                <c:pt idx="9" formatCode="0.0">
                  <c:v>67.076641593819886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80F-4447-B11E-409C9FD59E7C}"/>
            </c:ext>
          </c:extLst>
        </c:ser>
        <c:ser>
          <c:idx val="2"/>
          <c:order val="2"/>
          <c:tx>
            <c:strRef>
              <c:f>'graf pena residua (2)'!$A$97</c:f>
              <c:strCache>
                <c:ptCount val="1"/>
                <c:pt idx="0">
                  <c:v>pena residua superiore a due anni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dLbls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80F-4447-B11E-409C9FD59E7C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5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 pena residua (2)'!$B$94:$K$94</c:f>
              <c:strCache>
                <c:ptCount val="10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  <c:pt idx="9">
                  <c:v>30.06.2022</c:v>
                </c:pt>
              </c:strCache>
            </c:strRef>
          </c:cat>
          <c:val>
            <c:numRef>
              <c:f>'graf pena residua (2)'!$B$97:$K$97</c:f>
              <c:numCache>
                <c:formatCode>_-* #,##0.0\ _€_-;\-* #,##0.0\ _€_-;_-* "-"??\ _€_-;_-@_-</c:formatCode>
                <c:ptCount val="10"/>
                <c:pt idx="0" formatCode="General">
                  <c:v>100</c:v>
                </c:pt>
                <c:pt idx="1">
                  <c:v>103.65838059096917</c:v>
                </c:pt>
                <c:pt idx="2">
                  <c:v>105.32980855327676</c:v>
                </c:pt>
                <c:pt idx="3">
                  <c:v>94.546539888287214</c:v>
                </c:pt>
                <c:pt idx="4">
                  <c:v>95.923762418453933</c:v>
                </c:pt>
                <c:pt idx="5">
                  <c:v>100.37521852215069</c:v>
                </c:pt>
                <c:pt idx="6">
                  <c:v>102.37496269134013</c:v>
                </c:pt>
                <c:pt idx="7">
                  <c:v>106.12714791284697</c:v>
                </c:pt>
                <c:pt idx="8">
                  <c:v>109.57660000852769</c:v>
                </c:pt>
                <c:pt idx="9" formatCode="0.0">
                  <c:v>116.54798959621371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680F-4447-B11E-409C9FD59E7C}"/>
            </c:ext>
          </c:extLst>
        </c:ser>
        <c:ser>
          <c:idx val="3"/>
          <c:order val="3"/>
          <c:tx>
            <c:strRef>
              <c:f>'graf pena residua (2)'!$A$98</c:f>
              <c:strCache>
                <c:ptCount val="1"/>
                <c:pt idx="0">
                  <c:v>pena residua inferiore due anni</c:v>
                </c:pt>
              </c:strCache>
            </c:strRef>
          </c:tx>
          <c:spPr>
            <a:ln w="28575" cap="rnd">
              <a:solidFill>
                <a:srgbClr val="C00000"/>
              </a:solidFill>
              <a:prstDash val="dashDot"/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rgbClr val="C00000"/>
                </a:solidFill>
                <a:prstDash val="dashDot"/>
              </a:ln>
              <a:effectLst/>
            </c:spPr>
          </c:marker>
          <c:dLbls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80F-4447-B11E-409C9FD59E7C}"/>
                </c:ext>
              </c:extLst>
            </c:dLbl>
            <c:spPr>
              <a:solidFill>
                <a:srgbClr val="FF7C80"/>
              </a:solidFill>
              <a:ln>
                <a:solidFill>
                  <a:srgbClr val="C00000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 pena residua (2)'!$B$94:$K$94</c:f>
              <c:strCache>
                <c:ptCount val="10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  <c:pt idx="9">
                  <c:v>30.06.2022</c:v>
                </c:pt>
              </c:strCache>
            </c:strRef>
          </c:cat>
          <c:val>
            <c:numRef>
              <c:f>'graf pena residua (2)'!$B$98:$K$98</c:f>
              <c:numCache>
                <c:formatCode>_-* #,##0.0\ _€_-;\-* #,##0.0\ _€_-;_-* "-"??\ _€_-;_-@_-</c:formatCode>
                <c:ptCount val="10"/>
                <c:pt idx="0" formatCode="General">
                  <c:v>100</c:v>
                </c:pt>
                <c:pt idx="1">
                  <c:v>103.11329444273872</c:v>
                </c:pt>
                <c:pt idx="2">
                  <c:v>103.33435677003378</c:v>
                </c:pt>
                <c:pt idx="3">
                  <c:v>84.022106232729499</c:v>
                </c:pt>
                <c:pt idx="4">
                  <c:v>84.040528093337429</c:v>
                </c:pt>
                <c:pt idx="5">
                  <c:v>83.893153208474047</c:v>
                </c:pt>
                <c:pt idx="6">
                  <c:v>83.6413877801658</c:v>
                </c:pt>
                <c:pt idx="7">
                  <c:v>86.392385630948723</c:v>
                </c:pt>
                <c:pt idx="8">
                  <c:v>89.468836352471598</c:v>
                </c:pt>
                <c:pt idx="9" formatCode="0.0">
                  <c:v>93.196192815474362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680F-4447-B11E-409C9FD59E7C}"/>
            </c:ext>
          </c:extLst>
        </c:ser>
        <c:ser>
          <c:idx val="4"/>
          <c:order val="4"/>
          <c:tx>
            <c:strRef>
              <c:f>'graf pena residua (2)'!$A$99</c:f>
              <c:strCache>
                <c:ptCount val="1"/>
                <c:pt idx="0">
                  <c:v>totale detenuti presenti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rgbClr val="C00000"/>
                </a:solidFill>
                <a:prstDash val="dash"/>
              </a:ln>
              <a:effectLst/>
            </c:spPr>
          </c:marker>
          <c:dLbls>
            <c:dLbl>
              <c:idx val="9"/>
              <c:layout>
                <c:manualLayout>
                  <c:x val="-5.8788947677836569E-3"/>
                  <c:y val="-2.8636884306987399E-2"/>
                </c:manualLayout>
              </c:layout>
              <c:spPr>
                <a:solidFill>
                  <a:schemeClr val="lt1"/>
                </a:solidFill>
                <a:ln w="12700" cap="flat" cmpd="sng" algn="ctr">
                  <a:solidFill>
                    <a:schemeClr val="dk1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80F-4447-B11E-409C9FD59E7C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 pena residua (2)'!$B$94:$K$94</c:f>
              <c:strCache>
                <c:ptCount val="10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  <c:pt idx="9">
                  <c:v>30.06.2022</c:v>
                </c:pt>
              </c:strCache>
            </c:strRef>
          </c:cat>
          <c:val>
            <c:numRef>
              <c:f>'graf pena residua (2)'!$B$99:$K$99</c:f>
              <c:numCache>
                <c:formatCode>_-* #,##0.0\ _€_-;\-* #,##0.0\ _€_-;_-* "-"??\ _€_-;_-@_-</c:formatCode>
                <c:ptCount val="10"/>
                <c:pt idx="0" formatCode="General">
                  <c:v>100</c:v>
                </c:pt>
                <c:pt idx="1">
                  <c:v>101.45335680160926</c:v>
                </c:pt>
                <c:pt idx="2">
                  <c:v>101.86740424105272</c:v>
                </c:pt>
                <c:pt idx="3">
                  <c:v>89.814768250775288</c:v>
                </c:pt>
                <c:pt idx="4">
                  <c:v>89.454362584862963</c:v>
                </c:pt>
                <c:pt idx="5">
                  <c:v>89.911993965300482</c:v>
                </c:pt>
                <c:pt idx="6">
                  <c:v>90.745117760455955</c:v>
                </c:pt>
                <c:pt idx="7">
                  <c:v>91.938647221523766</c:v>
                </c:pt>
                <c:pt idx="8">
                  <c:v>94.201659542368617</c:v>
                </c:pt>
                <c:pt idx="9" formatCode="0.0">
                  <c:v>96.429469449333666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680F-4447-B11E-409C9FD59E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6051264"/>
        <c:axId val="1426054176"/>
      </c:lineChart>
      <c:catAx>
        <c:axId val="1426051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26054176"/>
        <c:crosses val="autoZero"/>
        <c:auto val="1"/>
        <c:lblAlgn val="ctr"/>
        <c:lblOffset val="100"/>
        <c:noMultiLvlLbl val="0"/>
      </c:catAx>
      <c:valAx>
        <c:axId val="1426054176"/>
        <c:scaling>
          <c:orientation val="minMax"/>
          <c:min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26051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it-IT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1825396825396824E-2"/>
          <c:y val="0.13374674903118142"/>
          <c:w val="0.95634920634920639"/>
          <c:h val="0.6807658147435667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'graf pena residua (2)'!$B$7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'graf pena residua (2)'!$C$6:$L$6</c:f>
              <c:strCache>
                <c:ptCount val="10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  <c:pt idx="9">
                  <c:v>30.06.2023</c:v>
                </c:pt>
              </c:strCache>
            </c:strRef>
          </c:cat>
          <c:val>
            <c:numRef>
              <c:f>'graf pena residua (2)'!$C$7:$L$7</c:f>
              <c:numCache>
                <c:formatCode>_-* #,##0\ _€_-;\-* #,##0\ _€_-;_-* "-"??\ _€_-;_-@_-</c:formatCode>
                <c:ptCount val="10"/>
                <c:pt idx="0" formatCode="#,##0">
                  <c:v>1076</c:v>
                </c:pt>
                <c:pt idx="1">
                  <c:v>1097</c:v>
                </c:pt>
                <c:pt idx="2">
                  <c:v>1209</c:v>
                </c:pt>
                <c:pt idx="3">
                  <c:v>1172</c:v>
                </c:pt>
                <c:pt idx="4">
                  <c:v>1011</c:v>
                </c:pt>
                <c:pt idx="5">
                  <c:v>860</c:v>
                </c:pt>
                <c:pt idx="6">
                  <c:v>809</c:v>
                </c:pt>
                <c:pt idx="7" formatCode="_-* #,##0_-;\-* #,##0_-;_-* &quot;-&quot;??_-;_-@_-">
                  <c:v>888</c:v>
                </c:pt>
                <c:pt idx="8">
                  <c:v>909</c:v>
                </c:pt>
                <c:pt idx="9" formatCode="General">
                  <c:v>821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57-44AE-BB45-E8B9E220D4C0}"/>
            </c:ext>
          </c:extLst>
        </c:ser>
        <c:ser>
          <c:idx val="1"/>
          <c:order val="1"/>
          <c:tx>
            <c:strRef>
              <c:f>'graf pena residua (2)'!$B$8</c:f>
              <c:strCache>
                <c:ptCount val="1"/>
                <c:pt idx="0">
                  <c:v>condannati non definitivi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6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'graf pena residua (2)'!$C$6:$L$6</c:f>
              <c:strCache>
                <c:ptCount val="10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  <c:pt idx="9">
                  <c:v>30.06.2023</c:v>
                </c:pt>
              </c:strCache>
            </c:strRef>
          </c:cat>
          <c:val>
            <c:numRef>
              <c:f>'graf pena residua (2)'!$C$8:$L$8</c:f>
              <c:numCache>
                <c:formatCode>_-* #,##0\ _€_-;\-* #,##0\ _€_-;_-* "-"??\ _€_-;_-@_-</c:formatCode>
                <c:ptCount val="10"/>
                <c:pt idx="0" formatCode="#,##0">
                  <c:v>1382</c:v>
                </c:pt>
                <c:pt idx="1">
                  <c:v>1412</c:v>
                </c:pt>
                <c:pt idx="2">
                  <c:v>1331</c:v>
                </c:pt>
                <c:pt idx="3">
                  <c:v>1075</c:v>
                </c:pt>
                <c:pt idx="4">
                  <c:v>1043</c:v>
                </c:pt>
                <c:pt idx="5">
                  <c:v>907</c:v>
                </c:pt>
                <c:pt idx="6">
                  <c:v>903</c:v>
                </c:pt>
                <c:pt idx="7" formatCode="_-* #,##0_-;\-* #,##0_-;_-* &quot;-&quot;??_-;_-@_-">
                  <c:v>840</c:v>
                </c:pt>
                <c:pt idx="8">
                  <c:v>861</c:v>
                </c:pt>
                <c:pt idx="9" formatCode="General">
                  <c:v>834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57-44AE-BB45-E8B9E220D4C0}"/>
            </c:ext>
          </c:extLst>
        </c:ser>
        <c:ser>
          <c:idx val="2"/>
          <c:order val="2"/>
          <c:tx>
            <c:strRef>
              <c:f>'graf pena residua (2)'!$B$9</c:f>
              <c:strCache>
                <c:ptCount val="1"/>
                <c:pt idx="0">
                  <c:v>pena residua superiore a due anni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4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'graf pena residua (2)'!$C$6:$L$6</c:f>
              <c:strCache>
                <c:ptCount val="10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  <c:pt idx="9">
                  <c:v>30.06.2023</c:v>
                </c:pt>
              </c:strCache>
            </c:strRef>
          </c:cat>
          <c:val>
            <c:numRef>
              <c:f>'graf pena residua (2)'!$C$9:$L$9</c:f>
              <c:numCache>
                <c:formatCode>_-* #,##0\ _€_-;\-* #,##0\ _€_-;_-* "-"??\ _€_-;_-@_-</c:formatCode>
                <c:ptCount val="10"/>
                <c:pt idx="0">
                  <c:v>2609</c:v>
                </c:pt>
                <c:pt idx="1">
                  <c:v>2186</c:v>
                </c:pt>
                <c:pt idx="2">
                  <c:v>2162</c:v>
                </c:pt>
                <c:pt idx="3">
                  <c:v>2052</c:v>
                </c:pt>
                <c:pt idx="4">
                  <c:v>2136</c:v>
                </c:pt>
                <c:pt idx="5">
                  <c:v>2196</c:v>
                </c:pt>
                <c:pt idx="6">
                  <c:v>2241</c:v>
                </c:pt>
                <c:pt idx="7" formatCode="_-* #,##0_-;\-* #,##0_-;_-* &quot;-&quot;??_-;_-@_-">
                  <c:v>1905</c:v>
                </c:pt>
                <c:pt idx="8">
                  <c:v>2430</c:v>
                </c:pt>
                <c:pt idx="9" formatCode="_-* #,##0_-;\-* #,##0_-;_-* &quot;-&quot;??_-;_-@_-">
                  <c:v>2617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B57-44AE-BB45-E8B9E220D4C0}"/>
            </c:ext>
          </c:extLst>
        </c:ser>
        <c:ser>
          <c:idx val="3"/>
          <c:order val="3"/>
          <c:tx>
            <c:strRef>
              <c:f>'graf pena residua (2)'!$B$10</c:f>
              <c:strCache>
                <c:ptCount val="1"/>
                <c:pt idx="0">
                  <c:v>pena residua inferiore due anni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'graf pena residua (2)'!$C$6:$L$6</c:f>
              <c:strCache>
                <c:ptCount val="10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  <c:pt idx="9">
                  <c:v>30.06.2023</c:v>
                </c:pt>
              </c:strCache>
            </c:strRef>
          </c:cat>
          <c:val>
            <c:numRef>
              <c:f>'graf pena residua (2)'!$C$10:$L$10</c:f>
              <c:numCache>
                <c:formatCode>_-* #,##0\ _€_-;\-* #,##0\ _€_-;_-* "-"??\ _€_-;_-@_-</c:formatCode>
                <c:ptCount val="10"/>
                <c:pt idx="0">
                  <c:v>1922</c:v>
                </c:pt>
                <c:pt idx="1">
                  <c:v>1871</c:v>
                </c:pt>
                <c:pt idx="2">
                  <c:v>1914</c:v>
                </c:pt>
                <c:pt idx="3">
                  <c:v>1463</c:v>
                </c:pt>
                <c:pt idx="4">
                  <c:v>1626</c:v>
                </c:pt>
                <c:pt idx="5">
                  <c:v>1636</c:v>
                </c:pt>
                <c:pt idx="6">
                  <c:v>1579</c:v>
                </c:pt>
                <c:pt idx="7" formatCode="_-* #,##0_-;\-* #,##0_-;_-* &quot;-&quot;??_-;_-@_-">
                  <c:v>1607</c:v>
                </c:pt>
                <c:pt idx="8">
                  <c:v>1719</c:v>
                </c:pt>
                <c:pt idx="9" formatCode="_-* #,##0_-;\-* #,##0_-;_-* &quot;-&quot;??_-;_-@_-">
                  <c:v>1898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B57-44AE-BB45-E8B9E220D4C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384636688"/>
        <c:axId val="1384637936"/>
      </c:barChart>
      <c:catAx>
        <c:axId val="13846366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84637936"/>
        <c:crosses val="autoZero"/>
        <c:auto val="0"/>
        <c:lblAlgn val="ctr"/>
        <c:lblOffset val="100"/>
        <c:tickLblSkip val="3"/>
        <c:tickMarkSkip val="3"/>
        <c:noMultiLvlLbl val="0"/>
      </c:catAx>
      <c:valAx>
        <c:axId val="1384637936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384636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b="1"/>
              <a:t>valori indice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'graf pena residua (2)'!$B$20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260-430F-B134-77F48A2EAE53}"/>
                </c:ext>
              </c:extLst>
            </c:dLbl>
            <c:spPr>
              <a:solidFill>
                <a:schemeClr val="accent2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 pena residua (2)'!$C$19:$L$19</c:f>
              <c:strCache>
                <c:ptCount val="10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  <c:pt idx="9">
                  <c:v>30.06.2023</c:v>
                </c:pt>
              </c:strCache>
            </c:strRef>
          </c:cat>
          <c:val>
            <c:numRef>
              <c:f>'graf pena residua (2)'!$C$20:$L$20</c:f>
              <c:numCache>
                <c:formatCode>_-* #,##0.0\ _€_-;\-* #,##0.0\ _€_-;_-* "-"??\ _€_-;_-@_-</c:formatCode>
                <c:ptCount val="10"/>
                <c:pt idx="0" formatCode="General">
                  <c:v>100</c:v>
                </c:pt>
                <c:pt idx="1">
                  <c:v>101.95167286245353</c:v>
                </c:pt>
                <c:pt idx="2">
                  <c:v>112.36059479553903</c:v>
                </c:pt>
                <c:pt idx="3">
                  <c:v>108.92193308550186</c:v>
                </c:pt>
                <c:pt idx="4">
                  <c:v>93.959107806691449</c:v>
                </c:pt>
                <c:pt idx="5">
                  <c:v>79.925650557620813</c:v>
                </c:pt>
                <c:pt idx="6">
                  <c:v>75.185873605947961</c:v>
                </c:pt>
                <c:pt idx="7">
                  <c:v>82.527881040892197</c:v>
                </c:pt>
                <c:pt idx="8">
                  <c:v>84.479553903345732</c:v>
                </c:pt>
                <c:pt idx="9" formatCode="0.0">
                  <c:v>76.301115241635685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260-430F-B134-77F48A2EAE53}"/>
            </c:ext>
          </c:extLst>
        </c:ser>
        <c:ser>
          <c:idx val="1"/>
          <c:order val="1"/>
          <c:tx>
            <c:strRef>
              <c:f>'graf pena residua (2)'!$B$21</c:f>
              <c:strCache>
                <c:ptCount val="1"/>
                <c:pt idx="0">
                  <c:v>condannati non definitivi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9"/>
              <c:layout>
                <c:manualLayout>
                  <c:x val="-4.4091710758377423E-3"/>
                  <c:y val="-3.0959752321981331E-2"/>
                </c:manualLayout>
              </c:layout>
              <c:spPr>
                <a:solidFill>
                  <a:schemeClr val="accent4">
                    <a:lumMod val="20000"/>
                    <a:lumOff val="80000"/>
                  </a:schemeClr>
                </a:solidFill>
                <a:ln>
                  <a:solidFill>
                    <a:schemeClr val="accent4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260-430F-B134-77F48A2EAE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 pena residua (2)'!$C$19:$L$19</c:f>
              <c:strCache>
                <c:ptCount val="10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  <c:pt idx="9">
                  <c:v>30.06.2023</c:v>
                </c:pt>
              </c:strCache>
            </c:strRef>
          </c:cat>
          <c:val>
            <c:numRef>
              <c:f>'graf pena residua (2)'!$C$21:$L$21</c:f>
              <c:numCache>
                <c:formatCode>_-* #,##0.0\ _€_-;\-* #,##0.0\ _€_-;_-* "-"??\ _€_-;_-@_-</c:formatCode>
                <c:ptCount val="10"/>
                <c:pt idx="0" formatCode="General">
                  <c:v>100</c:v>
                </c:pt>
                <c:pt idx="1">
                  <c:v>102.17076700434153</c:v>
                </c:pt>
                <c:pt idx="2">
                  <c:v>96.30969609261939</c:v>
                </c:pt>
                <c:pt idx="3">
                  <c:v>77.785817655571634</c:v>
                </c:pt>
                <c:pt idx="4">
                  <c:v>75.470332850940665</c:v>
                </c:pt>
                <c:pt idx="5">
                  <c:v>65.629522431259048</c:v>
                </c:pt>
                <c:pt idx="6">
                  <c:v>65.340086830680178</c:v>
                </c:pt>
                <c:pt idx="7">
                  <c:v>60.781476121562946</c:v>
                </c:pt>
                <c:pt idx="8">
                  <c:v>62.301013024602028</c:v>
                </c:pt>
                <c:pt idx="9" formatCode="0.0">
                  <c:v>60.347322720694642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260-430F-B134-77F48A2EAE53}"/>
            </c:ext>
          </c:extLst>
        </c:ser>
        <c:ser>
          <c:idx val="2"/>
          <c:order val="2"/>
          <c:tx>
            <c:strRef>
              <c:f>'graf pena residua (2)'!$B$22</c:f>
              <c:strCache>
                <c:ptCount val="1"/>
                <c:pt idx="0">
                  <c:v>pena residua superiore a due anni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dLbls>
            <c:dLbl>
              <c:idx val="9"/>
              <c:layout>
                <c:manualLayout>
                  <c:x val="-7.3486184597296783E-3"/>
                  <c:y val="-2.32198142414860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260-430F-B134-77F48A2EAE53}"/>
                </c:ext>
              </c:extLst>
            </c:dLbl>
            <c:spPr>
              <a:solidFill>
                <a:schemeClr val="accent6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6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 pena residua (2)'!$C$19:$L$19</c:f>
              <c:strCache>
                <c:ptCount val="10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  <c:pt idx="9">
                  <c:v>30.06.2023</c:v>
                </c:pt>
              </c:strCache>
            </c:strRef>
          </c:cat>
          <c:val>
            <c:numRef>
              <c:f>'graf pena residua (2)'!$C$22:$L$22</c:f>
              <c:numCache>
                <c:formatCode>_-* #,##0.0\ _€_-;\-* #,##0.0\ _€_-;_-* "-"??\ _€_-;_-@_-</c:formatCode>
                <c:ptCount val="10"/>
                <c:pt idx="0" formatCode="General">
                  <c:v>100</c:v>
                </c:pt>
                <c:pt idx="1">
                  <c:v>83.786891529321579</c:v>
                </c:pt>
                <c:pt idx="2">
                  <c:v>82.866998850134152</c:v>
                </c:pt>
                <c:pt idx="3">
                  <c:v>78.650824070525104</c:v>
                </c:pt>
                <c:pt idx="4">
                  <c:v>81.870448447681099</c:v>
                </c:pt>
                <c:pt idx="5">
                  <c:v>84.170180145649667</c:v>
                </c:pt>
                <c:pt idx="6">
                  <c:v>85.894978919126103</c:v>
                </c:pt>
                <c:pt idx="7">
                  <c:v>73.016481410502109</c:v>
                </c:pt>
                <c:pt idx="8">
                  <c:v>93.139133767727103</c:v>
                </c:pt>
                <c:pt idx="9" formatCode="0.0">
                  <c:v>100.30663089306246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260-430F-B134-77F48A2EAE53}"/>
            </c:ext>
          </c:extLst>
        </c:ser>
        <c:ser>
          <c:idx val="3"/>
          <c:order val="3"/>
          <c:tx>
            <c:strRef>
              <c:f>'graf pena residua (2)'!$B$23</c:f>
              <c:strCache>
                <c:ptCount val="1"/>
                <c:pt idx="0">
                  <c:v>pena residua inferiore due anni</c:v>
                </c:pt>
              </c:strCache>
            </c:strRef>
          </c:tx>
          <c:spPr>
            <a:ln w="28575" cap="rnd">
              <a:solidFill>
                <a:schemeClr val="accent2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50000"/>
                  </a:schemeClr>
                </a:solidFill>
              </a:ln>
              <a:effectLst/>
            </c:spPr>
          </c:marker>
          <c:dLbls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260-430F-B134-77F48A2EAE53}"/>
                </c:ext>
              </c:extLst>
            </c:dLbl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 pena residua (2)'!$C$19:$L$19</c:f>
              <c:strCache>
                <c:ptCount val="10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  <c:pt idx="9">
                  <c:v>30.06.2023</c:v>
                </c:pt>
              </c:strCache>
            </c:strRef>
          </c:cat>
          <c:val>
            <c:numRef>
              <c:f>'graf pena residua (2)'!$C$23:$L$23</c:f>
              <c:numCache>
                <c:formatCode>_-* #,##0.0\ _€_-;\-* #,##0.0\ _€_-;_-* "-"??\ _€_-;_-@_-</c:formatCode>
                <c:ptCount val="10"/>
                <c:pt idx="0" formatCode="General">
                  <c:v>100</c:v>
                </c:pt>
                <c:pt idx="1">
                  <c:v>97.346514047866805</c:v>
                </c:pt>
                <c:pt idx="2">
                  <c:v>99.583766909469304</c:v>
                </c:pt>
                <c:pt idx="3">
                  <c:v>76.118626430801243</c:v>
                </c:pt>
                <c:pt idx="4">
                  <c:v>84.599375650364209</c:v>
                </c:pt>
                <c:pt idx="5">
                  <c:v>85.119667013527575</c:v>
                </c:pt>
                <c:pt idx="6">
                  <c:v>82.154006243496355</c:v>
                </c:pt>
                <c:pt idx="7">
                  <c:v>83.610822060353797</c:v>
                </c:pt>
                <c:pt idx="8">
                  <c:v>89.438085327783554</c:v>
                </c:pt>
                <c:pt idx="9" formatCode="0.0">
                  <c:v>98.751300728407912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F260-430F-B134-77F48A2EAE53}"/>
            </c:ext>
          </c:extLst>
        </c:ser>
        <c:ser>
          <c:idx val="4"/>
          <c:order val="4"/>
          <c:tx>
            <c:strRef>
              <c:f>'graf pena residua (2)'!$B$24</c:f>
              <c:strCache>
                <c:ptCount val="1"/>
                <c:pt idx="0">
                  <c:v>totale detenuti presenti</c:v>
                </c:pt>
              </c:strCache>
            </c:strRef>
          </c:tx>
          <c:spPr>
            <a:ln w="28575" cap="rnd">
              <a:solidFill>
                <a:srgbClr val="C00000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rgbClr val="C00000"/>
                </a:solidFill>
                <a:prstDash val="dash"/>
              </a:ln>
              <a:effectLst/>
            </c:spPr>
          </c:marker>
          <c:dLbls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260-430F-B134-77F48A2EAE53}"/>
                </c:ext>
              </c:extLst>
            </c:dLbl>
            <c:spPr>
              <a:solidFill>
                <a:srgbClr val="FF7C80"/>
              </a:solidFill>
              <a:ln>
                <a:solidFill>
                  <a:srgbClr val="C00000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 pena residua (2)'!$C$19:$L$19</c:f>
              <c:strCache>
                <c:ptCount val="10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  <c:pt idx="9">
                  <c:v>30.06.2023</c:v>
                </c:pt>
              </c:strCache>
            </c:strRef>
          </c:cat>
          <c:val>
            <c:numRef>
              <c:f>'graf pena residua (2)'!$C$24:$L$24</c:f>
              <c:numCache>
                <c:formatCode>_-* #,##0.0\ _€_-;\-* #,##0.0\ _€_-;_-* "-"??\ _€_-;_-@_-</c:formatCode>
                <c:ptCount val="10"/>
                <c:pt idx="0" formatCode="General">
                  <c:v>100</c:v>
                </c:pt>
                <c:pt idx="1">
                  <c:v>100.4897459442914</c:v>
                </c:pt>
                <c:pt idx="2">
                  <c:v>101.25497398224671</c:v>
                </c:pt>
                <c:pt idx="3">
                  <c:v>88.184879093970011</c:v>
                </c:pt>
                <c:pt idx="4">
                  <c:v>89.011325374961743</c:v>
                </c:pt>
                <c:pt idx="5">
                  <c:v>85.690235690235696</c:v>
                </c:pt>
                <c:pt idx="6">
                  <c:v>84.66483011937558</c:v>
                </c:pt>
                <c:pt idx="7">
                  <c:v>86.838077747168654</c:v>
                </c:pt>
                <c:pt idx="8">
                  <c:v>90.801958983777169</c:v>
                </c:pt>
                <c:pt idx="9" formatCode="0.0">
                  <c:v>94.429139883685338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F260-430F-B134-77F48A2EAE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6051264"/>
        <c:axId val="1426054176"/>
      </c:lineChart>
      <c:catAx>
        <c:axId val="1426051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26054176"/>
        <c:crosses val="autoZero"/>
        <c:auto val="1"/>
        <c:lblAlgn val="ctr"/>
        <c:lblOffset val="100"/>
        <c:noMultiLvlLbl val="0"/>
      </c:catAx>
      <c:valAx>
        <c:axId val="1426054176"/>
        <c:scaling>
          <c:orientation val="minMax"/>
          <c:min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26051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2"/>
                </a:gs>
                <a:gs pos="100000">
                  <a:schemeClr val="accent2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28575" cap="rnd">
                <a:solidFill>
                  <a:srgbClr val="C00000"/>
                </a:solidFill>
                <a:prstDash val="sysDash"/>
                <a:tailEnd type="arrow"/>
              </a:ln>
              <a:effectLst/>
            </c:spPr>
            <c:trendlineType val="movingAvg"/>
            <c:period val="2"/>
            <c:dispRSqr val="0"/>
            <c:dispEq val="0"/>
          </c:trendline>
          <c:cat>
            <c:strRef>
              <c:f>'PERMESSI PREMIO'!$L$50:$L$58</c:f>
              <c:strCache>
                <c:ptCount val="9"/>
                <c:pt idx="0">
                  <c:v>I sem 2019</c:v>
                </c:pt>
                <c:pt idx="1">
                  <c:v>II sem 2019</c:v>
                </c:pt>
                <c:pt idx="2">
                  <c:v>I sem 2020</c:v>
                </c:pt>
                <c:pt idx="3">
                  <c:v>II sem 2020</c:v>
                </c:pt>
                <c:pt idx="4">
                  <c:v>I sem 2021</c:v>
                </c:pt>
                <c:pt idx="5">
                  <c:v>II sem 2021</c:v>
                </c:pt>
                <c:pt idx="6">
                  <c:v>I sem 2022</c:v>
                </c:pt>
                <c:pt idx="7">
                  <c:v>II sem 2022</c:v>
                </c:pt>
                <c:pt idx="8">
                  <c:v>I sem 2023</c:v>
                </c:pt>
              </c:strCache>
            </c:strRef>
          </c:cat>
          <c:val>
            <c:numRef>
              <c:f>'PERMESSI PREMIO'!$M$50:$M$58</c:f>
              <c:numCache>
                <c:formatCode>_-* #,##0_-;\-* #,##0_-;_-* "-"??_-;_-@_-</c:formatCode>
                <c:ptCount val="9"/>
                <c:pt idx="0" formatCode="#,##0">
                  <c:v>19610</c:v>
                </c:pt>
                <c:pt idx="1">
                  <c:v>20430</c:v>
                </c:pt>
                <c:pt idx="2" formatCode="#,##0">
                  <c:v>6113</c:v>
                </c:pt>
                <c:pt idx="3">
                  <c:v>7559</c:v>
                </c:pt>
                <c:pt idx="4" formatCode="#,##0">
                  <c:v>6210</c:v>
                </c:pt>
                <c:pt idx="5">
                  <c:v>9948</c:v>
                </c:pt>
                <c:pt idx="6" formatCode="#,##0">
                  <c:v>10111</c:v>
                </c:pt>
                <c:pt idx="7" formatCode="#,##0">
                  <c:v>14193</c:v>
                </c:pt>
                <c:pt idx="8" formatCode="#,##0">
                  <c:v>14420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8C-4090-9266-F428D385E51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517394959"/>
        <c:axId val="517370831"/>
      </c:barChart>
      <c:catAx>
        <c:axId val="517394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517370831"/>
        <c:crosses val="autoZero"/>
        <c:auto val="1"/>
        <c:lblAlgn val="ctr"/>
        <c:lblOffset val="100"/>
        <c:noMultiLvlLbl val="0"/>
      </c:catAx>
      <c:valAx>
        <c:axId val="517370831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5173949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600"/>
      </a:pPr>
      <a:endParaRPr lang="it-IT"/>
    </a:p>
  </c:txPr>
  <c:externalData r:id="rId4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rgbClr val="002060"/>
                </a:solidFill>
                <a:prstDash val="sysDash"/>
                <a:headEnd type="none" w="med" len="med"/>
                <a:tailEnd type="arrow" w="med" len="med"/>
              </a:ln>
              <a:effectLst/>
            </c:spPr>
            <c:trendlineType val="movingAvg"/>
            <c:period val="2"/>
            <c:dispRSqr val="0"/>
            <c:dispEq val="0"/>
          </c:trendline>
          <c:cat>
            <c:strRef>
              <c:f>'PERMESSI PREMIO'!$L$38:$L$46</c:f>
              <c:strCache>
                <c:ptCount val="9"/>
                <c:pt idx="0">
                  <c:v>I sem 2019</c:v>
                </c:pt>
                <c:pt idx="1">
                  <c:v>II sem 2019</c:v>
                </c:pt>
                <c:pt idx="2">
                  <c:v>I sem 2020</c:v>
                </c:pt>
                <c:pt idx="3">
                  <c:v>II sem 2020</c:v>
                </c:pt>
                <c:pt idx="4">
                  <c:v>I sem 2021</c:v>
                </c:pt>
                <c:pt idx="5">
                  <c:v>II sem 2021</c:v>
                </c:pt>
                <c:pt idx="6">
                  <c:v>I sem 2022</c:v>
                </c:pt>
                <c:pt idx="7">
                  <c:v>II sem 2022</c:v>
                </c:pt>
                <c:pt idx="8">
                  <c:v>I sem 2023</c:v>
                </c:pt>
              </c:strCache>
            </c:strRef>
          </c:cat>
          <c:val>
            <c:numRef>
              <c:f>'PERMESSI PREMIO'!$M$38:$M$46</c:f>
              <c:numCache>
                <c:formatCode>General</c:formatCode>
                <c:ptCount val="9"/>
                <c:pt idx="0">
                  <c:v>625</c:v>
                </c:pt>
                <c:pt idx="1">
                  <c:v>748</c:v>
                </c:pt>
                <c:pt idx="2">
                  <c:v>257</c:v>
                </c:pt>
                <c:pt idx="3">
                  <c:v>419</c:v>
                </c:pt>
                <c:pt idx="4">
                  <c:v>382</c:v>
                </c:pt>
                <c:pt idx="5">
                  <c:v>589</c:v>
                </c:pt>
                <c:pt idx="6">
                  <c:v>497</c:v>
                </c:pt>
                <c:pt idx="7">
                  <c:v>623</c:v>
                </c:pt>
                <c:pt idx="8">
                  <c:v>589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D2-4546-B1AD-21BD05F1EDE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517394959"/>
        <c:axId val="517370831"/>
      </c:barChart>
      <c:catAx>
        <c:axId val="517394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517370831"/>
        <c:crosses val="autoZero"/>
        <c:auto val="1"/>
        <c:lblAlgn val="ctr"/>
        <c:lblOffset val="100"/>
        <c:noMultiLvlLbl val="0"/>
      </c:catAx>
      <c:valAx>
        <c:axId val="517370831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173949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200" b="1"/>
      </a:pPr>
      <a:endParaRPr lang="it-IT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 smtClean="0"/>
              <a:t>30 </a:t>
            </a:r>
            <a:r>
              <a:rPr lang="it-IT" dirty="0"/>
              <a:t>giugno 2023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'grafici eta'!$I$6</c:f>
              <c:strCache>
                <c:ptCount val="1"/>
                <c:pt idx="0">
                  <c:v>DA 18 A 24 ANNI</c:v>
                </c:pt>
              </c:strCache>
            </c:strRef>
          </c:tx>
          <c:spPr>
            <a:solidFill>
              <a:schemeClr val="accent1">
                <a:tint val="54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'grafici eta'!$H$7:$H$8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'grafici eta'!$I$7:$I$8</c:f>
              <c:numCache>
                <c:formatCode>0.0%</c:formatCode>
                <c:ptCount val="2"/>
                <c:pt idx="0">
                  <c:v>5.2055761425798486E-2</c:v>
                </c:pt>
                <c:pt idx="1">
                  <c:v>5.8040517131343339E-2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BC-4F3E-9997-DA28B31A70F3}"/>
            </c:ext>
          </c:extLst>
        </c:ser>
        <c:ser>
          <c:idx val="1"/>
          <c:order val="1"/>
          <c:tx>
            <c:strRef>
              <c:f>'grafici eta'!$J$6</c:f>
              <c:strCache>
                <c:ptCount val="1"/>
                <c:pt idx="0">
                  <c:v>DA 25 A 34 ANNI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'grafici eta'!$H$7:$H$8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'grafici eta'!$J$7:$J$8</c:f>
              <c:numCache>
                <c:formatCode>0.0%</c:formatCode>
                <c:ptCount val="2"/>
                <c:pt idx="0">
                  <c:v>0.23592729839421211</c:v>
                </c:pt>
                <c:pt idx="1">
                  <c:v>0.2420087161065626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BC-4F3E-9997-DA28B31A70F3}"/>
            </c:ext>
          </c:extLst>
        </c:ser>
        <c:ser>
          <c:idx val="2"/>
          <c:order val="2"/>
          <c:tx>
            <c:strRef>
              <c:f>'grafici eta'!$K$6</c:f>
              <c:strCache>
                <c:ptCount val="1"/>
                <c:pt idx="0">
                  <c:v>DA 35 A  44 ANNI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'grafici eta'!$H$7:$H$8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'grafici eta'!$K$7:$K$8</c:f>
              <c:numCache>
                <c:formatCode>0.0%</c:formatCode>
                <c:ptCount val="2"/>
                <c:pt idx="0">
                  <c:v>0.29362978648314803</c:v>
                </c:pt>
                <c:pt idx="1">
                  <c:v>0.28318229062197992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3BC-4F3E-9997-DA28B31A70F3}"/>
            </c:ext>
          </c:extLst>
        </c:ser>
        <c:ser>
          <c:idx val="3"/>
          <c:order val="3"/>
          <c:tx>
            <c:strRef>
              <c:f>'grafici eta'!$L$6</c:f>
              <c:strCache>
                <c:ptCount val="1"/>
                <c:pt idx="0">
                  <c:v>DA 45 A 59 ANNI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'grafici eta'!$H$7:$H$8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'grafici eta'!$L$7:$L$8</c:f>
              <c:numCache>
                <c:formatCode>0.0%</c:formatCode>
                <c:ptCount val="2"/>
                <c:pt idx="0">
                  <c:v>0.31815775542615138</c:v>
                </c:pt>
                <c:pt idx="1">
                  <c:v>0.31863022191426121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3BC-4F3E-9997-DA28B31A70F3}"/>
            </c:ext>
          </c:extLst>
        </c:ser>
        <c:ser>
          <c:idx val="4"/>
          <c:order val="4"/>
          <c:tx>
            <c:strRef>
              <c:f>'grafici eta'!$M$6</c:f>
              <c:strCache>
                <c:ptCount val="1"/>
                <c:pt idx="0">
                  <c:v>60 ANNI E OLTRE</c:v>
                </c:pt>
              </c:strCache>
            </c:strRef>
          </c:tx>
          <c:spPr>
            <a:solidFill>
              <a:schemeClr val="accent1">
                <a:shade val="53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FFC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'grafici eta'!$H$7:$H$8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'grafici eta'!$M$7:$M$8</c:f>
              <c:numCache>
                <c:formatCode>0.0%</c:formatCode>
                <c:ptCount val="2"/>
                <c:pt idx="0">
                  <c:v>0.10022939827068995</c:v>
                </c:pt>
                <c:pt idx="1">
                  <c:v>9.8101785160737406E-2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3BC-4F3E-9997-DA28B31A70F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739529135"/>
        <c:axId val="1739532463"/>
      </c:barChart>
      <c:catAx>
        <c:axId val="17395291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39532463"/>
        <c:crosses val="autoZero"/>
        <c:auto val="1"/>
        <c:lblAlgn val="ctr"/>
        <c:lblOffset val="100"/>
        <c:noMultiLvlLbl val="0"/>
      </c:catAx>
      <c:valAx>
        <c:axId val="1739532463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7395291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30 giugno 2018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'grafici eta'!$I$12</c:f>
              <c:strCache>
                <c:ptCount val="1"/>
                <c:pt idx="0">
                  <c:v>DA 18 A 24 ANNI</c:v>
                </c:pt>
              </c:strCache>
            </c:strRef>
          </c:tx>
          <c:spPr>
            <a:solidFill>
              <a:schemeClr val="accent2">
                <a:tint val="54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'grafici eta'!$H$13:$H$14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'grafici eta'!$I$13:$I$14</c:f>
              <c:numCache>
                <c:formatCode>0.0%</c:formatCode>
                <c:ptCount val="2"/>
                <c:pt idx="0">
                  <c:v>8.0650203188496403E-2</c:v>
                </c:pt>
                <c:pt idx="1">
                  <c:v>7.4899164383328512E-2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11-46C3-A8E8-010042BCC868}"/>
            </c:ext>
          </c:extLst>
        </c:ser>
        <c:ser>
          <c:idx val="1"/>
          <c:order val="1"/>
          <c:tx>
            <c:strRef>
              <c:f>'grafici eta'!$J$12</c:f>
              <c:strCache>
                <c:ptCount val="1"/>
                <c:pt idx="0">
                  <c:v>DA 25 A 34 ANNI</c:v>
                </c:pt>
              </c:strCache>
            </c:strRef>
          </c:tx>
          <c:spPr>
            <a:solidFill>
              <a:schemeClr val="accent2">
                <a:tint val="77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'grafici eta'!$H$13:$H$14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'grafici eta'!$J$13:$J$14</c:f>
              <c:numCache>
                <c:formatCode>0.0%</c:formatCode>
                <c:ptCount val="2"/>
                <c:pt idx="0">
                  <c:v>0.2649265395436074</c:v>
                </c:pt>
                <c:pt idx="1">
                  <c:v>0.26472540376793341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11-46C3-A8E8-010042BCC868}"/>
            </c:ext>
          </c:extLst>
        </c:ser>
        <c:ser>
          <c:idx val="2"/>
          <c:order val="2"/>
          <c:tx>
            <c:strRef>
              <c:f>'grafici eta'!$K$12</c:f>
              <c:strCache>
                <c:ptCount val="1"/>
                <c:pt idx="0">
                  <c:v>DA 35 A  44 ANNI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'grafici eta'!$H$13:$H$14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'grafici eta'!$K$13:$K$14</c:f>
              <c:numCache>
                <c:formatCode>0.0%</c:formatCode>
                <c:ptCount val="2"/>
                <c:pt idx="0">
                  <c:v>0.30025007814942167</c:v>
                </c:pt>
                <c:pt idx="1">
                  <c:v>0.2904406133528481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611-46C3-A8E8-010042BCC868}"/>
            </c:ext>
          </c:extLst>
        </c:ser>
        <c:ser>
          <c:idx val="3"/>
          <c:order val="3"/>
          <c:tx>
            <c:strRef>
              <c:f>'grafici eta'!$L$12</c:f>
              <c:strCache>
                <c:ptCount val="1"/>
                <c:pt idx="0">
                  <c:v>DA 45 A 59 ANNI</c:v>
                </c:pt>
              </c:strCache>
            </c:strRef>
          </c:tx>
          <c:spPr>
            <a:solidFill>
              <a:schemeClr val="accent2">
                <a:shade val="76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'grafici eta'!$H$13:$H$14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'grafici eta'!$L$13:$L$14</c:f>
              <c:numCache>
                <c:formatCode>0.0%</c:formatCode>
                <c:ptCount val="2"/>
                <c:pt idx="0">
                  <c:v>0.28368240075023443</c:v>
                </c:pt>
                <c:pt idx="1">
                  <c:v>0.29098521077622153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611-46C3-A8E8-010042BCC868}"/>
            </c:ext>
          </c:extLst>
        </c:ser>
        <c:ser>
          <c:idx val="4"/>
          <c:order val="4"/>
          <c:tx>
            <c:strRef>
              <c:f>'grafici eta'!$M$12</c:f>
              <c:strCache>
                <c:ptCount val="1"/>
                <c:pt idx="0">
                  <c:v>60 ANNI E OLTRE</c:v>
                </c:pt>
              </c:strCache>
            </c:strRef>
          </c:tx>
          <c:spPr>
            <a:solidFill>
              <a:schemeClr val="accent2">
                <a:shade val="53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'grafici eta'!$H$13:$H$14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'grafici eta'!$M$13:$M$14</c:f>
              <c:numCache>
                <c:formatCode>0.0%</c:formatCode>
                <c:ptCount val="2"/>
                <c:pt idx="0">
                  <c:v>7.0490778368240081E-2</c:v>
                </c:pt>
                <c:pt idx="1">
                  <c:v>7.8762402355383856E-2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611-46C3-A8E8-010042BCC86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739529135"/>
        <c:axId val="1739532463"/>
      </c:barChart>
      <c:catAx>
        <c:axId val="17395291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39532463"/>
        <c:crosses val="autoZero"/>
        <c:auto val="1"/>
        <c:lblAlgn val="ctr"/>
        <c:lblOffset val="100"/>
        <c:noMultiLvlLbl val="0"/>
      </c:catAx>
      <c:valAx>
        <c:axId val="1739532463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7395291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'grafici eta'!$C$25</c:f>
              <c:strCache>
                <c:ptCount val="1"/>
                <c:pt idx="0">
                  <c:v>ITALIA</c:v>
                </c:pt>
              </c:strCache>
            </c:strRef>
          </c:tx>
          <c:spPr>
            <a:ln w="28575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28575">
                <a:solidFill>
                  <a:schemeClr val="accent2">
                    <a:lumMod val="75000"/>
                  </a:schemeClr>
                </a:solidFill>
              </a:ln>
              <a:effectLst/>
            </c:spPr>
          </c:marker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59C-4884-8092-2388FB96A9DB}"/>
                </c:ext>
              </c:extLst>
            </c:dLbl>
            <c:dLbl>
              <c:idx val="1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59C-4884-8092-2388FB96A9DB}"/>
                </c:ext>
              </c:extLst>
            </c:dLbl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'grafici eta'!$B$26:$B$36</c:f>
              <c:strCache>
                <c:ptCount val="11"/>
                <c:pt idx="0">
                  <c:v> 30 GIU 2018</c:v>
                </c:pt>
                <c:pt idx="1">
                  <c:v>31 DIC 2018</c:v>
                </c:pt>
                <c:pt idx="2">
                  <c:v> 30 GIU 2019</c:v>
                </c:pt>
                <c:pt idx="3">
                  <c:v>31 DIC 2019</c:v>
                </c:pt>
                <c:pt idx="4">
                  <c:v> 30 GIU 2020</c:v>
                </c:pt>
                <c:pt idx="5">
                  <c:v>31 DIC 2020</c:v>
                </c:pt>
                <c:pt idx="6">
                  <c:v> 30 GIU 2021</c:v>
                </c:pt>
                <c:pt idx="7">
                  <c:v>31 DIC 2021</c:v>
                </c:pt>
                <c:pt idx="8">
                  <c:v> 30 GIU 2022</c:v>
                </c:pt>
                <c:pt idx="9">
                  <c:v>31 DIC 2022</c:v>
                </c:pt>
                <c:pt idx="10">
                  <c:v>30 GIU 2023</c:v>
                </c:pt>
              </c:strCache>
            </c:strRef>
          </c:cat>
          <c:val>
            <c:numRef>
              <c:f>'grafici eta'!$C$26:$C$36</c:f>
              <c:numCache>
                <c:formatCode>0.0</c:formatCode>
                <c:ptCount val="11"/>
                <c:pt idx="0">
                  <c:v>37.951343623955481</c:v>
                </c:pt>
                <c:pt idx="1">
                  <c:v>38.066230827256724</c:v>
                </c:pt>
                <c:pt idx="2">
                  <c:v>38.352747761144705</c:v>
                </c:pt>
                <c:pt idx="3">
                  <c:v>38.616531455182738</c:v>
                </c:pt>
                <c:pt idx="4">
                  <c:v>38.76692360813005</c:v>
                </c:pt>
                <c:pt idx="5">
                  <c:v>39.077842740424259</c:v>
                </c:pt>
                <c:pt idx="6">
                  <c:v>39.464977534164852</c:v>
                </c:pt>
                <c:pt idx="7">
                  <c:v>39.703531976207188</c:v>
                </c:pt>
                <c:pt idx="8">
                  <c:v>39.972356448642437</c:v>
                </c:pt>
                <c:pt idx="9">
                  <c:v>40.12458182077016</c:v>
                </c:pt>
                <c:pt idx="10">
                  <c:v>40.183780964797911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59C-4884-8092-2388FB96A9DB}"/>
            </c:ext>
          </c:extLst>
        </c:ser>
        <c:ser>
          <c:idx val="1"/>
          <c:order val="1"/>
          <c:tx>
            <c:strRef>
              <c:f>'grafici eta'!$D$25</c:f>
              <c:strCache>
                <c:ptCount val="1"/>
                <c:pt idx="0">
                  <c:v>LAZIO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59C-4884-8092-2388FB96A9DB}"/>
                </c:ext>
              </c:extLst>
            </c:dLbl>
            <c:dLbl>
              <c:idx val="10"/>
              <c:layout>
                <c:manualLayout>
                  <c:x val="-1.3242527430949679E-2"/>
                  <c:y val="-4.15368639667705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59C-4884-8092-2388FB96A9DB}"/>
                </c:ext>
              </c:extLst>
            </c:dLbl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'grafici eta'!$B$26:$B$36</c:f>
              <c:strCache>
                <c:ptCount val="11"/>
                <c:pt idx="0">
                  <c:v> 30 GIU 2018</c:v>
                </c:pt>
                <c:pt idx="1">
                  <c:v>31 DIC 2018</c:v>
                </c:pt>
                <c:pt idx="2">
                  <c:v> 30 GIU 2019</c:v>
                </c:pt>
                <c:pt idx="3">
                  <c:v>31 DIC 2019</c:v>
                </c:pt>
                <c:pt idx="4">
                  <c:v> 30 GIU 2020</c:v>
                </c:pt>
                <c:pt idx="5">
                  <c:v>31 DIC 2020</c:v>
                </c:pt>
                <c:pt idx="6">
                  <c:v> 30 GIU 2021</c:v>
                </c:pt>
                <c:pt idx="7">
                  <c:v>31 DIC 2021</c:v>
                </c:pt>
                <c:pt idx="8">
                  <c:v> 30 GIU 2022</c:v>
                </c:pt>
                <c:pt idx="9">
                  <c:v>31 DIC 2022</c:v>
                </c:pt>
                <c:pt idx="10">
                  <c:v>30 GIU 2023</c:v>
                </c:pt>
              </c:strCache>
            </c:strRef>
          </c:cat>
          <c:val>
            <c:numRef>
              <c:f>'grafici eta'!$D$26:$D$36</c:f>
              <c:numCache>
                <c:formatCode>0.0</c:formatCode>
                <c:ptCount val="11"/>
                <c:pt idx="0">
                  <c:v>37.334323226008131</c:v>
                </c:pt>
                <c:pt idx="1">
                  <c:v>37.603917967554331</c:v>
                </c:pt>
                <c:pt idx="2">
                  <c:v>37.9844231955583</c:v>
                </c:pt>
                <c:pt idx="3">
                  <c:v>38.489948218093204</c:v>
                </c:pt>
                <c:pt idx="4">
                  <c:v>38.267441860465119</c:v>
                </c:pt>
                <c:pt idx="5">
                  <c:v>38.863480055020631</c:v>
                </c:pt>
                <c:pt idx="6">
                  <c:v>39.458653330951954</c:v>
                </c:pt>
                <c:pt idx="7">
                  <c:v>39.717916366258109</c:v>
                </c:pt>
                <c:pt idx="8">
                  <c:v>40.227810128815953</c:v>
                </c:pt>
                <c:pt idx="9">
                  <c:v>40.516433507500423</c:v>
                </c:pt>
                <c:pt idx="10">
                  <c:v>40.398220064724917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59C-4884-8092-2388FB96A9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39524975"/>
        <c:axId val="1739539951"/>
      </c:lineChart>
      <c:catAx>
        <c:axId val="17395249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39539951"/>
        <c:crosses val="autoZero"/>
        <c:auto val="1"/>
        <c:lblAlgn val="ctr"/>
        <c:lblOffset val="100"/>
        <c:tickLblSkip val="2"/>
        <c:tickMarkSkip val="2"/>
        <c:noMultiLvlLbl val="0"/>
      </c:catAx>
      <c:valAx>
        <c:axId val="1739539951"/>
        <c:scaling>
          <c:orientation val="minMax"/>
          <c:min val="3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395249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it-IT"/>
              <a:t>Ingressi in carcere dalla libertà nel Lazio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6"/>
              <c:layout>
                <c:manualLayout>
                  <c:x val="0"/>
                  <c:y val="8.040158371040724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52F-4A28-AFDA-79BEF4C45987}"/>
                </c:ext>
              </c:extLst>
            </c:dLbl>
            <c:dLbl>
              <c:idx val="7"/>
              <c:layout>
                <c:manualLayout>
                  <c:x val="-3.0454886900263159E-3"/>
                  <c:y val="0.1030260180995474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52F-4A28-AFDA-79BEF4C45987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28575" cap="rnd">
                <a:solidFill>
                  <a:srgbClr val="002060"/>
                </a:solidFill>
                <a:prstDash val="sysDash"/>
                <a:headEnd type="none" w="med" len="med"/>
                <a:tailEnd type="arrow" w="med" len="med"/>
              </a:ln>
              <a:effectLst/>
            </c:spPr>
            <c:trendlineType val="movingAvg"/>
            <c:period val="2"/>
            <c:dispRSqr val="0"/>
            <c:dispEq val="0"/>
          </c:trendline>
          <c:cat>
            <c:strRef>
              <c:f>'grafico lazio ingressi in carce'!$B$3:$B$11</c:f>
              <c:strCache>
                <c:ptCount val="9"/>
                <c:pt idx="0">
                  <c:v>I sem 2019</c:v>
                </c:pt>
                <c:pt idx="1">
                  <c:v>II sem 2019</c:v>
                </c:pt>
                <c:pt idx="2">
                  <c:v>I sem 2020</c:v>
                </c:pt>
                <c:pt idx="3">
                  <c:v>II sem 2020</c:v>
                </c:pt>
                <c:pt idx="4">
                  <c:v>I sem 2021</c:v>
                </c:pt>
                <c:pt idx="5">
                  <c:v>II sem 2021</c:v>
                </c:pt>
                <c:pt idx="6">
                  <c:v>I sem 2022</c:v>
                </c:pt>
                <c:pt idx="7">
                  <c:v>II sem 2022</c:v>
                </c:pt>
                <c:pt idx="8">
                  <c:v>I sem 2023</c:v>
                </c:pt>
              </c:strCache>
            </c:strRef>
          </c:cat>
          <c:val>
            <c:numRef>
              <c:f>'grafico lazio ingressi in carce'!$C$3:$C$11</c:f>
              <c:numCache>
                <c:formatCode>_-* #,##0_-;\-* #,##0_-;_-* "-"??_-;_-@_-</c:formatCode>
                <c:ptCount val="9"/>
                <c:pt idx="0">
                  <c:v>2872</c:v>
                </c:pt>
                <c:pt idx="1">
                  <c:v>2770</c:v>
                </c:pt>
                <c:pt idx="2">
                  <c:v>2102</c:v>
                </c:pt>
                <c:pt idx="3">
                  <c:v>1862</c:v>
                </c:pt>
                <c:pt idx="4">
                  <c:v>1647</c:v>
                </c:pt>
                <c:pt idx="5">
                  <c:v>1594</c:v>
                </c:pt>
                <c:pt idx="6">
                  <c:v>1799</c:v>
                </c:pt>
                <c:pt idx="7">
                  <c:v>2056</c:v>
                </c:pt>
                <c:pt idx="8">
                  <c:v>2106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2F-4A28-AFDA-79BEF4C4598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024862015"/>
        <c:axId val="2024858687"/>
      </c:barChart>
      <c:catAx>
        <c:axId val="20248620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24858687"/>
        <c:crosses val="autoZero"/>
        <c:auto val="1"/>
        <c:lblAlgn val="ctr"/>
        <c:lblOffset val="100"/>
        <c:noMultiLvlLbl val="0"/>
      </c:catAx>
      <c:valAx>
        <c:axId val="2024858687"/>
        <c:scaling>
          <c:orientation val="minMax"/>
        </c:scaling>
        <c:delete val="1"/>
        <c:axPos val="l"/>
        <c:numFmt formatCode="_-* #,##0_-;\-* #,##0_-;_-* &quot;-&quot;??_-;_-@_-" sourceLinked="1"/>
        <c:majorTickMark val="none"/>
        <c:minorTickMark val="none"/>
        <c:tickLblPos val="nextTo"/>
        <c:crossAx val="20248620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100" b="1"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'garfico pena inflitta'!$C$8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inflitta'!$B$9:$B$10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'garfico pena inflitta'!$C$9:$C$10</c:f>
              <c:numCache>
                <c:formatCode>0.0%</c:formatCode>
                <c:ptCount val="2"/>
                <c:pt idx="0">
                  <c:v>0.13284789644012945</c:v>
                </c:pt>
                <c:pt idx="1">
                  <c:v>0.14072142546718819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C5-4D11-97C6-48816694E078}"/>
            </c:ext>
          </c:extLst>
        </c:ser>
        <c:ser>
          <c:idx val="1"/>
          <c:order val="1"/>
          <c:tx>
            <c:strRef>
              <c:f>'garfico pena inflitta'!$D$8</c:f>
              <c:strCache>
                <c:ptCount val="1"/>
                <c:pt idx="0">
                  <c:v>condannati non definitivi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inflitta'!$B$9:$B$10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'garfico pena inflitta'!$D$9:$D$10</c:f>
              <c:numCache>
                <c:formatCode>0.0%</c:formatCode>
                <c:ptCount val="2"/>
                <c:pt idx="0">
                  <c:v>0.13495145631067962</c:v>
                </c:pt>
                <c:pt idx="1">
                  <c:v>0.11471534115601913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C5-4D11-97C6-48816694E078}"/>
            </c:ext>
          </c:extLst>
        </c:ser>
        <c:ser>
          <c:idx val="2"/>
          <c:order val="2"/>
          <c:tx>
            <c:strRef>
              <c:f>'garfico pena inflitta'!$E$8</c:f>
              <c:strCache>
                <c:ptCount val="1"/>
                <c:pt idx="0">
                  <c:v>fino a 2 anni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inflitta'!$B$9:$B$10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'garfico pena inflitta'!$E$9:$E$10</c:f>
              <c:numCache>
                <c:formatCode>0.0%</c:formatCode>
                <c:ptCount val="2"/>
                <c:pt idx="0">
                  <c:v>9.5954692556634302E-2</c:v>
                </c:pt>
                <c:pt idx="1">
                  <c:v>7.6019122120817031E-2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3C5-4D11-97C6-48816694E078}"/>
            </c:ext>
          </c:extLst>
        </c:ser>
        <c:ser>
          <c:idx val="3"/>
          <c:order val="3"/>
          <c:tx>
            <c:strRef>
              <c:f>'garfico pena inflitta'!$F$8</c:f>
              <c:strCache>
                <c:ptCount val="1"/>
                <c:pt idx="0">
                  <c:v>da 2 a 5 anni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4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inflitta'!$B$9:$B$10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'garfico pena inflitta'!$F$9:$F$10</c:f>
              <c:numCache>
                <c:formatCode>0.0%</c:formatCode>
                <c:ptCount val="2"/>
                <c:pt idx="0">
                  <c:v>0.27427184466019416</c:v>
                </c:pt>
                <c:pt idx="1">
                  <c:v>0.23892220773576706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3C5-4D11-97C6-48816694E078}"/>
            </c:ext>
          </c:extLst>
        </c:ser>
        <c:ser>
          <c:idx val="4"/>
          <c:order val="4"/>
          <c:tx>
            <c:strRef>
              <c:f>'garfico pena inflitta'!$G$8</c:f>
              <c:strCache>
                <c:ptCount val="1"/>
                <c:pt idx="0">
                  <c:v>da 5 a 10 anni</c:v>
                </c:pt>
              </c:strCache>
            </c:strRef>
          </c:tx>
          <c:spPr>
            <a:solidFill>
              <a:srgbClr val="FF7C8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solidFill>
                  <a:sysClr val="windowText" lastClr="000000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inflitta'!$B$9:$B$10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'garfico pena inflitta'!$G$9:$G$10</c:f>
              <c:numCache>
                <c:formatCode>0.0%</c:formatCode>
                <c:ptCount val="2"/>
                <c:pt idx="0">
                  <c:v>0.21941747572815534</c:v>
                </c:pt>
                <c:pt idx="1">
                  <c:v>0.21981747066492829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3C5-4D11-97C6-48816694E078}"/>
            </c:ext>
          </c:extLst>
        </c:ser>
        <c:ser>
          <c:idx val="5"/>
          <c:order val="5"/>
          <c:tx>
            <c:strRef>
              <c:f>'garfico pena inflitta'!$H$8</c:f>
              <c:strCache>
                <c:ptCount val="1"/>
                <c:pt idx="0">
                  <c:v>da 10 a 20 anni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solidFill>
                  <a:srgbClr val="C00000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inflitta'!$B$9:$B$10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'garfico pena inflitta'!$H$9:$H$10</c:f>
              <c:numCache>
                <c:formatCode>0.0%</c:formatCode>
                <c:ptCount val="2"/>
                <c:pt idx="0">
                  <c:v>8.9482200647249197E-2</c:v>
                </c:pt>
                <c:pt idx="1">
                  <c:v>0.12457192524989136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3C5-4D11-97C6-48816694E078}"/>
            </c:ext>
          </c:extLst>
        </c:ser>
        <c:ser>
          <c:idx val="6"/>
          <c:order val="6"/>
          <c:tx>
            <c:strRef>
              <c:f>'garfico pena inflitta'!$I$8</c:f>
              <c:strCache>
                <c:ptCount val="1"/>
                <c:pt idx="0">
                  <c:v>oltre 20 o ergastolo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solidFill>
                  <a:srgbClr val="FF0000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inflitta'!$B$9:$B$10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'garfico pena inflitta'!$I$9:$I$10</c:f>
              <c:numCache>
                <c:formatCode>0.0%</c:formatCode>
                <c:ptCount val="2"/>
                <c:pt idx="0">
                  <c:v>5.145631067961165E-2</c:v>
                </c:pt>
                <c:pt idx="1">
                  <c:v>7.966970882225119E-2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3C5-4D11-97C6-48816694E078}"/>
            </c:ext>
          </c:extLst>
        </c:ser>
        <c:ser>
          <c:idx val="7"/>
          <c:order val="7"/>
          <c:tx>
            <c:strRef>
              <c:f>'garfico pena inflitta'!$J$8</c:f>
              <c:strCache>
                <c:ptCount val="1"/>
                <c:pt idx="0">
                  <c:v>altro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658423851049758E-16"/>
                  <c:y val="-0.1359927470534904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9DE-451C-A115-00D49B5EE24F}"/>
                </c:ext>
              </c:extLst>
            </c:dLbl>
            <c:dLbl>
              <c:idx val="1"/>
              <c:layout>
                <c:manualLayout>
                  <c:x val="-1.658423851049758E-16"/>
                  <c:y val="-0.1359927470534904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9DE-451C-A115-00D49B5EE2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inflitta'!$B$9:$B$10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'garfico pena inflitta'!$J$9:$J$10</c:f>
              <c:numCache>
                <c:formatCode>0.0%</c:formatCode>
                <c:ptCount val="2"/>
                <c:pt idx="0">
                  <c:v>1.6181229773462784E-3</c:v>
                </c:pt>
                <c:pt idx="1">
                  <c:v>5.5627987831377663E-3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3C5-4D11-97C6-48816694E07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107078976"/>
        <c:axId val="1107077312"/>
      </c:barChart>
      <c:catAx>
        <c:axId val="1107078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07077312"/>
        <c:crosses val="autoZero"/>
        <c:auto val="1"/>
        <c:lblAlgn val="ctr"/>
        <c:lblOffset val="100"/>
        <c:noMultiLvlLbl val="0"/>
      </c:catAx>
      <c:valAx>
        <c:axId val="110707731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107078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 b="1"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9.4829800899165068E-2"/>
          <c:w val="0.95311167945439046"/>
          <c:h val="0.6071514092938740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'garfico pena inflitta'!$A$90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inflitta'!$B$89:$K$89</c:f>
              <c:strCache>
                <c:ptCount val="10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  <c:pt idx="9">
                  <c:v>30.06.2023</c:v>
                </c:pt>
              </c:strCache>
            </c:strRef>
          </c:cat>
          <c:val>
            <c:numRef>
              <c:f>'garfico pena inflitta'!$B$90:$K$90</c:f>
              <c:numCache>
                <c:formatCode>_-* #,##0_-;\-* #,##0_-;_-* "-"??_-;_-@_-</c:formatCode>
                <c:ptCount val="10"/>
                <c:pt idx="0">
                  <c:v>9838</c:v>
                </c:pt>
                <c:pt idx="1">
                  <c:v>9589</c:v>
                </c:pt>
                <c:pt idx="2">
                  <c:v>9721</c:v>
                </c:pt>
                <c:pt idx="3">
                  <c:v>9068</c:v>
                </c:pt>
                <c:pt idx="4">
                  <c:v>8655</c:v>
                </c:pt>
                <c:pt idx="5">
                  <c:v>8326</c:v>
                </c:pt>
                <c:pt idx="6">
                  <c:v>8498</c:v>
                </c:pt>
                <c:pt idx="7">
                  <c:v>8329</c:v>
                </c:pt>
                <c:pt idx="8">
                  <c:v>8430</c:v>
                </c:pt>
                <c:pt idx="9" formatCode="#,##0">
                  <c:v>8095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8F-4C40-91C1-34640B5CC63B}"/>
            </c:ext>
          </c:extLst>
        </c:ser>
        <c:ser>
          <c:idx val="1"/>
          <c:order val="1"/>
          <c:tx>
            <c:strRef>
              <c:f>'garfico pena inflitta'!$A$91</c:f>
              <c:strCache>
                <c:ptCount val="1"/>
                <c:pt idx="0">
                  <c:v>condannati non definitivi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6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6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inflitta'!$B$89:$K$89</c:f>
              <c:strCache>
                <c:ptCount val="10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  <c:pt idx="9">
                  <c:v>30.06.2023</c:v>
                </c:pt>
              </c:strCache>
            </c:strRef>
          </c:cat>
          <c:val>
            <c:numRef>
              <c:f>'garfico pena inflitta'!$B$91:$K$91</c:f>
              <c:numCache>
                <c:formatCode>_-* #,##0_-;\-* #,##0_-;_-* "-"??_-;_-@_-</c:formatCode>
                <c:ptCount val="10"/>
                <c:pt idx="0">
                  <c:v>9727</c:v>
                </c:pt>
                <c:pt idx="1">
                  <c:v>9454</c:v>
                </c:pt>
                <c:pt idx="2">
                  <c:v>9143</c:v>
                </c:pt>
                <c:pt idx="3">
                  <c:v>8274</c:v>
                </c:pt>
                <c:pt idx="4">
                  <c:v>8155</c:v>
                </c:pt>
                <c:pt idx="5">
                  <c:v>7768</c:v>
                </c:pt>
                <c:pt idx="6">
                  <c:v>7678</c:v>
                </c:pt>
                <c:pt idx="7">
                  <c:v>7221</c:v>
                </c:pt>
                <c:pt idx="8">
                  <c:v>7175</c:v>
                </c:pt>
                <c:pt idx="9" formatCode="#,##0">
                  <c:v>6599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8F-4C40-91C1-34640B5CC63B}"/>
            </c:ext>
          </c:extLst>
        </c:ser>
        <c:ser>
          <c:idx val="2"/>
          <c:order val="2"/>
          <c:tx>
            <c:strRef>
              <c:f>'garfico pena inflitta'!$A$92</c:f>
              <c:strCache>
                <c:ptCount val="1"/>
                <c:pt idx="0">
                  <c:v>pena inflitta fino a 5 anni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1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inflitta'!$B$89:$K$89</c:f>
              <c:strCache>
                <c:ptCount val="10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  <c:pt idx="9">
                  <c:v>30.06.2023</c:v>
                </c:pt>
              </c:strCache>
            </c:strRef>
          </c:cat>
          <c:val>
            <c:numRef>
              <c:f>'garfico pena inflitta'!$B$92:$K$92</c:f>
              <c:numCache>
                <c:formatCode>_-* #,##0_-;\-* #,##0_-;_-* "-"??_-;_-@_-</c:formatCode>
                <c:ptCount val="10"/>
                <c:pt idx="0">
                  <c:v>18204</c:v>
                </c:pt>
                <c:pt idx="1">
                  <c:v>19011</c:v>
                </c:pt>
                <c:pt idx="2">
                  <c:v>19149</c:v>
                </c:pt>
                <c:pt idx="3">
                  <c:v>19011</c:v>
                </c:pt>
                <c:pt idx="4">
                  <c:v>15008</c:v>
                </c:pt>
                <c:pt idx="5">
                  <c:v>15383</c:v>
                </c:pt>
                <c:pt idx="6">
                  <c:v>15501</c:v>
                </c:pt>
                <c:pt idx="7">
                  <c:v>16222</c:v>
                </c:pt>
                <c:pt idx="8">
                  <c:v>16918</c:v>
                </c:pt>
                <c:pt idx="9">
                  <c:v>18117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8F-4C40-91C1-34640B5CC63B}"/>
            </c:ext>
          </c:extLst>
        </c:ser>
        <c:ser>
          <c:idx val="3"/>
          <c:order val="3"/>
          <c:tx>
            <c:strRef>
              <c:f>'garfico pena inflitta'!$A$93</c:f>
              <c:strCache>
                <c:ptCount val="1"/>
                <c:pt idx="0">
                  <c:v>pena inflitta 5 anni e oltre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CCCCFF"/>
              </a:solidFill>
              <a:ln w="12700" cap="flat" cmpd="sng" algn="ctr">
                <a:solidFill>
                  <a:schemeClr val="accent5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inflitta'!$B$89:$K$89</c:f>
              <c:strCache>
                <c:ptCount val="10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  <c:pt idx="9">
                  <c:v>30.06.2023</c:v>
                </c:pt>
              </c:strCache>
            </c:strRef>
          </c:cat>
          <c:val>
            <c:numRef>
              <c:f>'garfico pena inflitta'!$B$93:$K$93</c:f>
              <c:numCache>
                <c:formatCode>_-* #,##0_-;\-* #,##0_-;_-* "-"??_-;_-@_-</c:formatCode>
                <c:ptCount val="10"/>
                <c:pt idx="0" formatCode="#,##0">
                  <c:v>21534</c:v>
                </c:pt>
                <c:pt idx="1">
                  <c:v>22092</c:v>
                </c:pt>
                <c:pt idx="2">
                  <c:v>22382</c:v>
                </c:pt>
                <c:pt idx="3">
                  <c:v>22092</c:v>
                </c:pt>
                <c:pt idx="4">
                  <c:v>21175</c:v>
                </c:pt>
                <c:pt idx="5">
                  <c:v>21820</c:v>
                </c:pt>
                <c:pt idx="6">
                  <c:v>22130</c:v>
                </c:pt>
                <c:pt idx="7">
                  <c:v>22737</c:v>
                </c:pt>
                <c:pt idx="8">
                  <c:v>23351</c:v>
                </c:pt>
                <c:pt idx="9">
                  <c:v>24394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E8F-4C40-91C1-34640B5CC63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432730720"/>
        <c:axId val="1432724480"/>
      </c:barChart>
      <c:catAx>
        <c:axId val="14327307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32724480"/>
        <c:crosses val="autoZero"/>
        <c:auto val="1"/>
        <c:lblAlgn val="ctr"/>
        <c:lblOffset val="100"/>
        <c:tickLblSkip val="3"/>
        <c:noMultiLvlLbl val="0"/>
      </c:catAx>
      <c:valAx>
        <c:axId val="1432724480"/>
        <c:scaling>
          <c:orientation val="minMax"/>
        </c:scaling>
        <c:delete val="1"/>
        <c:axPos val="l"/>
        <c:numFmt formatCode="_-* #,##0_-;\-* #,##0_-;_-* &quot;-&quot;??_-;_-@_-" sourceLinked="1"/>
        <c:majorTickMark val="none"/>
        <c:minorTickMark val="none"/>
        <c:tickLblPos val="nextTo"/>
        <c:crossAx val="1432730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 b="1"/>
      </a:pPr>
      <a:endParaRPr lang="it-IT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/>
              <a:t>valori indice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4.9092233514863498E-2"/>
          <c:y val="0.10877376666714476"/>
          <c:w val="0.91053467693269641"/>
          <c:h val="0.58321469186666508"/>
        </c:manualLayout>
      </c:layout>
      <c:lineChart>
        <c:grouping val="standard"/>
        <c:varyColors val="0"/>
        <c:ser>
          <c:idx val="0"/>
          <c:order val="0"/>
          <c:tx>
            <c:strRef>
              <c:f>'garfico pena inflitta'!$A$99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19050">
                <a:solidFill>
                  <a:schemeClr val="accent1"/>
                </a:solidFill>
              </a:ln>
              <a:effectLst/>
            </c:spPr>
          </c:marker>
          <c:dPt>
            <c:idx val="9"/>
            <c:marker>
              <c:symbol val="circle"/>
              <c:size val="5"/>
              <c:spPr>
                <a:solidFill>
                  <a:schemeClr val="lt1"/>
                </a:solidFill>
                <a:ln w="19050" cap="flat" cmpd="sng" algn="ctr">
                  <a:solidFill>
                    <a:schemeClr val="accent5"/>
                  </a:solidFill>
                  <a:prstDash val="solid"/>
                  <a:miter lim="800000"/>
                </a:ln>
                <a:effectLst/>
              </c:spPr>
            </c:marker>
            <c:bubble3D val="0"/>
            <c:spPr>
              <a:ln w="19050" cap="flat" cmpd="sng" algn="ctr">
                <a:solidFill>
                  <a:schemeClr val="accent5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A058-4DA8-A097-04190CF1106A}"/>
              </c:ext>
            </c:extLst>
          </c:dPt>
          <c:dLbls>
            <c:dLbl>
              <c:idx val="9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058-4DA8-A097-04190CF1106A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5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inflitta'!$B$98:$K$98</c:f>
              <c:strCache>
                <c:ptCount val="10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  <c:pt idx="9">
                  <c:v>30.06.2023</c:v>
                </c:pt>
              </c:strCache>
            </c:strRef>
          </c:cat>
          <c:val>
            <c:numRef>
              <c:f>'garfico pena inflitta'!$B$99:$K$99</c:f>
              <c:numCache>
                <c:formatCode>#,##0</c:formatCode>
                <c:ptCount val="10"/>
                <c:pt idx="0">
                  <c:v>100</c:v>
                </c:pt>
                <c:pt idx="1">
                  <c:v>97.468997763773132</c:v>
                </c:pt>
                <c:pt idx="2">
                  <c:v>98.810733889001824</c:v>
                </c:pt>
                <c:pt idx="3">
                  <c:v>92.173205936165886</c:v>
                </c:pt>
                <c:pt idx="4">
                  <c:v>87.975198211018494</c:v>
                </c:pt>
                <c:pt idx="5">
                  <c:v>84.631022565562091</c:v>
                </c:pt>
                <c:pt idx="6">
                  <c:v>86.379345395405551</c:v>
                </c:pt>
                <c:pt idx="7">
                  <c:v>85</c:v>
                </c:pt>
                <c:pt idx="8">
                  <c:v>86</c:v>
                </c:pt>
                <c:pt idx="9" formatCode="0">
                  <c:v>82.282984346411865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058-4DA8-A097-04190CF1106A}"/>
            </c:ext>
          </c:extLst>
        </c:ser>
        <c:ser>
          <c:idx val="1"/>
          <c:order val="1"/>
          <c:tx>
            <c:strRef>
              <c:f>'garfico pena inflitta'!$A$100</c:f>
              <c:strCache>
                <c:ptCount val="1"/>
                <c:pt idx="0">
                  <c:v>condannati non definitivi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9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058-4DA8-A097-04190CF1106A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inflitta'!$B$98:$K$98</c:f>
              <c:strCache>
                <c:ptCount val="10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  <c:pt idx="9">
                  <c:v>30.06.2023</c:v>
                </c:pt>
              </c:strCache>
            </c:strRef>
          </c:cat>
          <c:val>
            <c:numRef>
              <c:f>'garfico pena inflitta'!$B$100:$K$100</c:f>
              <c:numCache>
                <c:formatCode>#,##0</c:formatCode>
                <c:ptCount val="10"/>
                <c:pt idx="0">
                  <c:v>100</c:v>
                </c:pt>
                <c:pt idx="1">
                  <c:v>97.193379253623931</c:v>
                </c:pt>
                <c:pt idx="2">
                  <c:v>93.996093348411648</c:v>
                </c:pt>
                <c:pt idx="3">
                  <c:v>85.062198005551579</c:v>
                </c:pt>
                <c:pt idx="4">
                  <c:v>83.838799218669692</c:v>
                </c:pt>
                <c:pt idx="5">
                  <c:v>79.860182995784953</c:v>
                </c:pt>
                <c:pt idx="6">
                  <c:v>78.934923409067551</c:v>
                </c:pt>
                <c:pt idx="7">
                  <c:v>74.236660840958166</c:v>
                </c:pt>
                <c:pt idx="8">
                  <c:v>73.763750385524816</c:v>
                </c:pt>
                <c:pt idx="9" formatCode="0">
                  <c:v>67.842089030533572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058-4DA8-A097-04190CF1106A}"/>
            </c:ext>
          </c:extLst>
        </c:ser>
        <c:ser>
          <c:idx val="2"/>
          <c:order val="2"/>
          <c:tx>
            <c:strRef>
              <c:f>'garfico pena inflitta'!$A$101</c:f>
              <c:strCache>
                <c:ptCount val="1"/>
                <c:pt idx="0">
                  <c:v>pena inflitta inferiore a 5 anni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Pt>
            <c:idx val="8"/>
            <c:marker>
              <c:symbol val="circle"/>
              <c:size val="5"/>
              <c:spPr>
                <a:solidFill>
                  <a:schemeClr val="lt1"/>
                </a:solidFill>
                <a:ln w="12700" cap="flat" cmpd="sng" algn="ctr">
                  <a:solidFill>
                    <a:schemeClr val="dk1"/>
                  </a:solidFill>
                  <a:prstDash val="solid"/>
                  <a:miter lim="800000"/>
                </a:ln>
                <a:effectLst/>
              </c:spPr>
            </c:marker>
            <c:bubble3D val="0"/>
            <c:spPr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6-A058-4DA8-A097-04190CF1106A}"/>
              </c:ext>
            </c:extLst>
          </c:dPt>
          <c:dLbls>
            <c:dLbl>
              <c:idx val="9"/>
              <c:layout/>
              <c:spPr>
                <a:solidFill>
                  <a:schemeClr val="lt1"/>
                </a:solidFill>
                <a:ln w="12700" cap="flat" cmpd="sng" algn="ctr">
                  <a:solidFill>
                    <a:schemeClr val="accent6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058-4DA8-A097-04190CF110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inflitta'!$B$98:$K$98</c:f>
              <c:strCache>
                <c:ptCount val="10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  <c:pt idx="9">
                  <c:v>30.06.2023</c:v>
                </c:pt>
              </c:strCache>
            </c:strRef>
          </c:cat>
          <c:val>
            <c:numRef>
              <c:f>'garfico pena inflitta'!$B$101:$K$101</c:f>
              <c:numCache>
                <c:formatCode>#,##0</c:formatCode>
                <c:ptCount val="10"/>
                <c:pt idx="0">
                  <c:v>100</c:v>
                </c:pt>
                <c:pt idx="1">
                  <c:v>104.43309162821356</c:v>
                </c:pt>
                <c:pt idx="2">
                  <c:v>105.19116677653264</c:v>
                </c:pt>
                <c:pt idx="3">
                  <c:v>104.43309162821356</c:v>
                </c:pt>
                <c:pt idx="4">
                  <c:v>82.443419028784888</c:v>
                </c:pt>
                <c:pt idx="5">
                  <c:v>84.503405844869263</c:v>
                </c:pt>
                <c:pt idx="6">
                  <c:v>85.151615029663787</c:v>
                </c:pt>
                <c:pt idx="7">
                  <c:v>89.112283014722038</c:v>
                </c:pt>
                <c:pt idx="8">
                  <c:v>92.935618545374638</c:v>
                </c:pt>
                <c:pt idx="9" formatCode="0">
                  <c:v>99.522083058668414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A058-4DA8-A097-04190CF1106A}"/>
            </c:ext>
          </c:extLst>
        </c:ser>
        <c:ser>
          <c:idx val="3"/>
          <c:order val="3"/>
          <c:tx>
            <c:strRef>
              <c:f>'garfico pena inflitta'!$A$102</c:f>
              <c:strCache>
                <c:ptCount val="1"/>
                <c:pt idx="0">
                  <c:v>pena inflittasuperiore a 5</c:v>
                </c:pt>
              </c:strCache>
            </c:strRef>
          </c:tx>
          <c:spPr>
            <a:ln w="28575" cap="rnd">
              <a:solidFill>
                <a:schemeClr val="accent3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3">
                    <a:lumMod val="50000"/>
                  </a:schemeClr>
                </a:solidFill>
              </a:ln>
              <a:effectLst/>
            </c:spPr>
          </c:marker>
          <c:dLbls>
            <c:dLbl>
              <c:idx val="9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A058-4DA8-A097-04190CF1106A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6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inflitta'!$B$98:$K$98</c:f>
              <c:strCache>
                <c:ptCount val="10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  <c:pt idx="9">
                  <c:v>30.06.2023</c:v>
                </c:pt>
              </c:strCache>
            </c:strRef>
          </c:cat>
          <c:val>
            <c:numRef>
              <c:f>'garfico pena inflitta'!$B$102:$K$102</c:f>
              <c:numCache>
                <c:formatCode>#,##0</c:formatCode>
                <c:ptCount val="10"/>
                <c:pt idx="0">
                  <c:v>100</c:v>
                </c:pt>
                <c:pt idx="1">
                  <c:v>102.59125104485929</c:v>
                </c:pt>
                <c:pt idx="2">
                  <c:v>103.93795857713383</c:v>
                </c:pt>
                <c:pt idx="3">
                  <c:v>102.59125104485929</c:v>
                </c:pt>
                <c:pt idx="4">
                  <c:v>98.332868951425667</c:v>
                </c:pt>
                <c:pt idx="5">
                  <c:v>101.32813225596732</c:v>
                </c:pt>
                <c:pt idx="6">
                  <c:v>102.76771616977803</c:v>
                </c:pt>
                <c:pt idx="7">
                  <c:v>105.58651434940094</c:v>
                </c:pt>
                <c:pt idx="8">
                  <c:v>108.43781926256153</c:v>
                </c:pt>
                <c:pt idx="9" formatCode="0">
                  <c:v>113.28132255967307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A058-4DA8-A097-04190CF1106A}"/>
            </c:ext>
          </c:extLst>
        </c:ser>
        <c:ser>
          <c:idx val="4"/>
          <c:order val="4"/>
          <c:tx>
            <c:strRef>
              <c:f>'garfico pena inflitta'!$A$103</c:f>
              <c:strCache>
                <c:ptCount val="1"/>
                <c:pt idx="0">
                  <c:v>totale detenuti presenti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rgbClr val="FF0000"/>
                </a:solidFill>
                <a:prstDash val="dashDot"/>
              </a:ln>
              <a:effectLst/>
            </c:spPr>
          </c:marker>
          <c:dLbls>
            <c:dLbl>
              <c:idx val="9"/>
              <c:layout>
                <c:manualLayout>
                  <c:x val="-1.5730748757372161E-3"/>
                  <c:y val="1.3008619824161323E-2"/>
                </c:manualLayout>
              </c:layout>
              <c:spPr>
                <a:solidFill>
                  <a:schemeClr val="lt1"/>
                </a:solidFill>
                <a:ln w="12700" cap="flat" cmpd="sng" algn="ctr">
                  <a:solidFill>
                    <a:srgbClr val="FF0000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A058-4DA8-A097-04190CF110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inflitta'!$B$98:$K$98</c:f>
              <c:strCache>
                <c:ptCount val="10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  <c:pt idx="9">
                  <c:v>30.06.2023</c:v>
                </c:pt>
              </c:strCache>
            </c:strRef>
          </c:cat>
          <c:val>
            <c:numRef>
              <c:f>'garfico pena inflitta'!$B$103:$K$103</c:f>
              <c:numCache>
                <c:formatCode>#,##0</c:formatCode>
                <c:ptCount val="10"/>
                <c:pt idx="0">
                  <c:v>100</c:v>
                </c:pt>
                <c:pt idx="1">
                  <c:v>101.45335680160923</c:v>
                </c:pt>
                <c:pt idx="2">
                  <c:v>101.86740424105272</c:v>
                </c:pt>
                <c:pt idx="3">
                  <c:v>89.814768250775273</c:v>
                </c:pt>
                <c:pt idx="4">
                  <c:v>89.454362584862963</c:v>
                </c:pt>
                <c:pt idx="5">
                  <c:v>89.911993965300468</c:v>
                </c:pt>
                <c:pt idx="6">
                  <c:v>90.745117760455969</c:v>
                </c:pt>
                <c:pt idx="7">
                  <c:v>91.938647221523752</c:v>
                </c:pt>
                <c:pt idx="8">
                  <c:v>94.201659542368617</c:v>
                </c:pt>
                <c:pt idx="9" formatCode="0">
                  <c:v>95.893051714022292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A058-4DA8-A097-04190CF1106A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432734880"/>
        <c:axId val="1432726560"/>
      </c:lineChart>
      <c:catAx>
        <c:axId val="1432734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32726560"/>
        <c:crosses val="autoZero"/>
        <c:auto val="1"/>
        <c:lblAlgn val="ctr"/>
        <c:lblOffset val="100"/>
        <c:tickLblSkip val="3"/>
        <c:noMultiLvlLbl val="0"/>
      </c:catAx>
      <c:valAx>
        <c:axId val="1432726560"/>
        <c:scaling>
          <c:orientation val="minMax"/>
          <c:min val="6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1432734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 b="1"/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9.4829800899165068E-2"/>
          <c:w val="0.95311167945439046"/>
          <c:h val="0.5541068118070708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'garfico pena inflitta'!$A$44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inflitta'!$B$43:$K$43</c:f>
              <c:strCache>
                <c:ptCount val="10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  <c:pt idx="9">
                  <c:v>30.06.2023</c:v>
                </c:pt>
              </c:strCache>
            </c:strRef>
          </c:cat>
          <c:val>
            <c:numRef>
              <c:f>'garfico pena inflitta'!$B$44:$K$44</c:f>
              <c:numCache>
                <c:formatCode>_-* #,##0_-;\-* #,##0_-;_-* "-"??_-;_-@_-</c:formatCode>
                <c:ptCount val="10"/>
                <c:pt idx="0">
                  <c:v>1076</c:v>
                </c:pt>
                <c:pt idx="1">
                  <c:v>1097</c:v>
                </c:pt>
                <c:pt idx="2">
                  <c:v>1209</c:v>
                </c:pt>
                <c:pt idx="3">
                  <c:v>1172</c:v>
                </c:pt>
                <c:pt idx="4">
                  <c:v>1011</c:v>
                </c:pt>
                <c:pt idx="5">
                  <c:v>860</c:v>
                </c:pt>
                <c:pt idx="6">
                  <c:v>809</c:v>
                </c:pt>
                <c:pt idx="7">
                  <c:v>888</c:v>
                </c:pt>
                <c:pt idx="8" formatCode="_-* #,##0\ _€_-;\-* #,##0\ _€_-;_-* &quot;-&quot;??\ _€_-;_-@_-">
                  <c:v>909</c:v>
                </c:pt>
                <c:pt idx="9">
                  <c:v>821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2F-47D9-9CBB-0023C437A2E8}"/>
            </c:ext>
          </c:extLst>
        </c:ser>
        <c:ser>
          <c:idx val="1"/>
          <c:order val="1"/>
          <c:tx>
            <c:strRef>
              <c:f>'garfico pena inflitta'!$A$45</c:f>
              <c:strCache>
                <c:ptCount val="1"/>
                <c:pt idx="0">
                  <c:v>condannati non definitivi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ysClr val="window" lastClr="FFFFFF"/>
              </a:solidFill>
              <a:ln w="12700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inflitta'!$B$43:$K$43</c:f>
              <c:strCache>
                <c:ptCount val="10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  <c:pt idx="9">
                  <c:v>30.06.2023</c:v>
                </c:pt>
              </c:strCache>
            </c:strRef>
          </c:cat>
          <c:val>
            <c:numRef>
              <c:f>'garfico pena inflitta'!$B$45:$K$45</c:f>
              <c:numCache>
                <c:formatCode>_-* #,##0_-;\-* #,##0_-;_-* "-"??_-;_-@_-</c:formatCode>
                <c:ptCount val="10"/>
                <c:pt idx="0">
                  <c:v>1382</c:v>
                </c:pt>
                <c:pt idx="1">
                  <c:v>1330</c:v>
                </c:pt>
                <c:pt idx="2">
                  <c:v>1240</c:v>
                </c:pt>
                <c:pt idx="3">
                  <c:v>1048</c:v>
                </c:pt>
                <c:pt idx="4">
                  <c:v>1043</c:v>
                </c:pt>
                <c:pt idx="5">
                  <c:v>907</c:v>
                </c:pt>
                <c:pt idx="6">
                  <c:v>903</c:v>
                </c:pt>
                <c:pt idx="7">
                  <c:v>840</c:v>
                </c:pt>
                <c:pt idx="8" formatCode="_-* #,##0\ _€_-;\-* #,##0\ _€_-;_-* &quot;-&quot;??\ _€_-;_-@_-">
                  <c:v>861</c:v>
                </c:pt>
                <c:pt idx="9">
                  <c:v>834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2F-47D9-9CBB-0023C437A2E8}"/>
            </c:ext>
          </c:extLst>
        </c:ser>
        <c:ser>
          <c:idx val="2"/>
          <c:order val="2"/>
          <c:tx>
            <c:strRef>
              <c:f>'garfico pena inflitta'!$A$46</c:f>
              <c:strCache>
                <c:ptCount val="1"/>
                <c:pt idx="0">
                  <c:v>pena inflitta fino a 5 anni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solidFill>
                <a:sysClr val="window" lastClr="FFFFFF"/>
              </a:solidFill>
              <a:ln w="12700" cap="flat" cmpd="sng" algn="ctr">
                <a:solidFill>
                  <a:srgbClr val="A5A5A5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inflitta'!$B$43:$K$43</c:f>
              <c:strCache>
                <c:ptCount val="10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  <c:pt idx="9">
                  <c:v>30.06.2023</c:v>
                </c:pt>
              </c:strCache>
            </c:strRef>
          </c:cat>
          <c:val>
            <c:numRef>
              <c:f>'garfico pena inflitta'!$B$46:$K$46</c:f>
              <c:numCache>
                <c:formatCode>_-* #,##0_-;\-* #,##0_-;_-* "-"??_-;_-@_-</c:formatCode>
                <c:ptCount val="10"/>
                <c:pt idx="0">
                  <c:v>2171</c:v>
                </c:pt>
                <c:pt idx="1">
                  <c:v>2134</c:v>
                </c:pt>
                <c:pt idx="2">
                  <c:v>1617</c:v>
                </c:pt>
                <c:pt idx="3">
                  <c:v>1741</c:v>
                </c:pt>
                <c:pt idx="4">
                  <c:v>1862</c:v>
                </c:pt>
                <c:pt idx="5">
                  <c:v>1898</c:v>
                </c:pt>
                <c:pt idx="6">
                  <c:v>1854</c:v>
                </c:pt>
                <c:pt idx="7">
                  <c:v>1905</c:v>
                </c:pt>
                <c:pt idx="8" formatCode="_-* #,##0\ _€_-;\-* #,##0\ _€_-;_-* &quot;-&quot;??\ _€_-;_-@_-">
                  <c:v>2080</c:v>
                </c:pt>
                <c:pt idx="9">
                  <c:v>2288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22F-47D9-9CBB-0023C437A2E8}"/>
            </c:ext>
          </c:extLst>
        </c:ser>
        <c:ser>
          <c:idx val="3"/>
          <c:order val="3"/>
          <c:tx>
            <c:strRef>
              <c:f>'garfico pena inflitta'!$A$47</c:f>
              <c:strCache>
                <c:ptCount val="1"/>
                <c:pt idx="0">
                  <c:v>pena inflitta 5 anni e oltre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FF7C8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inflitta'!$B$43:$K$43</c:f>
              <c:strCache>
                <c:ptCount val="10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  <c:pt idx="9">
                  <c:v>30.06.2023</c:v>
                </c:pt>
              </c:strCache>
            </c:strRef>
          </c:cat>
          <c:val>
            <c:numRef>
              <c:f>'garfico pena inflitta'!$B$47:$K$47</c:f>
              <c:numCache>
                <c:formatCode>_-* #,##0_-;\-* #,##0_-;_-* "-"??_-;_-@_-</c:formatCode>
                <c:ptCount val="10"/>
                <c:pt idx="0">
                  <c:v>1905</c:v>
                </c:pt>
                <c:pt idx="1">
                  <c:v>1923</c:v>
                </c:pt>
                <c:pt idx="2">
                  <c:v>1905</c:v>
                </c:pt>
                <c:pt idx="3">
                  <c:v>1774</c:v>
                </c:pt>
                <c:pt idx="4">
                  <c:v>1900</c:v>
                </c:pt>
                <c:pt idx="5">
                  <c:v>1934</c:v>
                </c:pt>
                <c:pt idx="6">
                  <c:v>1966</c:v>
                </c:pt>
                <c:pt idx="7">
                  <c:v>2027</c:v>
                </c:pt>
                <c:pt idx="8" formatCode="_-* #,##0\ _€_-;\-* #,##0\ _€_-;_-* &quot;-&quot;??\ _€_-;_-@_-">
                  <c:v>2069</c:v>
                </c:pt>
                <c:pt idx="9">
                  <c:v>2227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22F-47D9-9CBB-0023C437A2E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432730720"/>
        <c:axId val="1432724480"/>
      </c:barChart>
      <c:catAx>
        <c:axId val="14327307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32724480"/>
        <c:crosses val="autoZero"/>
        <c:auto val="1"/>
        <c:lblAlgn val="ctr"/>
        <c:lblOffset val="100"/>
        <c:tickLblSkip val="3"/>
        <c:noMultiLvlLbl val="0"/>
      </c:catAx>
      <c:valAx>
        <c:axId val="1432724480"/>
        <c:scaling>
          <c:orientation val="minMax"/>
        </c:scaling>
        <c:delete val="1"/>
        <c:axPos val="l"/>
        <c:numFmt formatCode="_-* #,##0_-;\-* #,##0_-;_-* &quot;-&quot;??_-;_-@_-" sourceLinked="1"/>
        <c:majorTickMark val="none"/>
        <c:minorTickMark val="none"/>
        <c:tickLblPos val="nextTo"/>
        <c:crossAx val="1432730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409011672808316"/>
          <c:y val="0.84614759968740616"/>
          <c:w val="0.61577245746817011"/>
          <c:h val="0.1379045919223722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 b="1"/>
      </a:pPr>
      <a:endParaRPr lang="it-IT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valori indice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'garfico pena inflitta'!$A$53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9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FF9-41DE-A7AF-55AB0C352CFA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5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inflitta'!$B$52:$K$52</c:f>
              <c:strCache>
                <c:ptCount val="10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  <c:pt idx="9">
                  <c:v>30.06.2023</c:v>
                </c:pt>
              </c:strCache>
            </c:strRef>
          </c:cat>
          <c:val>
            <c:numRef>
              <c:f>'garfico pena inflitta'!$B$53:$K$53</c:f>
              <c:numCache>
                <c:formatCode>#,##0</c:formatCode>
                <c:ptCount val="10"/>
                <c:pt idx="0">
                  <c:v>100</c:v>
                </c:pt>
                <c:pt idx="1">
                  <c:v>101.95167286245351</c:v>
                </c:pt>
                <c:pt idx="2">
                  <c:v>112.36059479553904</c:v>
                </c:pt>
                <c:pt idx="3">
                  <c:v>108.92193308550185</c:v>
                </c:pt>
                <c:pt idx="4">
                  <c:v>93.959107806691463</c:v>
                </c:pt>
                <c:pt idx="5">
                  <c:v>79.925650557620827</c:v>
                </c:pt>
                <c:pt idx="6">
                  <c:v>75.185873605947961</c:v>
                </c:pt>
                <c:pt idx="7">
                  <c:v>82.527881040892197</c:v>
                </c:pt>
                <c:pt idx="8">
                  <c:v>84.479553903345732</c:v>
                </c:pt>
                <c:pt idx="9">
                  <c:v>76.301115241635671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FF9-41DE-A7AF-55AB0C352CFA}"/>
            </c:ext>
          </c:extLst>
        </c:ser>
        <c:ser>
          <c:idx val="1"/>
          <c:order val="1"/>
          <c:tx>
            <c:strRef>
              <c:f>'garfico pena inflitta'!$A$54</c:f>
              <c:strCache>
                <c:ptCount val="1"/>
                <c:pt idx="0">
                  <c:v>condannati non definitivi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9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FF9-41DE-A7AF-55AB0C352CFA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inflitta'!$B$52:$K$52</c:f>
              <c:strCache>
                <c:ptCount val="10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  <c:pt idx="9">
                  <c:v>30.06.2023</c:v>
                </c:pt>
              </c:strCache>
            </c:strRef>
          </c:cat>
          <c:val>
            <c:numRef>
              <c:f>'garfico pena inflitta'!$B$54:$K$54</c:f>
              <c:numCache>
                <c:formatCode>#,##0</c:formatCode>
                <c:ptCount val="10"/>
                <c:pt idx="0">
                  <c:v>100</c:v>
                </c:pt>
                <c:pt idx="1">
                  <c:v>96.237337192474683</c:v>
                </c:pt>
                <c:pt idx="2">
                  <c:v>89.725036179450058</c:v>
                </c:pt>
                <c:pt idx="3">
                  <c:v>75.832127351664269</c:v>
                </c:pt>
                <c:pt idx="4">
                  <c:v>75.470332850940679</c:v>
                </c:pt>
                <c:pt idx="5">
                  <c:v>65.629522431259034</c:v>
                </c:pt>
                <c:pt idx="6">
                  <c:v>65.340086830680178</c:v>
                </c:pt>
                <c:pt idx="7">
                  <c:v>60.781476121562946</c:v>
                </c:pt>
                <c:pt idx="8">
                  <c:v>62.301013024602014</c:v>
                </c:pt>
                <c:pt idx="9">
                  <c:v>60.347322720694649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FF9-41DE-A7AF-55AB0C352CFA}"/>
            </c:ext>
          </c:extLst>
        </c:ser>
        <c:ser>
          <c:idx val="2"/>
          <c:order val="2"/>
          <c:tx>
            <c:strRef>
              <c:f>'garfico pena inflitta'!$A$55</c:f>
              <c:strCache>
                <c:ptCount val="1"/>
                <c:pt idx="0">
                  <c:v>pena inflitta fino a 5 anni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Pt>
            <c:idx val="9"/>
            <c:marker>
              <c:symbol val="circle"/>
              <c:size val="5"/>
              <c:spPr>
                <a:solidFill>
                  <a:schemeClr val="lt1"/>
                </a:solidFill>
                <a:ln w="12700" cap="flat" cmpd="sng" algn="ctr">
                  <a:solidFill>
                    <a:schemeClr val="accent3"/>
                  </a:solidFill>
                  <a:prstDash val="solid"/>
                  <a:miter lim="800000"/>
                </a:ln>
                <a:effectLst/>
              </c:spPr>
            </c:marker>
            <c:bubble3D val="0"/>
            <c:spPr>
              <a:ln w="12700" cap="flat" cmpd="sng" algn="ctr">
                <a:solidFill>
                  <a:schemeClr val="accent3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5-CFF9-41DE-A7AF-55AB0C352CFA}"/>
              </c:ext>
            </c:extLst>
          </c:dPt>
          <c:dLbls>
            <c:dLbl>
              <c:idx val="9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FF9-41DE-A7AF-55AB0C352CFA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3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inflitta'!$B$52:$K$52</c:f>
              <c:strCache>
                <c:ptCount val="10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  <c:pt idx="9">
                  <c:v>30.06.2023</c:v>
                </c:pt>
              </c:strCache>
            </c:strRef>
          </c:cat>
          <c:val>
            <c:numRef>
              <c:f>'garfico pena inflitta'!$B$55:$K$55</c:f>
              <c:numCache>
                <c:formatCode>#,##0</c:formatCode>
                <c:ptCount val="10"/>
                <c:pt idx="0">
                  <c:v>100</c:v>
                </c:pt>
                <c:pt idx="1">
                  <c:v>98.295716259788094</c:v>
                </c:pt>
                <c:pt idx="2">
                  <c:v>74.481805619530178</c:v>
                </c:pt>
                <c:pt idx="3">
                  <c:v>80.193459235375428</c:v>
                </c:pt>
                <c:pt idx="4">
                  <c:v>85.766927683095332</c:v>
                </c:pt>
                <c:pt idx="5">
                  <c:v>87.425149700598809</c:v>
                </c:pt>
                <c:pt idx="6">
                  <c:v>85.398433901427921</c:v>
                </c:pt>
                <c:pt idx="7">
                  <c:v>87.747581759557818</c:v>
                </c:pt>
                <c:pt idx="8">
                  <c:v>95.808383233532936</c:v>
                </c:pt>
                <c:pt idx="9">
                  <c:v>105.38922155688624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FF9-41DE-A7AF-55AB0C352CFA}"/>
            </c:ext>
          </c:extLst>
        </c:ser>
        <c:ser>
          <c:idx val="3"/>
          <c:order val="3"/>
          <c:tx>
            <c:strRef>
              <c:f>'garfico pena inflitta'!$A$56</c:f>
              <c:strCache>
                <c:ptCount val="1"/>
                <c:pt idx="0">
                  <c:v>pena inflitta 5 anni e oltre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9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FF9-41DE-A7AF-55AB0C352CFA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4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inflitta'!$B$52:$K$52</c:f>
              <c:strCache>
                <c:ptCount val="10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  <c:pt idx="9">
                  <c:v>30.06.2023</c:v>
                </c:pt>
              </c:strCache>
            </c:strRef>
          </c:cat>
          <c:val>
            <c:numRef>
              <c:f>'garfico pena inflitta'!$B$56:$K$56</c:f>
              <c:numCache>
                <c:formatCode>#,##0</c:formatCode>
                <c:ptCount val="10"/>
                <c:pt idx="0">
                  <c:v>100</c:v>
                </c:pt>
                <c:pt idx="1">
                  <c:v>100.94488188976379</c:v>
                </c:pt>
                <c:pt idx="2">
                  <c:v>100</c:v>
                </c:pt>
                <c:pt idx="3">
                  <c:v>93.123359580052494</c:v>
                </c:pt>
                <c:pt idx="4">
                  <c:v>99.737532808398953</c:v>
                </c:pt>
                <c:pt idx="5">
                  <c:v>101.52230971128608</c:v>
                </c:pt>
                <c:pt idx="6">
                  <c:v>103.20209973753282</c:v>
                </c:pt>
                <c:pt idx="7">
                  <c:v>106.40419947506561</c:v>
                </c:pt>
                <c:pt idx="8">
                  <c:v>108.60892388451444</c:v>
                </c:pt>
                <c:pt idx="9">
                  <c:v>116.90288713910763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CFF9-41DE-A7AF-55AB0C352CFA}"/>
            </c:ext>
          </c:extLst>
        </c:ser>
        <c:ser>
          <c:idx val="4"/>
          <c:order val="4"/>
          <c:tx>
            <c:strRef>
              <c:f>'garfico pena inflitta'!$A$57</c:f>
              <c:strCache>
                <c:ptCount val="1"/>
                <c:pt idx="0">
                  <c:v>totale detenuti presenti</c:v>
                </c:pt>
              </c:strCache>
            </c:strRef>
          </c:tx>
          <c:spPr>
            <a:ln w="28575" cap="rnd">
              <a:solidFill>
                <a:srgbClr val="C00000"/>
              </a:solidFill>
              <a:prstDash val="dashDot"/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rgbClr val="C00000"/>
                </a:solidFill>
                <a:prstDash val="dashDot"/>
              </a:ln>
              <a:effectLst/>
            </c:spPr>
          </c:marker>
          <c:dLbls>
            <c:dLbl>
              <c:idx val="9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CFF9-41DE-A7AF-55AB0C352CFA}"/>
                </c:ext>
              </c:extLst>
            </c:dLbl>
            <c:spPr>
              <a:noFill/>
              <a:ln>
                <a:solidFill>
                  <a:srgbClr val="C00000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inflitta'!$B$52:$K$52</c:f>
              <c:strCache>
                <c:ptCount val="10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  <c:pt idx="9">
                  <c:v>30.06.2023</c:v>
                </c:pt>
              </c:strCache>
            </c:strRef>
          </c:cat>
          <c:val>
            <c:numRef>
              <c:f>'garfico pena inflitta'!$B$57:$K$57</c:f>
              <c:numCache>
                <c:formatCode>#,##0</c:formatCode>
                <c:ptCount val="10"/>
                <c:pt idx="0">
                  <c:v>100</c:v>
                </c:pt>
                <c:pt idx="1">
                  <c:v>99.234771962044704</c:v>
                </c:pt>
                <c:pt idx="2">
                  <c:v>91.383532292623215</c:v>
                </c:pt>
                <c:pt idx="3">
                  <c:v>87.771655953474124</c:v>
                </c:pt>
                <c:pt idx="4">
                  <c:v>89.011325374961757</c:v>
                </c:pt>
                <c:pt idx="5">
                  <c:v>85.690235690235681</c:v>
                </c:pt>
                <c:pt idx="6">
                  <c:v>84.66483011937558</c:v>
                </c:pt>
                <c:pt idx="7">
                  <c:v>86.838077747168654</c:v>
                </c:pt>
                <c:pt idx="8">
                  <c:v>90.801958983777183</c:v>
                </c:pt>
                <c:pt idx="9">
                  <c:v>94.429139883685338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CFF9-41DE-A7AF-55AB0C352CFA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432734880"/>
        <c:axId val="1432726560"/>
      </c:lineChart>
      <c:catAx>
        <c:axId val="1432734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32726560"/>
        <c:crosses val="autoZero"/>
        <c:auto val="1"/>
        <c:lblAlgn val="ctr"/>
        <c:lblOffset val="100"/>
        <c:tickLblSkip val="3"/>
        <c:noMultiLvlLbl val="0"/>
      </c:catAx>
      <c:valAx>
        <c:axId val="1432726560"/>
        <c:scaling>
          <c:orientation val="minMax"/>
          <c:min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32734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 b="1"/>
      </a:pPr>
      <a:endParaRPr lang="it-I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'PENA RESIDUA'!$B$32</c:f>
              <c:strCache>
                <c:ptCount val="1"/>
                <c:pt idx="0">
                  <c:v>in attesa primo giudizio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'PENA RESIDUA'!$A$33:$A$34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'PENA RESIDUA'!$B$33:$B$34</c:f>
              <c:numCache>
                <c:formatCode>0.0%</c:formatCode>
                <c:ptCount val="2"/>
                <c:pt idx="0">
                  <c:v>0.13306320907617505</c:v>
                </c:pt>
                <c:pt idx="1">
                  <c:v>0.14150860938729132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29-46AE-A3B3-35F589E20C59}"/>
            </c:ext>
          </c:extLst>
        </c:ser>
        <c:ser>
          <c:idx val="1"/>
          <c:order val="1"/>
          <c:tx>
            <c:strRef>
              <c:f>'PENA RESIDUA'!$C$32</c:f>
              <c:strCache>
                <c:ptCount val="1"/>
                <c:pt idx="0">
                  <c:v>condannati non definitivi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'PENA RESIDUA'!$A$33:$A$34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'PENA RESIDUA'!$C$33:$C$34</c:f>
              <c:numCache>
                <c:formatCode>0.0%</c:formatCode>
                <c:ptCount val="2"/>
                <c:pt idx="0">
                  <c:v>0.13517017828200972</c:v>
                </c:pt>
                <c:pt idx="1">
                  <c:v>0.11535704920898524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F29-46AE-A3B3-35F589E20C59}"/>
            </c:ext>
          </c:extLst>
        </c:ser>
        <c:ser>
          <c:idx val="2"/>
          <c:order val="2"/>
          <c:tx>
            <c:strRef>
              <c:f>'PENA RESIDUA'!$D$32</c:f>
              <c:strCache>
                <c:ptCount val="1"/>
                <c:pt idx="0">
                  <c:v>fino a 2 anni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'PENA RESIDUA'!$A$33:$A$34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'PENA RESIDUA'!$D$33:$D$34</c:f>
              <c:numCache>
                <c:formatCode>0.0%</c:formatCode>
                <c:ptCount val="2"/>
                <c:pt idx="0">
                  <c:v>0.30761750405186383</c:v>
                </c:pt>
                <c:pt idx="1">
                  <c:v>0.26530897648806923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F29-46AE-A3B3-35F589E20C59}"/>
            </c:ext>
          </c:extLst>
        </c:ser>
        <c:ser>
          <c:idx val="3"/>
          <c:order val="3"/>
          <c:tx>
            <c:strRef>
              <c:f>'PENA RESIDUA'!$E$32</c:f>
              <c:strCache>
                <c:ptCount val="1"/>
                <c:pt idx="0">
                  <c:v>da 2 a 5 anni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4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'PENA RESIDUA'!$A$33:$A$34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'PENA RESIDUA'!$E$33:$E$34</c:f>
              <c:numCache>
                <c:formatCode>0.0%</c:formatCode>
                <c:ptCount val="2"/>
                <c:pt idx="0">
                  <c:v>0.26142625607779579</c:v>
                </c:pt>
                <c:pt idx="1">
                  <c:v>0.26620050694869329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F29-46AE-A3B3-35F589E20C59}"/>
            </c:ext>
          </c:extLst>
        </c:ser>
        <c:ser>
          <c:idx val="4"/>
          <c:order val="4"/>
          <c:tx>
            <c:strRef>
              <c:f>'PENA RESIDUA'!$F$32</c:f>
              <c:strCache>
                <c:ptCount val="1"/>
                <c:pt idx="0">
                  <c:v>da 5 a 10 anni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solidFill>
                  <a:sysClr val="windowText" lastClr="000000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'PENA RESIDUA'!$A$33:$A$34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'PENA RESIDUA'!$F$33:$F$34</c:f>
              <c:numCache>
                <c:formatCode>0.0%</c:formatCode>
                <c:ptCount val="2"/>
                <c:pt idx="0">
                  <c:v>0.10275526742301459</c:v>
                </c:pt>
                <c:pt idx="1">
                  <c:v>0.12402761996328993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F29-46AE-A3B3-35F589E20C59}"/>
            </c:ext>
          </c:extLst>
        </c:ser>
        <c:ser>
          <c:idx val="5"/>
          <c:order val="5"/>
          <c:tx>
            <c:strRef>
              <c:f>'PENA RESIDUA'!$G$32</c:f>
              <c:strCache>
                <c:ptCount val="1"/>
                <c:pt idx="0">
                  <c:v>da 10 a 20 anni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solidFill>
                  <a:schemeClr val="accent6">
                    <a:lumMod val="75000"/>
                  </a:schemeClr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'PENA RESIDUA'!$A$33:$A$34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'PENA RESIDUA'!$G$33:$G$34</c:f>
              <c:numCache>
                <c:formatCode>0.0%</c:formatCode>
                <c:ptCount val="2"/>
                <c:pt idx="0">
                  <c:v>3.5170178282009724E-2</c:v>
                </c:pt>
                <c:pt idx="1">
                  <c:v>4.6534393846691724E-2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F29-46AE-A3B3-35F589E20C59}"/>
            </c:ext>
          </c:extLst>
        </c:ser>
        <c:ser>
          <c:idx val="6"/>
          <c:order val="6"/>
          <c:tx>
            <c:strRef>
              <c:f>'PENA RESIDUA'!$H$32</c:f>
              <c:strCache>
                <c:ptCount val="1"/>
                <c:pt idx="0">
                  <c:v>oltre 20 anni o ergastolo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solidFill>
                    <a:srgbClr val="002060"/>
                  </a:solidFill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3F29-46AE-A3B3-35F589E20C59}"/>
                </c:ext>
              </c:extLst>
            </c:dLbl>
            <c:dLbl>
              <c:idx val="1"/>
              <c:layout>
                <c:manualLayout>
                  <c:x val="0"/>
                  <c:y val="-4.91307634164777E-2"/>
                </c:manualLayout>
              </c:layout>
              <c:spPr>
                <a:noFill/>
                <a:ln>
                  <a:solidFill>
                    <a:srgbClr val="002060"/>
                  </a:solidFill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F29-46AE-A3B3-35F589E20C59}"/>
                </c:ext>
              </c:extLst>
            </c:dLbl>
            <c:spPr>
              <a:noFill/>
              <a:ln>
                <a:solidFill>
                  <a:srgbClr val="FF0000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'PENA RESIDUA'!$A$33:$A$34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'PENA RESIDUA'!$H$33:$H$34</c:f>
              <c:numCache>
                <c:formatCode>0.0%</c:formatCode>
                <c:ptCount val="2"/>
                <c:pt idx="0">
                  <c:v>2.4797406807131279E-2</c:v>
                </c:pt>
                <c:pt idx="1">
                  <c:v>4.1062844156979285E-2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F29-46AE-A3B3-35F589E20C5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107078976"/>
        <c:axId val="1107077312"/>
      </c:barChart>
      <c:catAx>
        <c:axId val="1107078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07077312"/>
        <c:crosses val="autoZero"/>
        <c:auto val="1"/>
        <c:lblAlgn val="ctr"/>
        <c:lblOffset val="100"/>
        <c:noMultiLvlLbl val="0"/>
      </c:catAx>
      <c:valAx>
        <c:axId val="110707731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107078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 b="1"/>
      </a:pPr>
      <a:endParaRPr lang="it-I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'graf pena residua (2)'!$V$6</c:f>
              <c:strCache>
                <c:ptCount val="1"/>
                <c:pt idx="0">
                  <c:v>capienza regolamentare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002060"/>
              </a:solidFill>
              <a:prstDash val="dash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'graf pena residua (2)'!$W$5:$X$5</c:f>
              <c:strCache>
                <c:ptCount val="2"/>
                <c:pt idx="0">
                  <c:v>posti effettivamente disponbili</c:v>
                </c:pt>
                <c:pt idx="1">
                  <c:v>pena residua</c:v>
                </c:pt>
              </c:strCache>
            </c:strRef>
          </c:cat>
          <c:val>
            <c:numRef>
              <c:f>'graf pena residua (2)'!$W$6:$X$6</c:f>
              <c:numCache>
                <c:formatCode>General</c:formatCode>
                <c:ptCount val="2"/>
                <c:pt idx="0" formatCode="#,##0">
                  <c:v>47570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BD-4F6B-B5D8-878B889E97D4}"/>
            </c:ext>
          </c:extLst>
        </c:ser>
        <c:ser>
          <c:idx val="1"/>
          <c:order val="1"/>
          <c:tx>
            <c:strRef>
              <c:f>'graf pena residua (2)'!$V$7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solidFill>
              <a:schemeClr val="bg2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'graf pena residua (2)'!$W$5:$X$5</c:f>
              <c:strCache>
                <c:ptCount val="2"/>
                <c:pt idx="0">
                  <c:v>posti effettivamente disponbili</c:v>
                </c:pt>
                <c:pt idx="1">
                  <c:v>pena residua</c:v>
                </c:pt>
              </c:strCache>
            </c:strRef>
          </c:cat>
          <c:val>
            <c:numRef>
              <c:f>'graf pena residua (2)'!$W$7:$X$7</c:f>
              <c:numCache>
                <c:formatCode>#,##0</c:formatCode>
                <c:ptCount val="2"/>
                <c:pt idx="1">
                  <c:v>8095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BD-4F6B-B5D8-878B889E97D4}"/>
            </c:ext>
          </c:extLst>
        </c:ser>
        <c:ser>
          <c:idx val="2"/>
          <c:order val="2"/>
          <c:tx>
            <c:strRef>
              <c:f>'graf pena residua (2)'!$V$8</c:f>
              <c:strCache>
                <c:ptCount val="1"/>
                <c:pt idx="0">
                  <c:v>totale detenuti condannati non defintivi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'graf pena residua (2)'!$W$5:$X$5</c:f>
              <c:strCache>
                <c:ptCount val="2"/>
                <c:pt idx="0">
                  <c:v>posti effettivamente disponbili</c:v>
                </c:pt>
                <c:pt idx="1">
                  <c:v>pena residua</c:v>
                </c:pt>
              </c:strCache>
            </c:strRef>
          </c:cat>
          <c:val>
            <c:numRef>
              <c:f>'graf pena residua (2)'!$W$8:$X$8</c:f>
              <c:numCache>
                <c:formatCode>#,##0</c:formatCode>
                <c:ptCount val="2"/>
                <c:pt idx="1">
                  <c:v>6599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2BD-4F6B-B5D8-878B889E97D4}"/>
            </c:ext>
          </c:extLst>
        </c:ser>
        <c:ser>
          <c:idx val="3"/>
          <c:order val="3"/>
          <c:tx>
            <c:strRef>
              <c:f>'graf pena residua (2)'!$V$9</c:f>
              <c:strCache>
                <c:ptCount val="1"/>
                <c:pt idx="0">
                  <c:v>residuo superiore a 2 anni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'graf pena residua (2)'!$W$5:$X$5</c:f>
              <c:strCache>
                <c:ptCount val="2"/>
                <c:pt idx="0">
                  <c:v>posti effettivamente disponbili</c:v>
                </c:pt>
                <c:pt idx="1">
                  <c:v>pena residua</c:v>
                </c:pt>
              </c:strCache>
            </c:strRef>
          </c:cat>
          <c:val>
            <c:numRef>
              <c:f>'graf pena residua (2)'!$W$9:$X$9</c:f>
              <c:numCache>
                <c:formatCode>#,##0</c:formatCode>
                <c:ptCount val="2"/>
                <c:pt idx="1">
                  <c:v>27334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2BD-4F6B-B5D8-878B889E97D4}"/>
            </c:ext>
          </c:extLst>
        </c:ser>
        <c:ser>
          <c:idx val="4"/>
          <c:order val="4"/>
          <c:tx>
            <c:strRef>
              <c:f>'graf pena residua (2)'!$V$10</c:f>
              <c:strCache>
                <c:ptCount val="1"/>
                <c:pt idx="0">
                  <c:v>residuo di pena tra uno e due anni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'graf pena residua (2)'!$W$5:$X$5</c:f>
              <c:strCache>
                <c:ptCount val="2"/>
                <c:pt idx="0">
                  <c:v>posti effettivamente disponbili</c:v>
                </c:pt>
                <c:pt idx="1">
                  <c:v>pena residua</c:v>
                </c:pt>
              </c:strCache>
            </c:strRef>
          </c:cat>
          <c:val>
            <c:numRef>
              <c:f>'graf pena residua (2)'!$W$10:$X$10</c:f>
              <c:numCache>
                <c:formatCode>#,##0</c:formatCode>
                <c:ptCount val="2"/>
                <c:pt idx="1">
                  <c:v>7560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2BD-4F6B-B5D8-878B889E97D4}"/>
            </c:ext>
          </c:extLst>
        </c:ser>
        <c:ser>
          <c:idx val="5"/>
          <c:order val="5"/>
          <c:tx>
            <c:strRef>
              <c:f>'graf pena residua (2)'!$V$11</c:f>
              <c:strCache>
                <c:ptCount val="1"/>
                <c:pt idx="0">
                  <c:v>residuo di pena inferiore a un anno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'graf pena residua (2)'!$W$5:$X$5</c:f>
              <c:strCache>
                <c:ptCount val="2"/>
                <c:pt idx="0">
                  <c:v>posti effettivamente disponbili</c:v>
                </c:pt>
                <c:pt idx="1">
                  <c:v>pena residua</c:v>
                </c:pt>
              </c:strCache>
            </c:strRef>
          </c:cat>
          <c:val>
            <c:numRef>
              <c:f>'graf pena residua (2)'!$W$11:$X$11</c:f>
              <c:numCache>
                <c:formatCode>#,##0</c:formatCode>
                <c:ptCount val="2"/>
                <c:pt idx="1">
                  <c:v>7617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2BD-4F6B-B5D8-878B889E97D4}"/>
            </c:ext>
          </c:extLst>
        </c:ser>
        <c:ser>
          <c:idx val="6"/>
          <c:order val="6"/>
          <c:tx>
            <c:strRef>
              <c:f>'graf pena residua (2)'!$W$12</c:f>
              <c:strCache>
                <c:ptCount val="1"/>
                <c:pt idx="0">
                  <c:v>internati, in colonie agricole, altro</c:v>
                </c:pt>
              </c:strCache>
            </c:strRef>
          </c:tx>
          <c:spPr>
            <a:solidFill>
              <a:schemeClr val="accent2">
                <a:tint val="48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.11917659804983742"/>
                  <c:y val="0"/>
                </c:manualLayout>
              </c:layout>
              <c:spPr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2BD-4F6B-B5D8-878B889E97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 pena residua (2)'!$W$5:$X$5</c:f>
              <c:strCache>
                <c:ptCount val="2"/>
                <c:pt idx="0">
                  <c:v>posti effettivamente disponbili</c:v>
                </c:pt>
                <c:pt idx="1">
                  <c:v>pena residua</c:v>
                </c:pt>
              </c:strCache>
            </c:strRef>
          </c:cat>
          <c:val>
            <c:numRef>
              <c:f>'graf pena residua (2)'!$X$12:$Y$12</c:f>
              <c:numCache>
                <c:formatCode>General</c:formatCode>
                <c:ptCount val="2"/>
                <c:pt idx="1">
                  <c:v>320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2BD-4F6B-B5D8-878B889E97D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5"/>
        <c:overlap val="100"/>
        <c:axId val="115767552"/>
        <c:axId val="115777536"/>
      </c:barChart>
      <c:catAx>
        <c:axId val="115767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5777536"/>
        <c:crosses val="autoZero"/>
        <c:auto val="1"/>
        <c:lblAlgn val="ctr"/>
        <c:lblOffset val="100"/>
        <c:noMultiLvlLbl val="0"/>
      </c:catAx>
      <c:valAx>
        <c:axId val="115777536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one"/>
        <c:crossAx val="115767552"/>
        <c:crosses val="autoZero"/>
        <c:crossBetween val="between"/>
      </c:valAx>
      <c:spPr>
        <a:solidFill>
          <a:schemeClr val="bg1"/>
        </a:solidFill>
        <a:ln>
          <a:noFill/>
        </a:ln>
        <a:effectLst/>
        <a:scene3d>
          <a:camera prst="orthographicFront"/>
          <a:lightRig rig="threePt" dir="t"/>
        </a:scene3d>
        <a:sp3d>
          <a:bevelT w="12700"/>
        </a:sp3d>
      </c:spPr>
    </c:plotArea>
    <c:legend>
      <c:legendPos val="r"/>
      <c:legendEntry>
        <c:idx val="6"/>
        <c:delete val="1"/>
      </c:legendEntry>
      <c:layout>
        <c:manualLayout>
          <c:xMode val="edge"/>
          <c:yMode val="edge"/>
          <c:x val="0.64482203131975779"/>
          <c:y val="5.9669403026749307E-2"/>
          <c:w val="0.33712090836966074"/>
          <c:h val="0.792008711676997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600"/>
      </a:pPr>
      <a:endParaRPr lang="it-IT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0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6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17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0.25803</cdr:x>
      <cdr:y>0.29192</cdr:y>
    </cdr:from>
    <cdr:to>
      <cdr:x>0.39515</cdr:x>
      <cdr:y>0.29467</cdr:y>
    </cdr:to>
    <cdr:sp macro="" textlink="">
      <cdr:nvSpPr>
        <cdr:cNvPr id="5" name="Connettore 1 4"/>
        <cdr:cNvSpPr/>
      </cdr:nvSpPr>
      <cdr:spPr>
        <a:xfrm xmlns:a="http://schemas.openxmlformats.org/drawingml/2006/main">
          <a:off x="1814792" y="1254579"/>
          <a:ext cx="964419" cy="11816"/>
        </a:xfrm>
        <a:prstGeom xmlns:a="http://schemas.openxmlformats.org/drawingml/2006/main" prst="line">
          <a:avLst/>
        </a:prstGeom>
        <a:ln xmlns:a="http://schemas.openxmlformats.org/drawingml/2006/main" w="12700">
          <a:prstDash val="sysDash"/>
        </a:ln>
      </cdr:spPr>
      <cdr:style>
        <a:lnRef xmlns:a="http://schemas.openxmlformats.org/drawingml/2006/main" idx="1">
          <a:schemeClr val="accent5"/>
        </a:lnRef>
        <a:fillRef xmlns:a="http://schemas.openxmlformats.org/drawingml/2006/main" idx="0">
          <a:schemeClr val="accent5"/>
        </a:fillRef>
        <a:effectRef xmlns:a="http://schemas.openxmlformats.org/drawingml/2006/main" idx="0">
          <a:schemeClr val="accent5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it-IT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0.24828</cdr:x>
      <cdr:y>0.28193</cdr:y>
    </cdr:from>
    <cdr:to>
      <cdr:x>0.39328</cdr:x>
      <cdr:y>0.28306</cdr:y>
    </cdr:to>
    <cdr:sp macro="" textlink="">
      <cdr:nvSpPr>
        <cdr:cNvPr id="5" name="Connettore 1 4"/>
        <cdr:cNvSpPr/>
      </cdr:nvSpPr>
      <cdr:spPr>
        <a:xfrm xmlns:a="http://schemas.openxmlformats.org/drawingml/2006/main" flipV="1">
          <a:off x="1746216" y="1211626"/>
          <a:ext cx="1019823" cy="4856"/>
        </a:xfrm>
        <a:prstGeom xmlns:a="http://schemas.openxmlformats.org/drawingml/2006/main" prst="line">
          <a:avLst/>
        </a:prstGeom>
        <a:ln xmlns:a="http://schemas.openxmlformats.org/drawingml/2006/main" w="12700">
          <a:prstDash val="sysDot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it-IT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24/07/2023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4307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24/07/2023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344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24/07/2023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3158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24/07/2023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6153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24/07/2023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5253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24/07/2023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6349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24/07/2023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3732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24/07/2023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8637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24/07/2023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0033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24/07/2023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0058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24/07/2023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4738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2D2C6-6462-4107-AC8E-933503F8170A}" type="datetimeFigureOut">
              <a:rPr lang="it-IT" smtClean="0"/>
              <a:t>24/07/2023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6545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81781" y="0"/>
            <a:ext cx="10078064" cy="12880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it-IT" sz="2400" b="1" dirty="0" smtClean="0"/>
              <a:t>Andamento temporale degli ingressi in carcere dalla libertà negli Istituti penitenziari in ITALIA tra il I° semestre 2019 e il I° semestre 2023</a:t>
            </a:r>
            <a:endParaRPr lang="it-IT" sz="2400" b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3928" y="190848"/>
            <a:ext cx="1065109" cy="1411742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183445" y="6142482"/>
            <a:ext cx="6645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</a:t>
            </a:r>
            <a:r>
              <a:rPr lang="it-IT" dirty="0" smtClean="0"/>
              <a:t> </a:t>
            </a:r>
            <a:r>
              <a:rPr lang="it-IT" sz="1200" dirty="0" smtClean="0"/>
              <a:t>Elaborazioni su dati del Dipartimento Amministrazione Penitenziaria del Ministero della Giustizia</a:t>
            </a:r>
            <a:endParaRPr lang="it-IT" sz="12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6728159"/>
              </p:ext>
            </p:extLst>
          </p:nvPr>
        </p:nvGraphicFramePr>
        <p:xfrm>
          <a:off x="1607127" y="1577340"/>
          <a:ext cx="8377382" cy="4565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80738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747" y="154272"/>
            <a:ext cx="946026" cy="1253904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37160" y="283678"/>
            <a:ext cx="11009587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Andamento temporale del numero di detenuti nel </a:t>
            </a:r>
            <a:r>
              <a:rPr lang="it-IT" b="1" dirty="0"/>
              <a:t>L</a:t>
            </a:r>
            <a:r>
              <a:rPr lang="it-IT" b="1" dirty="0" smtClean="0"/>
              <a:t>azio in base alla durata della pena residua</a:t>
            </a:r>
          </a:p>
          <a:p>
            <a:pPr algn="ctr"/>
            <a:r>
              <a:rPr lang="it-IT" b="1" dirty="0" smtClean="0"/>
              <a:t>Valori assoluti e numeri indice (31.12.2018=100)</a:t>
            </a:r>
            <a:endParaRPr lang="it-IT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183445" y="6142482"/>
            <a:ext cx="6645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</a:t>
            </a:r>
            <a:r>
              <a:rPr lang="it-IT" dirty="0" smtClean="0"/>
              <a:t> </a:t>
            </a:r>
            <a:r>
              <a:rPr lang="it-IT" sz="1200" dirty="0" smtClean="0"/>
              <a:t>Elaborazioni su dati del Dipartimento Amministrazione Penitenziaria del Ministero della Giustizia</a:t>
            </a:r>
            <a:endParaRPr lang="it-IT" sz="1200" dirty="0"/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0457627"/>
              </p:ext>
            </p:extLst>
          </p:nvPr>
        </p:nvGraphicFramePr>
        <p:xfrm>
          <a:off x="137160" y="1005497"/>
          <a:ext cx="6400800" cy="5021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9810945"/>
              </p:ext>
            </p:extLst>
          </p:nvPr>
        </p:nvGraphicFramePr>
        <p:xfrm>
          <a:off x="6537959" y="967740"/>
          <a:ext cx="5487785" cy="4922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79669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8512" y="328549"/>
            <a:ext cx="8891016" cy="84188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it-IT" sz="2800" b="1" dirty="0" smtClean="0"/>
              <a:t>Andamento temporale dei permessi premio concessi negli Istituti penitenziari in Italia  dal I° semestre 2019 al I° semestre 2023</a:t>
            </a:r>
            <a:endParaRPr lang="it-IT" sz="2800" b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3928" y="190848"/>
            <a:ext cx="1065109" cy="1411742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2183445" y="6142482"/>
            <a:ext cx="6645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</a:t>
            </a:r>
            <a:r>
              <a:rPr lang="it-IT" dirty="0" smtClean="0"/>
              <a:t> </a:t>
            </a:r>
            <a:r>
              <a:rPr lang="it-IT" sz="1200" dirty="0" smtClean="0"/>
              <a:t>Elaborazioni su dati del Dipartimento Amministrazione Penitenziaria del Ministero della Giustizia</a:t>
            </a:r>
            <a:endParaRPr lang="it-IT" sz="1200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3575763"/>
              </p:ext>
            </p:extLst>
          </p:nvPr>
        </p:nvGraphicFramePr>
        <p:xfrm>
          <a:off x="1339273" y="1450110"/>
          <a:ext cx="9014691" cy="447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30493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8511" y="328549"/>
            <a:ext cx="9344185" cy="84188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it-IT" sz="2800" b="1" dirty="0" smtClean="0"/>
              <a:t>Andamento temporale dei permessi premio concessi negli Istituti penitenziari del Lazio dal  I° semestre 2019 al I° semestre 2023</a:t>
            </a:r>
            <a:endParaRPr lang="it-IT" sz="2800" b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3928" y="190848"/>
            <a:ext cx="1065109" cy="1411742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2183445" y="6142482"/>
            <a:ext cx="6645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</a:t>
            </a:r>
            <a:r>
              <a:rPr lang="it-IT" dirty="0" smtClean="0"/>
              <a:t> </a:t>
            </a:r>
            <a:r>
              <a:rPr lang="it-IT" sz="1200" dirty="0" smtClean="0"/>
              <a:t>Elaborazioni su dati del Dipartimento Amministrazione Penitenziaria del Ministero della Giustizia</a:t>
            </a:r>
            <a:endParaRPr lang="it-IT" sz="1200" dirty="0"/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9104045"/>
              </p:ext>
            </p:extLst>
          </p:nvPr>
        </p:nvGraphicFramePr>
        <p:xfrm>
          <a:off x="1911928" y="1320800"/>
          <a:ext cx="8599054" cy="4821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080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8511" y="92365"/>
            <a:ext cx="9344185" cy="107806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it-IT" sz="2800" b="1" dirty="0" smtClean="0"/>
              <a:t>Distribuzioni percentuali delle persone detenute </a:t>
            </a:r>
            <a:br>
              <a:rPr lang="it-IT" sz="2800" b="1" dirty="0" smtClean="0"/>
            </a:br>
            <a:r>
              <a:rPr lang="it-IT" sz="2800" b="1" dirty="0" smtClean="0"/>
              <a:t>per classi di età in Italia e nel Lazio:</a:t>
            </a:r>
            <a:br>
              <a:rPr lang="it-IT" sz="2800" b="1" dirty="0" smtClean="0"/>
            </a:br>
            <a:r>
              <a:rPr lang="it-IT" sz="2800" b="1" dirty="0" smtClean="0"/>
              <a:t>confronto 30.06.023 vs. 30.06. 2018</a:t>
            </a:r>
            <a:endParaRPr lang="it-IT" sz="2800" b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3928" y="190848"/>
            <a:ext cx="1065109" cy="1411742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2183445" y="6142482"/>
            <a:ext cx="6645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</a:t>
            </a:r>
            <a:r>
              <a:rPr lang="it-IT" dirty="0" smtClean="0"/>
              <a:t> </a:t>
            </a:r>
            <a:r>
              <a:rPr lang="it-IT" sz="1200" dirty="0" smtClean="0"/>
              <a:t>Elaborazioni su dati del Dipartimento Amministrazione Penitenziaria del Ministero della Giustizia</a:t>
            </a:r>
            <a:endParaRPr lang="it-IT" sz="1200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7545915"/>
              </p:ext>
            </p:extLst>
          </p:nvPr>
        </p:nvGraphicFramePr>
        <p:xfrm>
          <a:off x="1048511" y="1170432"/>
          <a:ext cx="8636753" cy="2582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8555564"/>
              </p:ext>
            </p:extLst>
          </p:nvPr>
        </p:nvGraphicFramePr>
        <p:xfrm>
          <a:off x="1067737" y="3562950"/>
          <a:ext cx="8617527" cy="27987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70676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8511" y="328549"/>
            <a:ext cx="9344185" cy="84188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it-IT" sz="2800" b="1" dirty="0" smtClean="0"/>
              <a:t>Andamento </a:t>
            </a:r>
            <a:r>
              <a:rPr lang="it-IT" sz="2800" b="1" dirty="0" smtClean="0"/>
              <a:t>dell’età media delle persone detenute in Italia e nel Lazio dal 30 giugno 2018 al 30 giugno 2023</a:t>
            </a:r>
            <a:endParaRPr lang="it-IT" sz="2800" b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3928" y="190848"/>
            <a:ext cx="1065109" cy="1411742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2183445" y="6142482"/>
            <a:ext cx="6645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</a:t>
            </a:r>
            <a:r>
              <a:rPr lang="it-IT" dirty="0" smtClean="0"/>
              <a:t> </a:t>
            </a:r>
            <a:r>
              <a:rPr lang="it-IT" sz="1200" dirty="0" smtClean="0"/>
              <a:t>Elaborazioni su dati del Dipartimento Amministrazione Penitenziaria del Ministero della Giustizia</a:t>
            </a:r>
            <a:endParaRPr lang="it-IT" sz="1200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9112890"/>
              </p:ext>
            </p:extLst>
          </p:nvPr>
        </p:nvGraphicFramePr>
        <p:xfrm>
          <a:off x="1662545" y="1594484"/>
          <a:ext cx="8986982" cy="4547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90357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81781" y="0"/>
            <a:ext cx="10078064" cy="12880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it-IT" sz="2400" b="1" dirty="0" smtClean="0"/>
              <a:t>Andamento temporale degli ingressi in carcere dalla libertà negli Istituti penitenziari del LAZIO tra il I° semestre 2019 e il II° semestre 2023</a:t>
            </a:r>
            <a:endParaRPr lang="it-IT" sz="2400" b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3928" y="190848"/>
            <a:ext cx="1065109" cy="1411742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2183445" y="6142482"/>
            <a:ext cx="6645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</a:t>
            </a:r>
            <a:r>
              <a:rPr lang="it-IT" dirty="0" smtClean="0"/>
              <a:t> </a:t>
            </a:r>
            <a:r>
              <a:rPr lang="it-IT" sz="1200" dirty="0" smtClean="0"/>
              <a:t>Elaborazioni su dati del Dipartimento Amministrazione Penitenziaria del Ministero della Giustizia</a:t>
            </a:r>
            <a:endParaRPr lang="it-IT" sz="1200" dirty="0"/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3988623"/>
              </p:ext>
            </p:extLst>
          </p:nvPr>
        </p:nvGraphicFramePr>
        <p:xfrm>
          <a:off x="1283855" y="1402080"/>
          <a:ext cx="8340205" cy="449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03042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37160" y="229367"/>
            <a:ext cx="11161361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Ripartizione percentuale delle persone detenute negli IIPP del Lazio e in Italia in base alla posizione giuridica e alla durata della pena inflitta al 30.06.2023 </a:t>
            </a:r>
            <a:endParaRPr lang="it-IT" b="1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8521" y="154272"/>
            <a:ext cx="794252" cy="105273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2183445" y="6142482"/>
            <a:ext cx="6645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</a:t>
            </a:r>
            <a:r>
              <a:rPr lang="it-IT" dirty="0" smtClean="0"/>
              <a:t> </a:t>
            </a:r>
            <a:r>
              <a:rPr lang="it-IT" sz="1200" dirty="0" smtClean="0"/>
              <a:t>Elaborazioni su dati del Dipartimento Amministrazione Penitenziaria del Ministero della Giustizia</a:t>
            </a:r>
            <a:endParaRPr lang="it-IT" sz="1200" dirty="0"/>
          </a:p>
        </p:txBody>
      </p:sp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4015430"/>
              </p:ext>
            </p:extLst>
          </p:nvPr>
        </p:nvGraphicFramePr>
        <p:xfrm>
          <a:off x="471055" y="1207008"/>
          <a:ext cx="11231418" cy="4482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02026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747" y="154272"/>
            <a:ext cx="946026" cy="1253904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37160" y="283678"/>
            <a:ext cx="11009587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Andamento temporale del numero di detenuti In Italia in base alla durata della pena inflitta</a:t>
            </a:r>
          </a:p>
          <a:p>
            <a:pPr algn="ctr"/>
            <a:r>
              <a:rPr lang="it-IT" b="1" dirty="0" smtClean="0"/>
              <a:t>Valori assoluti e numeri indice (31.12.2018=100)</a:t>
            </a:r>
            <a:endParaRPr lang="it-IT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183445" y="6142482"/>
            <a:ext cx="6645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</a:t>
            </a:r>
            <a:r>
              <a:rPr lang="it-IT" dirty="0" smtClean="0"/>
              <a:t> </a:t>
            </a:r>
            <a:r>
              <a:rPr lang="it-IT" sz="1200" dirty="0" smtClean="0"/>
              <a:t>Elaborazioni su dati del Dipartimento Amministrazione Penitenziaria del Ministero della Giustizia</a:t>
            </a:r>
            <a:endParaRPr lang="it-IT" sz="1200" dirty="0"/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2975955"/>
              </p:ext>
            </p:extLst>
          </p:nvPr>
        </p:nvGraphicFramePr>
        <p:xfrm>
          <a:off x="288034" y="1058888"/>
          <a:ext cx="5737860" cy="4990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1606688"/>
              </p:ext>
            </p:extLst>
          </p:nvPr>
        </p:nvGraphicFramePr>
        <p:xfrm>
          <a:off x="6022108" y="1059415"/>
          <a:ext cx="6169892" cy="5082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77097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747" y="154272"/>
            <a:ext cx="946026" cy="1253904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37160" y="283678"/>
            <a:ext cx="11009587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Andamento temporale del numero di detenuti nel </a:t>
            </a:r>
            <a:r>
              <a:rPr lang="it-IT" b="1" dirty="0"/>
              <a:t>L</a:t>
            </a:r>
            <a:r>
              <a:rPr lang="it-IT" b="1" dirty="0" smtClean="0"/>
              <a:t>azio in base alla durata della pena inflitta</a:t>
            </a:r>
          </a:p>
          <a:p>
            <a:pPr algn="ctr"/>
            <a:r>
              <a:rPr lang="it-IT" b="1" dirty="0" smtClean="0"/>
              <a:t>Valori assoluti e numeri indice (31.12.2018=100)</a:t>
            </a:r>
            <a:endParaRPr lang="it-IT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183445" y="6142482"/>
            <a:ext cx="6645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</a:t>
            </a:r>
            <a:r>
              <a:rPr lang="it-IT" dirty="0" smtClean="0"/>
              <a:t> </a:t>
            </a:r>
            <a:r>
              <a:rPr lang="it-IT" sz="1200" dirty="0" smtClean="0"/>
              <a:t>Elaborazioni su dati del Dipartimento Amministrazione Penitenziaria del Ministero della Giustizia</a:t>
            </a:r>
            <a:endParaRPr lang="it-IT" sz="1200" dirty="0"/>
          </a:p>
        </p:txBody>
      </p:sp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8833328"/>
              </p:ext>
            </p:extLst>
          </p:nvPr>
        </p:nvGraphicFramePr>
        <p:xfrm>
          <a:off x="137160" y="930009"/>
          <a:ext cx="5664875" cy="4778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5922169"/>
              </p:ext>
            </p:extLst>
          </p:nvPr>
        </p:nvGraphicFramePr>
        <p:xfrm>
          <a:off x="5802035" y="1227362"/>
          <a:ext cx="6106968" cy="4183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29749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37160" y="229367"/>
            <a:ext cx="11161361" cy="646331"/>
          </a:xfrm>
          <a:prstGeom prst="rect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Ripartizione percentuale delle persone detenute negli IIPP del Lazio e in Italia </a:t>
            </a:r>
          </a:p>
          <a:p>
            <a:pPr algn="ctr"/>
            <a:r>
              <a:rPr lang="it-IT" b="1" dirty="0" smtClean="0"/>
              <a:t>in base alla posizione giuridica e alla durata della pena RESIDUA al 30.06.2023 </a:t>
            </a:r>
            <a:endParaRPr lang="it-IT" b="1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8521" y="154272"/>
            <a:ext cx="794252" cy="105273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2183445" y="6142482"/>
            <a:ext cx="6645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</a:t>
            </a:r>
            <a:r>
              <a:rPr lang="it-IT" dirty="0" smtClean="0"/>
              <a:t> </a:t>
            </a:r>
            <a:r>
              <a:rPr lang="it-IT" sz="1200" dirty="0" smtClean="0"/>
              <a:t>Elaborazioni su dati del Dipartimento Amministrazione Penitenziaria del Ministero della Giustizia</a:t>
            </a:r>
            <a:endParaRPr lang="it-IT" sz="1200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9030431"/>
              </p:ext>
            </p:extLst>
          </p:nvPr>
        </p:nvGraphicFramePr>
        <p:xfrm>
          <a:off x="137160" y="1117600"/>
          <a:ext cx="11399520" cy="3991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0907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37160" y="283678"/>
            <a:ext cx="11161361" cy="646331"/>
          </a:xfrm>
          <a:prstGeom prst="rect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Persone detenute negli IIPP in Italia al 30.06.2023 in base alla posizione giuridica e alla durata della pena residua</a:t>
            </a:r>
          </a:p>
          <a:p>
            <a:pPr algn="ctr"/>
            <a:r>
              <a:rPr lang="it-IT" b="1" dirty="0" smtClean="0"/>
              <a:t>confronto con la capienza regolamentare</a:t>
            </a:r>
            <a:endParaRPr lang="it-IT" b="1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8521" y="154272"/>
            <a:ext cx="794252" cy="105273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2183445" y="6142482"/>
            <a:ext cx="6645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</a:t>
            </a:r>
            <a:r>
              <a:rPr lang="it-IT" dirty="0" smtClean="0"/>
              <a:t> </a:t>
            </a:r>
            <a:r>
              <a:rPr lang="it-IT" sz="1200" dirty="0" smtClean="0"/>
              <a:t>Elaborazioni su dati del Dipartimento Amministrazione Penitenziaria del Ministero della Giustizia</a:t>
            </a:r>
            <a:endParaRPr lang="it-IT" sz="1200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0436302"/>
              </p:ext>
            </p:extLst>
          </p:nvPr>
        </p:nvGraphicFramePr>
        <p:xfrm>
          <a:off x="2579370" y="1280160"/>
          <a:ext cx="7033260" cy="4297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94075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37160" y="283678"/>
            <a:ext cx="11161361" cy="646331"/>
          </a:xfrm>
          <a:prstGeom prst="rect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Persone detenute negli IIPP del Lazio al 31.06.2023 in base alla posizione giuridica e alla durata della pena residua</a:t>
            </a:r>
          </a:p>
          <a:p>
            <a:pPr algn="ctr"/>
            <a:r>
              <a:rPr lang="it-IT" b="1" dirty="0" smtClean="0"/>
              <a:t> e confronto con i posti effettivamente disponibili</a:t>
            </a:r>
            <a:endParaRPr lang="it-IT" b="1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8521" y="154272"/>
            <a:ext cx="794252" cy="1052736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482660" y="5951172"/>
            <a:ext cx="92008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2174301" y="6412837"/>
            <a:ext cx="6645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</a:t>
            </a:r>
            <a:r>
              <a:rPr lang="it-IT" dirty="0" smtClean="0"/>
              <a:t> </a:t>
            </a:r>
            <a:r>
              <a:rPr lang="it-IT" sz="1200" dirty="0" smtClean="0"/>
              <a:t>Elaborazioni su dati del Dipartimento Amministrazione Penitenziaria del Ministero della Giustizia</a:t>
            </a:r>
            <a:endParaRPr lang="it-IT" sz="1200" dirty="0"/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4859721"/>
              </p:ext>
            </p:extLst>
          </p:nvPr>
        </p:nvGraphicFramePr>
        <p:xfrm>
          <a:off x="2579370" y="1280160"/>
          <a:ext cx="7033260" cy="4297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1921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747" y="154272"/>
            <a:ext cx="946026" cy="1253904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37160" y="283678"/>
            <a:ext cx="11009587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Andamento temporale del numero di detenuti in Italia in base alla durata della pena residua</a:t>
            </a:r>
          </a:p>
          <a:p>
            <a:pPr algn="ctr"/>
            <a:r>
              <a:rPr lang="it-IT" b="1" dirty="0" smtClean="0"/>
              <a:t>Valori assoluti e numeri indice (31.12.2018=100)</a:t>
            </a:r>
            <a:endParaRPr lang="it-IT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183445" y="6142482"/>
            <a:ext cx="6645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</a:t>
            </a:r>
            <a:r>
              <a:rPr lang="it-IT" dirty="0" smtClean="0"/>
              <a:t> </a:t>
            </a:r>
            <a:r>
              <a:rPr lang="it-IT" sz="1200" dirty="0" smtClean="0"/>
              <a:t>Elaborazioni su dati del Dipartimento Amministrazione Penitenziaria del Ministero della Giustizia</a:t>
            </a:r>
            <a:endParaRPr lang="it-IT" sz="1200" dirty="0"/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1791466"/>
              </p:ext>
            </p:extLst>
          </p:nvPr>
        </p:nvGraphicFramePr>
        <p:xfrm>
          <a:off x="-101601" y="781223"/>
          <a:ext cx="6265949" cy="50931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2930380"/>
              </p:ext>
            </p:extLst>
          </p:nvPr>
        </p:nvGraphicFramePr>
        <p:xfrm>
          <a:off x="6012872" y="1211580"/>
          <a:ext cx="6079901" cy="4434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321864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2343</TotalTime>
  <Words>559</Words>
  <Application>Microsoft Office PowerPoint</Application>
  <PresentationFormat>Widescreen</PresentationFormat>
  <Paragraphs>61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di Office</vt:lpstr>
      <vt:lpstr>Andamento temporale degli ingressi in carcere dalla libertà negli Istituti penitenziari in ITALIA tra il I° semestre 2019 e il I° semestre 2023</vt:lpstr>
      <vt:lpstr>Andamento temporale degli ingressi in carcere dalla libertà negli Istituti penitenziari del LAZIO tra il I° semestre 2019 e il II° semestre 2023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Andamento temporale dei permessi premio concessi negli Istituti penitenziari in Italia  dal I° semestre 2019 al I° semestre 2023</vt:lpstr>
      <vt:lpstr>Andamento temporale dei permessi premio concessi negli Istituti penitenziari del Lazio dal  I° semestre 2019 al I° semestre 2023</vt:lpstr>
      <vt:lpstr>Distribuzioni percentuali delle persone detenute  per classi di età in Italia e nel Lazio: confronto 30.06.023 vs. 30.06. 2018</vt:lpstr>
      <vt:lpstr>Andamento dell’età media delle persone detenute in Italia e nel Lazio dal 30 giugno 2018 al 30 giugno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 Fanoli</cp:lastModifiedBy>
  <cp:revision>116</cp:revision>
  <dcterms:created xsi:type="dcterms:W3CDTF">2022-01-16T14:08:51Z</dcterms:created>
  <dcterms:modified xsi:type="dcterms:W3CDTF">2023-07-24T10:35:09Z</dcterms:modified>
</cp:coreProperties>
</file>