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3" r:id="rId2"/>
    <p:sldId id="266" r:id="rId3"/>
    <p:sldId id="257" r:id="rId4"/>
    <p:sldId id="258" r:id="rId5"/>
    <p:sldId id="269" r:id="rId6"/>
    <p:sldId id="259" r:id="rId7"/>
    <p:sldId id="264" r:id="rId8"/>
    <p:sldId id="261" r:id="rId9"/>
    <p:sldId id="260" r:id="rId10"/>
    <p:sldId id="268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3735" autoAdjust="0"/>
  </p:normalViewPr>
  <p:slideViewPr>
    <p:cSldViewPr>
      <p:cViewPr>
        <p:scale>
          <a:sx n="50" d="100"/>
          <a:sy n="50" d="100"/>
        </p:scale>
        <p:origin x="2117" y="6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Foglio_di_lavoro_di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3\tabelle%20e%20grafici%20%2010%20luglio%202023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3\tabelle%20e%20grafici%20%2010%20luglio%20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3\tabelle%20e%20grafici%20%2010%20luglio%20202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3\tabelle%20e%20grafici%20%2010%20luglio%2020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3715224629118919E-2"/>
          <c:y val="1.5096543286731634E-2"/>
          <c:w val="0.97580924524931756"/>
          <c:h val="0.88846437954524515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0E8-4ED3-A6DA-D2B9334FAD7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E8-4ED3-A6DA-D2B9334FAD7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0E8-4ED3-A6DA-D2B9334FAD7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0E8-4ED3-A6DA-D2B9334FAD7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0E8-4ED3-A6DA-D2B9334FAD77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0E8-4ED3-A6DA-D2B9334FAD77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0E8-4ED3-A6DA-D2B9334FAD77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0E8-4ED3-A6DA-D2B9334FAD77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0E8-4ED3-A6DA-D2B9334FAD77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0E8-4ED3-A6DA-D2B9334FAD77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0E8-4ED3-A6DA-D2B9334FAD77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0E8-4ED3-A6DA-D2B9334FAD77}"/>
                </c:ext>
              </c:extLst>
            </c:dLbl>
            <c:dLbl>
              <c:idx val="24"/>
              <c:layout>
                <c:manualLayout>
                  <c:x val="1.3525850883114882E-2"/>
                  <c:y val="4.884574044417529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0E8-4ED3-A6DA-D2B9334FAD77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0E8-4ED3-A6DA-D2B9334FAD77}"/>
                </c:ext>
              </c:extLst>
            </c:dLbl>
            <c:dLbl>
              <c:idx val="26"/>
              <c:layout>
                <c:manualLayout>
                  <c:x val="-1.6126983533498326E-16"/>
                  <c:y val="3.207705788718296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0E8-4ED3-A6DA-D2B9334FAD77}"/>
                </c:ext>
              </c:extLst>
            </c:dLbl>
            <c:dLbl>
              <c:idx val="2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0E8-4ED3-A6DA-D2B9334FAD77}"/>
                </c:ext>
              </c:extLst>
            </c:dLbl>
            <c:dLbl>
              <c:idx val="28"/>
              <c:layout>
                <c:manualLayout>
                  <c:x val="-8.7966380911572405E-3"/>
                  <c:y val="2.38784488425355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0E8-4ED3-A6DA-D2B9334FAD77}"/>
                </c:ext>
              </c:extLst>
            </c:dLbl>
            <c:dLbl>
              <c:idx val="29"/>
              <c:layout>
                <c:manualLayout>
                  <c:x val="2.1991595227893101E-3"/>
                  <c:y val="1.977914432021184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0E8-4ED3-A6DA-D2B9334FAD77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587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ysDash"/>
                <a:tailEnd type="triangle"/>
              </a:ln>
              <a:effectLst/>
            </c:spPr>
            <c:trendlineType val="linear"/>
            <c:forward val="2"/>
            <c:dispRSqr val="0"/>
            <c:dispEq val="0"/>
          </c:trendline>
          <c:cat>
            <c:strRef>
              <c:f>'trend lazio'!$T$79:$AW$79</c:f>
              <c:strCache>
                <c:ptCount val="30"/>
                <c:pt idx="0">
                  <c:v>gen. 21</c:v>
                </c:pt>
                <c:pt idx="1">
                  <c:v>feb. 21</c:v>
                </c:pt>
                <c:pt idx="2">
                  <c:v>mar. 21</c:v>
                </c:pt>
                <c:pt idx="3">
                  <c:v>apr. 21</c:v>
                </c:pt>
                <c:pt idx="4">
                  <c:v>mag. 21</c:v>
                </c:pt>
                <c:pt idx="5">
                  <c:v>giu. 21</c:v>
                </c:pt>
                <c:pt idx="6">
                  <c:v>lug. 21</c:v>
                </c:pt>
                <c:pt idx="7">
                  <c:v>ago. 21</c:v>
                </c:pt>
                <c:pt idx="8">
                  <c:v>sett. 21</c:v>
                </c:pt>
                <c:pt idx="9">
                  <c:v>ott. 21</c:v>
                </c:pt>
                <c:pt idx="10">
                  <c:v>nov. 21</c:v>
                </c:pt>
                <c:pt idx="11">
                  <c:v>dic. 21</c:v>
                </c:pt>
                <c:pt idx="12">
                  <c:v>gen 22</c:v>
                </c:pt>
                <c:pt idx="13">
                  <c:v>feb. 22</c:v>
                </c:pt>
                <c:pt idx="14">
                  <c:v>mar. 22</c:v>
                </c:pt>
                <c:pt idx="15">
                  <c:v>apr. 22</c:v>
                </c:pt>
                <c:pt idx="16">
                  <c:v>mag. 22</c:v>
                </c:pt>
                <c:pt idx="17">
                  <c:v>giu 22</c:v>
                </c:pt>
                <c:pt idx="18">
                  <c:v>lug. 22</c:v>
                </c:pt>
                <c:pt idx="19">
                  <c:v>ago. 22</c:v>
                </c:pt>
                <c:pt idx="20">
                  <c:v>sett. 22</c:v>
                </c:pt>
                <c:pt idx="21">
                  <c:v>ott. 22</c:v>
                </c:pt>
                <c:pt idx="22">
                  <c:v>nov. 22</c:v>
                </c:pt>
                <c:pt idx="23">
                  <c:v>dic. 22</c:v>
                </c:pt>
                <c:pt idx="24">
                  <c:v>gen. 23</c:v>
                </c:pt>
                <c:pt idx="25">
                  <c:v>feb. 23</c:v>
                </c:pt>
                <c:pt idx="26">
                  <c:v>mar.23</c:v>
                </c:pt>
                <c:pt idx="27">
                  <c:v>apr. 23</c:v>
                </c:pt>
                <c:pt idx="28">
                  <c:v>mag. 23</c:v>
                </c:pt>
                <c:pt idx="29">
                  <c:v>giu. 23</c:v>
                </c:pt>
              </c:strCache>
            </c:strRef>
          </c:cat>
          <c:val>
            <c:numRef>
              <c:f>'trend lazio'!$T$80:$AW$80</c:f>
              <c:numCache>
                <c:formatCode>_-* #,##0\ _€_-;\-* #,##0\ _€_-;_-* "-"??\ _€_-;_-@_-</c:formatCode>
                <c:ptCount val="30"/>
                <c:pt idx="0">
                  <c:v>53329</c:v>
                </c:pt>
                <c:pt idx="1">
                  <c:v>53697</c:v>
                </c:pt>
                <c:pt idx="2">
                  <c:v>53509</c:v>
                </c:pt>
                <c:pt idx="3">
                  <c:v>53608</c:v>
                </c:pt>
                <c:pt idx="4">
                  <c:v>53660</c:v>
                </c:pt>
                <c:pt idx="5">
                  <c:v>53637</c:v>
                </c:pt>
                <c:pt idx="6">
                  <c:v>53129</c:v>
                </c:pt>
                <c:pt idx="7">
                  <c:v>53557</c:v>
                </c:pt>
                <c:pt idx="8">
                  <c:v>53930</c:v>
                </c:pt>
                <c:pt idx="9">
                  <c:v>54307</c:v>
                </c:pt>
                <c:pt idx="10">
                  <c:v>54593</c:v>
                </c:pt>
                <c:pt idx="11">
                  <c:v>54134</c:v>
                </c:pt>
                <c:pt idx="12">
                  <c:v>54372</c:v>
                </c:pt>
                <c:pt idx="13">
                  <c:v>54635</c:v>
                </c:pt>
                <c:pt idx="14">
                  <c:v>54609</c:v>
                </c:pt>
                <c:pt idx="15">
                  <c:v>54595</c:v>
                </c:pt>
                <c:pt idx="16">
                  <c:v>54771</c:v>
                </c:pt>
                <c:pt idx="17">
                  <c:v>54841</c:v>
                </c:pt>
                <c:pt idx="18">
                  <c:v>54979</c:v>
                </c:pt>
                <c:pt idx="19">
                  <c:v>55637</c:v>
                </c:pt>
                <c:pt idx="20">
                  <c:v>55835</c:v>
                </c:pt>
                <c:pt idx="21">
                  <c:v>56225</c:v>
                </c:pt>
                <c:pt idx="22">
                  <c:v>56524</c:v>
                </c:pt>
                <c:pt idx="23">
                  <c:v>56196</c:v>
                </c:pt>
                <c:pt idx="24">
                  <c:v>56127</c:v>
                </c:pt>
                <c:pt idx="25">
                  <c:v>56319</c:v>
                </c:pt>
                <c:pt idx="26">
                  <c:v>56605</c:v>
                </c:pt>
                <c:pt idx="27">
                  <c:v>56674</c:v>
                </c:pt>
                <c:pt idx="28">
                  <c:v>57230</c:v>
                </c:pt>
                <c:pt idx="29">
                  <c:v>57525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0E8-4ED3-A6DA-D2B9334FAD7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90169952"/>
        <c:axId val="1190171200"/>
      </c:barChart>
      <c:catAx>
        <c:axId val="119016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90171200"/>
        <c:crosses val="autoZero"/>
        <c:auto val="1"/>
        <c:lblAlgn val="ctr"/>
        <c:lblOffset val="100"/>
        <c:noMultiLvlLbl val="0"/>
      </c:catAx>
      <c:valAx>
        <c:axId val="1190171200"/>
        <c:scaling>
          <c:orientation val="minMax"/>
        </c:scaling>
        <c:delete val="1"/>
        <c:axPos val="l"/>
        <c:numFmt formatCode="_-* #,##0\ _€_-;\-* #,##0\ _€_-;_-* &quot;-&quot;??\ _€_-;_-@_-" sourceLinked="1"/>
        <c:majorTickMark val="none"/>
        <c:minorTickMark val="none"/>
        <c:tickLblPos val="nextTo"/>
        <c:crossAx val="119016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100" b="0"/>
      </a:pPr>
      <a:endParaRPr lang="it-IT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13.284789644012946</c:v>
                </c:pt>
                <c:pt idx="1">
                  <c:v>14.072142546718819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1E-4B09-900F-BD07705B831D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Condannati non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13.495145631067961</c:v>
                </c:pt>
                <c:pt idx="1">
                  <c:v>11.471534115601912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1E-4B09-900F-BD07705B831D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73.05825242718447</c:v>
                </c:pt>
                <c:pt idx="1">
                  <c:v>73.900043459365492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1E-4B09-900F-BD07705B831D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0.16181229773462785</c:v>
                </c:pt>
                <c:pt idx="1">
                  <c:v>0.55627987831377668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A1E-4B09-900F-BD07705B83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504798382671587E-2"/>
          <c:y val="5.1960823211340407E-3"/>
          <c:w val="0.97878086419753085"/>
          <c:h val="0.87245865522440458"/>
        </c:manualLayout>
      </c:layout>
      <c:lineChart>
        <c:grouping val="standard"/>
        <c:varyColors val="0"/>
        <c:ser>
          <c:idx val="0"/>
          <c:order val="0"/>
          <c:tx>
            <c:strRef>
              <c:f>'in attesa di giudizio trend'!$B$25</c:f>
              <c:strCache>
                <c:ptCount val="1"/>
                <c:pt idx="0">
                  <c:v>Italia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7.1991612240253052E-3"/>
                  <c:y val="-2.39709503998730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A96-483D-98C2-BCF847FE1056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A96-483D-98C2-BCF847FE1056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A96-483D-98C2-BCF847FE1056}"/>
                </c:ext>
              </c:extLst>
            </c:dLbl>
            <c:dLbl>
              <c:idx val="10"/>
              <c:layout>
                <c:manualLayout>
                  <c:x val="2.4112654320987654E-2"/>
                  <c:y val="7.81708657552641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A96-483D-98C2-BCF847FE1056}"/>
                </c:ext>
              </c:extLst>
            </c:dLbl>
            <c:dLbl>
              <c:idx val="1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A96-483D-98C2-BCF847FE1056}"/>
                </c:ext>
              </c:extLst>
            </c:dLbl>
            <c:dLbl>
              <c:idx val="1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A96-483D-98C2-BCF847FE1056}"/>
                </c:ext>
              </c:extLst>
            </c:dLbl>
            <c:dLbl>
              <c:idx val="22"/>
              <c:layout>
                <c:manualLayout>
                  <c:x val="-2.3148148148148147E-2"/>
                  <c:y val="-3.09265337889969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A96-483D-98C2-BCF847FE1056}"/>
                </c:ext>
              </c:extLst>
            </c:dLbl>
            <c:dLbl>
              <c:idx val="24"/>
              <c:layout>
                <c:manualLayout>
                  <c:x val="-3.0864197530864269E-2"/>
                  <c:y val="1.25073385208422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A96-483D-98C2-BCF847FE1056}"/>
                </c:ext>
              </c:extLst>
            </c:dLbl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A96-483D-98C2-BCF847FE1056}"/>
                </c:ext>
              </c:extLst>
            </c:dLbl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A96-483D-98C2-BCF847FE1056}"/>
                </c:ext>
              </c:extLst>
            </c:dLbl>
            <c:dLbl>
              <c:idx val="34"/>
              <c:layout>
                <c:manualLayout>
                  <c:x val="-2.0254629629629629E-2"/>
                  <c:y val="2.3451259726579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A96-483D-98C2-BCF847FE1056}"/>
                </c:ext>
              </c:extLst>
            </c:dLbl>
            <c:dLbl>
              <c:idx val="3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A96-483D-98C2-BCF847FE1056}"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  <a:ln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trend'!$A$26:$A$65</c:f>
              <c:strCache>
                <c:ptCount val="40"/>
                <c:pt idx="0">
                  <c:v>giu. 23</c:v>
                </c:pt>
                <c:pt idx="3">
                  <c:v>mar. 23</c:v>
                </c:pt>
                <c:pt idx="6">
                  <c:v>dic.22</c:v>
                </c:pt>
                <c:pt idx="9">
                  <c:v>set. 22</c:v>
                </c:pt>
                <c:pt idx="12">
                  <c:v>giu. 22</c:v>
                </c:pt>
                <c:pt idx="15">
                  <c:v>mar. 22</c:v>
                </c:pt>
                <c:pt idx="18">
                  <c:v>dic. 21</c:v>
                </c:pt>
                <c:pt idx="23">
                  <c:v>giu 21</c:v>
                </c:pt>
                <c:pt idx="27">
                  <c:v>dic 20</c:v>
                </c:pt>
                <c:pt idx="29">
                  <c:v>giu 20</c:v>
                </c:pt>
                <c:pt idx="31">
                  <c:v>dic 19</c:v>
                </c:pt>
                <c:pt idx="35">
                  <c:v>dic 18</c:v>
                </c:pt>
                <c:pt idx="39">
                  <c:v>dic 17</c:v>
                </c:pt>
              </c:strCache>
            </c:strRef>
          </c:cat>
          <c:val>
            <c:numRef>
              <c:f>'in attesa di giudizio trend'!$B$26:$B$65</c:f>
              <c:numCache>
                <c:formatCode>0.0%</c:formatCode>
                <c:ptCount val="40"/>
                <c:pt idx="0">
                  <c:v>0.14099999999999999</c:v>
                </c:pt>
                <c:pt idx="1">
                  <c:v>0.13300000000000001</c:v>
                </c:pt>
                <c:pt idx="2">
                  <c:v>0.13900000000000001</c:v>
                </c:pt>
                <c:pt idx="3">
                  <c:v>0.13900000000000001</c:v>
                </c:pt>
                <c:pt idx="4">
                  <c:v>0.14399999999999999</c:v>
                </c:pt>
                <c:pt idx="5">
                  <c:v>0.14899999999999999</c:v>
                </c:pt>
                <c:pt idx="6">
                  <c:v>0.15</c:v>
                </c:pt>
                <c:pt idx="7">
                  <c:v>0.155</c:v>
                </c:pt>
                <c:pt idx="8">
                  <c:v>0.158</c:v>
                </c:pt>
                <c:pt idx="9">
                  <c:v>0.158</c:v>
                </c:pt>
                <c:pt idx="10">
                  <c:v>0.156</c:v>
                </c:pt>
                <c:pt idx="11">
                  <c:v>0.152</c:v>
                </c:pt>
                <c:pt idx="12">
                  <c:v>0.152</c:v>
                </c:pt>
                <c:pt idx="13">
                  <c:v>0.153</c:v>
                </c:pt>
                <c:pt idx="14">
                  <c:v>0.152</c:v>
                </c:pt>
                <c:pt idx="15">
                  <c:v>0.156</c:v>
                </c:pt>
                <c:pt idx="16">
                  <c:v>0.16</c:v>
                </c:pt>
                <c:pt idx="17">
                  <c:v>0.16</c:v>
                </c:pt>
                <c:pt idx="18">
                  <c:v>0.157</c:v>
                </c:pt>
                <c:pt idx="19">
                  <c:v>0.16200000000000001</c:v>
                </c:pt>
                <c:pt idx="20">
                  <c:v>0.16200000000000001</c:v>
                </c:pt>
                <c:pt idx="21">
                  <c:v>0.16200000000000001</c:v>
                </c:pt>
                <c:pt idx="22">
                  <c:v>0.156</c:v>
                </c:pt>
                <c:pt idx="23">
                  <c:v>0.154</c:v>
                </c:pt>
                <c:pt idx="24">
                  <c:v>0.159</c:v>
                </c:pt>
                <c:pt idx="25">
                  <c:v>0.159</c:v>
                </c:pt>
                <c:pt idx="26">
                  <c:v>0.16500000000000001</c:v>
                </c:pt>
                <c:pt idx="27">
                  <c:v>0.16200000000000001</c:v>
                </c:pt>
                <c:pt idx="28">
                  <c:v>0.17</c:v>
                </c:pt>
                <c:pt idx="29">
                  <c:v>0.16924541331491816</c:v>
                </c:pt>
                <c:pt idx="30">
                  <c:v>0.15335546105175812</c:v>
                </c:pt>
                <c:pt idx="31">
                  <c:v>0.15996643025226678</c:v>
                </c:pt>
                <c:pt idx="32">
                  <c:v>0.16410592768713619</c:v>
                </c:pt>
                <c:pt idx="33">
                  <c:v>0.15843825385810117</c:v>
                </c:pt>
                <c:pt idx="34">
                  <c:v>0.16492055897444358</c:v>
                </c:pt>
                <c:pt idx="35">
                  <c:v>0.16491492749979045</c:v>
                </c:pt>
                <c:pt idx="36">
                  <c:v>0.16955671120177918</c:v>
                </c:pt>
                <c:pt idx="37">
                  <c:v>0.16479177657890706</c:v>
                </c:pt>
                <c:pt idx="38">
                  <c:v>0.16680693196846608</c:v>
                </c:pt>
                <c:pt idx="39">
                  <c:v>0.16723371753923066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2A96-483D-98C2-BCF847FE1056}"/>
            </c:ext>
          </c:extLst>
        </c:ser>
        <c:ser>
          <c:idx val="1"/>
          <c:order val="1"/>
          <c:tx>
            <c:strRef>
              <c:f>'in attesa di giudizio trend'!$C$25</c:f>
              <c:strCache>
                <c:ptCount val="1"/>
                <c:pt idx="0">
                  <c:v>Lazio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0"/>
                  <c:y val="4.15139275410784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2A96-483D-98C2-BCF847FE105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A96-483D-98C2-BCF847FE105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A96-483D-98C2-BCF847FE105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A96-483D-98C2-BCF847FE1056}"/>
                </c:ext>
              </c:extLst>
            </c:dLbl>
            <c:dLbl>
              <c:idx val="4"/>
              <c:layout>
                <c:manualLayout>
                  <c:x val="-5.0053085812190146E-2"/>
                  <c:y val="1.79090068963938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A96-483D-98C2-BCF847FE1056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A96-483D-98C2-BCF847FE1056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A96-483D-98C2-BCF847FE1056}"/>
                </c:ext>
              </c:extLst>
            </c:dLbl>
            <c:dLbl>
              <c:idx val="7"/>
              <c:layout>
                <c:manualLayout>
                  <c:x val="-3.4620987046758041E-2"/>
                  <c:y val="-8.5200088486957963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A96-483D-98C2-BCF847FE1056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A96-483D-98C2-BCF847FE1056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A96-483D-98C2-BCF847FE1056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A96-483D-98C2-BCF847FE1056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A96-483D-98C2-BCF847FE1056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2A96-483D-98C2-BCF847FE1056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2A96-483D-98C2-BCF847FE1056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2A96-483D-98C2-BCF847FE1056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2A96-483D-98C2-BCF847FE1056}"/>
                </c:ext>
              </c:extLst>
            </c:dLbl>
            <c:dLbl>
              <c:idx val="18"/>
              <c:layout>
                <c:manualLayout>
                  <c:x val="-4.7159567293671621E-2"/>
                  <c:y val="1.00919203208673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2A96-483D-98C2-BCF847FE1056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2A96-483D-98C2-BCF847FE1056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2A96-483D-98C2-BCF847FE1056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2A96-483D-98C2-BCF847FE1056}"/>
                </c:ext>
              </c:extLst>
            </c:dLbl>
            <c:dLbl>
              <c:idx val="22"/>
              <c:layout>
                <c:manualLayout>
                  <c:x val="-2.4975925318363054E-2"/>
                  <c:y val="-5.542252830185370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2A96-483D-98C2-BCF847FE1056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2A96-483D-98C2-BCF847FE1056}"/>
                </c:ext>
              </c:extLst>
            </c:dLbl>
            <c:dLbl>
              <c:idx val="24"/>
              <c:layout>
                <c:manualLayout>
                  <c:x val="-2.4975925318362981E-2"/>
                  <c:y val="-1.3359339405711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2A96-483D-98C2-BCF847FE1056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2A96-483D-98C2-BCF847FE1056}"/>
                </c:ext>
              </c:extLst>
            </c:dLbl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2A96-483D-98C2-BCF847FE1056}"/>
                </c:ext>
              </c:extLst>
            </c:dLbl>
            <c:dLbl>
              <c:idx val="2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2A96-483D-98C2-BCF847FE1056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2A96-483D-98C2-BCF847FE1056}"/>
                </c:ext>
              </c:extLst>
            </c:dLbl>
            <c:dLbl>
              <c:idx val="2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2A96-483D-98C2-BCF847FE1056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2A96-483D-98C2-BCF847FE1056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2A96-483D-98C2-BCF847FE1056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2A96-483D-98C2-BCF847FE1056}"/>
                </c:ext>
              </c:extLst>
            </c:dLbl>
            <c:dLbl>
              <c:idx val="3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2A96-483D-98C2-BCF847FE1056}"/>
                </c:ext>
              </c:extLst>
            </c:dLbl>
            <c:dLbl>
              <c:idx val="3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2A96-483D-98C2-BCF847FE1056}"/>
                </c:ext>
              </c:extLst>
            </c:dLbl>
            <c:dLbl>
              <c:idx val="3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2A96-483D-98C2-BCF847FE1056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 w="25400" cap="flat" cmpd="sng" algn="ctr">
                <a:solidFill>
                  <a:schemeClr val="accent2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trend'!$A$26:$A$65</c:f>
              <c:strCache>
                <c:ptCount val="40"/>
                <c:pt idx="0">
                  <c:v>giu. 23</c:v>
                </c:pt>
                <c:pt idx="3">
                  <c:v>mar. 23</c:v>
                </c:pt>
                <c:pt idx="6">
                  <c:v>dic.22</c:v>
                </c:pt>
                <c:pt idx="9">
                  <c:v>set. 22</c:v>
                </c:pt>
                <c:pt idx="12">
                  <c:v>giu. 22</c:v>
                </c:pt>
                <c:pt idx="15">
                  <c:v>mar. 22</c:v>
                </c:pt>
                <c:pt idx="18">
                  <c:v>dic. 21</c:v>
                </c:pt>
                <c:pt idx="23">
                  <c:v>giu 21</c:v>
                </c:pt>
                <c:pt idx="27">
                  <c:v>dic 20</c:v>
                </c:pt>
                <c:pt idx="29">
                  <c:v>giu 20</c:v>
                </c:pt>
                <c:pt idx="31">
                  <c:v>dic 19</c:v>
                </c:pt>
                <c:pt idx="35">
                  <c:v>dic 18</c:v>
                </c:pt>
                <c:pt idx="39">
                  <c:v>dic 17</c:v>
                </c:pt>
              </c:strCache>
            </c:strRef>
          </c:cat>
          <c:val>
            <c:numRef>
              <c:f>'in attesa di giudizio trend'!$C$26:$C$65</c:f>
              <c:numCache>
                <c:formatCode>0.0%</c:formatCode>
                <c:ptCount val="40"/>
                <c:pt idx="0">
                  <c:v>0.13300000000000001</c:v>
                </c:pt>
                <c:pt idx="1">
                  <c:v>0.14199999999999999</c:v>
                </c:pt>
                <c:pt idx="2">
                  <c:v>0.14000000000000001</c:v>
                </c:pt>
                <c:pt idx="3">
                  <c:v>0.14199999999999999</c:v>
                </c:pt>
                <c:pt idx="4">
                  <c:v>0.14499999999999999</c:v>
                </c:pt>
                <c:pt idx="5">
                  <c:v>0.14599999999999999</c:v>
                </c:pt>
                <c:pt idx="6">
                  <c:v>0.153</c:v>
                </c:pt>
                <c:pt idx="7">
                  <c:v>0.155</c:v>
                </c:pt>
                <c:pt idx="8">
                  <c:v>0.158</c:v>
                </c:pt>
                <c:pt idx="9">
                  <c:v>0.161</c:v>
                </c:pt>
                <c:pt idx="10">
                  <c:v>0.159</c:v>
                </c:pt>
                <c:pt idx="11">
                  <c:v>0.14599999999999999</c:v>
                </c:pt>
                <c:pt idx="12">
                  <c:v>0.14799999999999999</c:v>
                </c:pt>
                <c:pt idx="13">
                  <c:v>0.153</c:v>
                </c:pt>
                <c:pt idx="14">
                  <c:v>0.14799999999999999</c:v>
                </c:pt>
                <c:pt idx="15">
                  <c:v>0.14599999999999999</c:v>
                </c:pt>
                <c:pt idx="16">
                  <c:v>0.15</c:v>
                </c:pt>
                <c:pt idx="17">
                  <c:v>0.15</c:v>
                </c:pt>
                <c:pt idx="18">
                  <c:v>0.14599999999999999</c:v>
                </c:pt>
                <c:pt idx="19">
                  <c:v>0.14899999999999999</c:v>
                </c:pt>
                <c:pt idx="20">
                  <c:v>0.151</c:v>
                </c:pt>
                <c:pt idx="21">
                  <c:v>0.14799999999999999</c:v>
                </c:pt>
                <c:pt idx="22">
                  <c:v>0.14899999999999999</c:v>
                </c:pt>
                <c:pt idx="23">
                  <c:v>0.155</c:v>
                </c:pt>
                <c:pt idx="24">
                  <c:v>0.157</c:v>
                </c:pt>
                <c:pt idx="25">
                  <c:v>0.16200000000000001</c:v>
                </c:pt>
                <c:pt idx="26">
                  <c:v>0.16700000000000001</c:v>
                </c:pt>
                <c:pt idx="27">
                  <c:v>0.17399999999999999</c:v>
                </c:pt>
                <c:pt idx="28">
                  <c:v>0.18099999999999999</c:v>
                </c:pt>
                <c:pt idx="29">
                  <c:v>0.20340159666782368</c:v>
                </c:pt>
                <c:pt idx="30">
                  <c:v>0.17827208252740168</c:v>
                </c:pt>
                <c:pt idx="31">
                  <c:v>0.18413036856533657</c:v>
                </c:pt>
                <c:pt idx="32">
                  <c:v>0.17952612393681652</c:v>
                </c:pt>
                <c:pt idx="33">
                  <c:v>0.16918568784700802</c:v>
                </c:pt>
                <c:pt idx="34">
                  <c:v>0.169612922889363</c:v>
                </c:pt>
                <c:pt idx="35">
                  <c:v>0.16467707376798285</c:v>
                </c:pt>
                <c:pt idx="36">
                  <c:v>0.17067159581022798</c:v>
                </c:pt>
                <c:pt idx="37">
                  <c:v>0.16739606126914661</c:v>
                </c:pt>
                <c:pt idx="38">
                  <c:v>0.16277962874821514</c:v>
                </c:pt>
                <c:pt idx="39">
                  <c:v>0.15167548500881833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E-2A96-483D-98C2-BCF847FE10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4392975"/>
        <c:axId val="504390895"/>
      </c:lineChart>
      <c:catAx>
        <c:axId val="504392975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504390895"/>
        <c:crosses val="autoZero"/>
        <c:auto val="1"/>
        <c:lblAlgn val="ctr"/>
        <c:lblOffset val="100"/>
        <c:noMultiLvlLbl val="0"/>
      </c:catAx>
      <c:valAx>
        <c:axId val="504390895"/>
        <c:scaling>
          <c:orientation val="minMax"/>
          <c:min val="0.1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504392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>
              <a:lumMod val="95000"/>
              <a:lumOff val="5000"/>
            </a:schemeClr>
          </a:solidFill>
        </a:defRPr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62.944983818770226</c:v>
                </c:pt>
                <c:pt idx="1">
                  <c:v>68.731855714906558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87-4076-A623-D2DEB6FE7C98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37.055016181229774</c:v>
                </c:pt>
                <c:pt idx="1">
                  <c:v>31.268144285093435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87-4076-A623-D2DEB6FE7C9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93.430420711974108</c:v>
                </c:pt>
                <c:pt idx="1">
                  <c:v>96.01912212081703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5A-4F87-8EB7-1A254608C331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6.5695792880258894</c:v>
                </c:pt>
                <c:pt idx="1">
                  <c:v>3.9808778791829638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5A-4F87-8EB7-1A254608C33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C69EB-0CD6-4C50-89F5-FDA7C356B6C7}" type="datetimeFigureOut">
              <a:rPr lang="it-IT" smtClean="0"/>
              <a:t>10/07/2023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4DF4-907E-4A92-A119-29C91BC896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5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8060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3103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10/07/2023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10/07/2023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10/07/2023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10/07/2023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10/07/2023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10/07/2023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10/07/2023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10/07/2023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10/07/2023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10/07/2023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10/07/2023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10/07/2023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418" y="526368"/>
            <a:ext cx="8147493" cy="559286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915816" y="6453336"/>
            <a:ext cx="495475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(DAP)</a:t>
            </a:r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Detenute madri con figli al seguito presenti negli Istituti penitenziari in Italia </a:t>
            </a:r>
            <a:br>
              <a:rPr lang="it-IT" sz="2000" dirty="0" smtClean="0"/>
            </a:br>
            <a:r>
              <a:rPr lang="it-IT" sz="2000" dirty="0" smtClean="0"/>
              <a:t>al 30 giugno 2023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979712" y="6453317"/>
            <a:ext cx="5815053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 e Garante delle persone private della libertà Roma Capitale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835634"/>
              </p:ext>
            </p:extLst>
          </p:nvPr>
        </p:nvGraphicFramePr>
        <p:xfrm>
          <a:off x="971601" y="1412776"/>
          <a:ext cx="7365502" cy="4988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3568">
                  <a:extLst>
                    <a:ext uri="{9D8B030D-6E8A-4147-A177-3AD203B41FA5}">
                      <a16:colId xmlns:a16="http://schemas.microsoft.com/office/drawing/2014/main" val="1188570469"/>
                    </a:ext>
                  </a:extLst>
                </a:gridCol>
                <a:gridCol w="2293246">
                  <a:extLst>
                    <a:ext uri="{9D8B030D-6E8A-4147-A177-3AD203B41FA5}">
                      <a16:colId xmlns:a16="http://schemas.microsoft.com/office/drawing/2014/main" val="3687059255"/>
                    </a:ext>
                  </a:extLst>
                </a:gridCol>
                <a:gridCol w="779478">
                  <a:extLst>
                    <a:ext uri="{9D8B030D-6E8A-4147-A177-3AD203B41FA5}">
                      <a16:colId xmlns:a16="http://schemas.microsoft.com/office/drawing/2014/main" val="3042717155"/>
                    </a:ext>
                  </a:extLst>
                </a:gridCol>
                <a:gridCol w="542246">
                  <a:extLst>
                    <a:ext uri="{9D8B030D-6E8A-4147-A177-3AD203B41FA5}">
                      <a16:colId xmlns:a16="http://schemas.microsoft.com/office/drawing/2014/main" val="2723357981"/>
                    </a:ext>
                  </a:extLst>
                </a:gridCol>
                <a:gridCol w="802071">
                  <a:extLst>
                    <a:ext uri="{9D8B030D-6E8A-4147-A177-3AD203B41FA5}">
                      <a16:colId xmlns:a16="http://schemas.microsoft.com/office/drawing/2014/main" val="3388912150"/>
                    </a:ext>
                  </a:extLst>
                </a:gridCol>
                <a:gridCol w="542246">
                  <a:extLst>
                    <a:ext uri="{9D8B030D-6E8A-4147-A177-3AD203B41FA5}">
                      <a16:colId xmlns:a16="http://schemas.microsoft.com/office/drawing/2014/main" val="1841004534"/>
                    </a:ext>
                  </a:extLst>
                </a:gridCol>
                <a:gridCol w="700401">
                  <a:extLst>
                    <a:ext uri="{9D8B030D-6E8A-4147-A177-3AD203B41FA5}">
                      <a16:colId xmlns:a16="http://schemas.microsoft.com/office/drawing/2014/main" val="2202176105"/>
                    </a:ext>
                  </a:extLst>
                </a:gridCol>
                <a:gridCol w="542246">
                  <a:extLst>
                    <a:ext uri="{9D8B030D-6E8A-4147-A177-3AD203B41FA5}">
                      <a16:colId xmlns:a16="http://schemas.microsoft.com/office/drawing/2014/main" val="4243457373"/>
                    </a:ext>
                  </a:extLst>
                </a:gridCol>
              </a:tblGrid>
              <a:tr h="41064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Regione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Istituto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Italiane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Straniere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Totale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249359"/>
                  </a:ext>
                </a:extLst>
              </a:tr>
              <a:tr h="571325">
                <a:tc vMerge="1">
                  <a:txBody>
                    <a:bodyPr/>
                    <a:lstStyle/>
                    <a:p>
                      <a:pPr algn="ctr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Presenti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Figli al seguito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Presenti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Figli al seguito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Presenti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>
                          <a:effectLst/>
                        </a:rPr>
                        <a:t>Figli al seguito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extLst>
                  <a:ext uri="{0D108BD9-81ED-4DB2-BD59-A6C34878D82A}">
                    <a16:rowId xmlns:a16="http://schemas.microsoft.com/office/drawing/2014/main" val="49938734"/>
                  </a:ext>
                </a:extLst>
              </a:tr>
              <a:tr h="47312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CAMPANIA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LAURO ICAM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3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4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4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7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7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extLst>
                  <a:ext uri="{0D108BD9-81ED-4DB2-BD59-A6C34878D82A}">
                    <a16:rowId xmlns:a16="http://schemas.microsoft.com/office/drawing/2014/main" val="3949223499"/>
                  </a:ext>
                </a:extLst>
              </a:tr>
              <a:tr h="56239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LAZIO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ROMA"G. STEFANINI" REBIBBIA FEMMINILE CCF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1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476408"/>
                  </a:ext>
                </a:extLst>
              </a:tr>
              <a:tr h="3079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LOMBARDIA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MILANO"F. DI CATALDO" SAN VITTORE CCF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3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3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 dirty="0">
                          <a:effectLst/>
                        </a:rPr>
                        <a:t>2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2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5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5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extLst>
                  <a:ext uri="{0D108BD9-81ED-4DB2-BD59-A6C34878D82A}">
                    <a16:rowId xmlns:a16="http://schemas.microsoft.com/office/drawing/2014/main" val="1235645480"/>
                  </a:ext>
                </a:extLst>
              </a:tr>
              <a:tr h="3079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PIEMONTE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CUNEO CC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extLst>
                  <a:ext uri="{0D108BD9-81ED-4DB2-BD59-A6C34878D82A}">
                    <a16:rowId xmlns:a16="http://schemas.microsoft.com/office/drawing/2014/main" val="1534664230"/>
                  </a:ext>
                </a:extLst>
              </a:tr>
              <a:tr h="24549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PIEMONTE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TORINO"G. LORUSSO L. CUTUGNO" LE VALLETTE CC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extLst>
                  <a:ext uri="{0D108BD9-81ED-4DB2-BD59-A6C34878D82A}">
                    <a16:rowId xmlns:a16="http://schemas.microsoft.com/office/drawing/2014/main" val="3421206351"/>
                  </a:ext>
                </a:extLst>
              </a:tr>
              <a:tr h="20532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PUGLIA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FOGGIA CC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extLst>
                  <a:ext uri="{0D108BD9-81ED-4DB2-BD59-A6C34878D82A}">
                    <a16:rowId xmlns:a16="http://schemas.microsoft.com/office/drawing/2014/main" val="2355449440"/>
                  </a:ext>
                </a:extLst>
              </a:tr>
              <a:tr h="30798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PUGLIA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LECCE"N.C." CC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extLst>
                  <a:ext uri="{0D108BD9-81ED-4DB2-BD59-A6C34878D82A}">
                    <a16:rowId xmlns:a16="http://schemas.microsoft.com/office/drawing/2014/main" val="1021395383"/>
                  </a:ext>
                </a:extLst>
              </a:tr>
              <a:tr h="102659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>
                          <a:effectLst/>
                        </a:rPr>
                        <a:t>UMBRIA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PERUGIA"NUOVO COMPLESSO PENITENZIARIO CAPANNE" CC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0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u="none" strike="noStrike">
                          <a:effectLst/>
                        </a:rPr>
                        <a:t>1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extLst>
                  <a:ext uri="{0D108BD9-81ED-4DB2-BD59-A6C34878D82A}">
                    <a16:rowId xmlns:a16="http://schemas.microsoft.com/office/drawing/2014/main" val="3856136003"/>
                  </a:ext>
                </a:extLst>
              </a:tr>
              <a:tr h="10712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600" b="1" u="none" strike="noStrike" dirty="0">
                          <a:effectLst/>
                        </a:rPr>
                        <a:t>Totale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u="none" strike="noStrike" dirty="0">
                          <a:effectLst/>
                        </a:rPr>
                        <a:t>7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u="none" strike="noStrike" dirty="0">
                          <a:effectLst/>
                        </a:rPr>
                        <a:t>7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u="none" strike="noStrike" dirty="0">
                          <a:effectLst/>
                        </a:rPr>
                        <a:t>11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u="none" strike="noStrike" dirty="0">
                          <a:effectLst/>
                        </a:rPr>
                        <a:t>11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u="none" strike="noStrike" dirty="0">
                          <a:effectLst/>
                        </a:rPr>
                        <a:t>18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600" b="1" u="none" strike="noStrike" dirty="0">
                          <a:effectLst/>
                        </a:rPr>
                        <a:t>18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63" marR="4463" marT="4463" marB="0" anchor="ctr"/>
                </a:tc>
                <a:extLst>
                  <a:ext uri="{0D108BD9-81ED-4DB2-BD59-A6C34878D82A}">
                    <a16:rowId xmlns:a16="http://schemas.microsoft.com/office/drawing/2014/main" val="4037609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8844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7" y="189522"/>
            <a:ext cx="81481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penitenziari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Gen.2021-Giu. 2023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3707904" y="6488668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3804150"/>
              </p:ext>
            </p:extLst>
          </p:nvPr>
        </p:nvGraphicFramePr>
        <p:xfrm>
          <a:off x="539552" y="1210041"/>
          <a:ext cx="8450485" cy="5317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Dettaglio dei detenuti presenti negli istituti penitenziari del Lazio al 30/06/2023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804248" y="6510535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475505"/>
              </p:ext>
            </p:extLst>
          </p:nvPr>
        </p:nvGraphicFramePr>
        <p:xfrm>
          <a:off x="488936" y="420219"/>
          <a:ext cx="7920880" cy="567303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47203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32855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30223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59684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23401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19402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1319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Tipo istituto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Capienza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Regolamentare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POSTI  </a:t>
                      </a:r>
                      <a:br>
                        <a:rPr lang="it-IT" sz="1400" u="none" strike="noStrike" dirty="0">
                          <a:effectLst/>
                        </a:rPr>
                      </a:br>
                      <a:r>
                        <a:rPr lang="it-IT" sz="1400" u="none" strike="noStrike" dirty="0">
                          <a:effectLst/>
                        </a:rPr>
                        <a:t>effettivamente disponili (*)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Detenuti presenti al  </a:t>
                      </a:r>
                    </a:p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30 giugno 2023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di cui</a:t>
                      </a:r>
                      <a:endParaRPr lang="it-IT" sz="1400" b="1" i="0" u="none" strike="noStrike" dirty="0" smtClean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 smtClean="0">
                          <a:effectLst/>
                        </a:rPr>
                        <a:t>stranieri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  <a:p>
                      <a:pPr algn="ctr" fontAlgn="ctr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38981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 smtClean="0"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effectLst/>
                        </a:rPr>
                        <a:t>D</a:t>
                      </a:r>
                      <a:r>
                        <a:rPr lang="it-IT" sz="1400" b="1" u="none" strike="noStrike" dirty="0" smtClean="0">
                          <a:effectLst/>
                        </a:rPr>
                        <a:t>onne</a:t>
                      </a:r>
                      <a:endParaRPr lang="it-IT" sz="14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CASSINO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130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181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53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344011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PALIANO-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121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80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26553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508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228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336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336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124  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4877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1.178 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1.075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1518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508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16920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25423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1007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524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2784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587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184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36609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592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50401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5.222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4.756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6.180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406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2.290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176137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penitenziari del Lazio calcolato sul totale dei posti effettivamente disponibili al 30 giugno 2023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15008" y="5949280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del Lazio sono calcolati in base all’ultimo aggiornamento disponibile delle schede di trasparenza degli istituti consultabili sul sito del Ministero della </a:t>
            </a:r>
            <a:r>
              <a:rPr lang="it-IT" sz="1050" dirty="0" smtClean="0"/>
              <a:t>Giustizia</a:t>
            </a:r>
            <a:endParaRPr lang="it-IT" sz="1050" dirty="0" smtClean="0"/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008" y="1008458"/>
            <a:ext cx="8152706" cy="475483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-122306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Tasso affollamento e numero di detenuti per regione</a:t>
            </a:r>
            <a:br>
              <a:rPr lang="it-IT" sz="2000" b="1" dirty="0" smtClean="0"/>
            </a:br>
            <a:r>
              <a:rPr lang="it-IT" sz="2000" b="1" dirty="0" smtClean="0"/>
              <a:t>negli Istituti penitenziari d’Italia al 30 giugno 2023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1268760"/>
            <a:ext cx="4608532" cy="4409888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9672" y="3140968"/>
            <a:ext cx="1219306" cy="838273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509245" y="2662069"/>
            <a:ext cx="12625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Tasso affollamento per Regione</a:t>
            </a:r>
            <a:endParaRPr lang="it-IT" sz="1100" dirty="0"/>
          </a:p>
        </p:txBody>
      </p:sp>
    </p:spTree>
    <p:extLst>
      <p:ext uri="{BB962C8B-B14F-4D97-AF65-F5344CB8AC3E}">
        <p14:creationId xmlns:p14="http://schemas.microsoft.com/office/powerpoint/2010/main" val="968532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 In Italia e nel Lazio al 30 giugno 2023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1067680"/>
              </p:ext>
            </p:extLst>
          </p:nvPr>
        </p:nvGraphicFramePr>
        <p:xfrm>
          <a:off x="254317" y="983932"/>
          <a:ext cx="8635365" cy="4890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11430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err="1"/>
              <a:t>Percentuali</a:t>
            </a:r>
            <a:r>
              <a:rPr lang="en-US" sz="2400" b="1" dirty="0"/>
              <a:t> di </a:t>
            </a:r>
            <a:r>
              <a:rPr lang="en-US" sz="2400" b="1" dirty="0" err="1"/>
              <a:t>detenuti</a:t>
            </a:r>
            <a:r>
              <a:rPr lang="en-US" sz="2400" b="1" dirty="0"/>
              <a:t> in </a:t>
            </a:r>
            <a:r>
              <a:rPr lang="en-US" sz="2400" b="1" dirty="0" err="1"/>
              <a:t>attesa</a:t>
            </a:r>
            <a:r>
              <a:rPr lang="en-US" sz="2400" b="1" dirty="0"/>
              <a:t> di </a:t>
            </a:r>
            <a:r>
              <a:rPr lang="en-US" sz="2400" b="1" dirty="0" smtClean="0"/>
              <a:t>primo </a:t>
            </a:r>
            <a:r>
              <a:rPr lang="en-US" sz="2400" b="1" dirty="0" err="1" smtClean="0"/>
              <a:t>giudizio</a:t>
            </a:r>
            <a:r>
              <a:rPr lang="en-US" sz="2400" b="1" dirty="0" smtClean="0"/>
              <a:t>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in Italia e </a:t>
            </a:r>
            <a:r>
              <a:rPr lang="en-US" sz="2400" b="1" dirty="0" err="1"/>
              <a:t>nel</a:t>
            </a:r>
            <a:r>
              <a:rPr lang="en-US" sz="2400" b="1" dirty="0"/>
              <a:t> </a:t>
            </a:r>
            <a:r>
              <a:rPr lang="en-US" sz="2400" b="1" dirty="0" smtClean="0"/>
              <a:t>Lazio: </a:t>
            </a:r>
            <a:r>
              <a:rPr lang="en-US" sz="2400" b="1" dirty="0" err="1" smtClean="0"/>
              <a:t>dicembre</a:t>
            </a:r>
            <a:r>
              <a:rPr lang="en-US" sz="2400" b="1" dirty="0" smtClean="0"/>
              <a:t> 2017- </a:t>
            </a:r>
            <a:r>
              <a:rPr lang="en-US" sz="2400" b="1" dirty="0" err="1" smtClean="0"/>
              <a:t>giugno</a:t>
            </a:r>
            <a:r>
              <a:rPr lang="en-US" sz="2400" b="1" dirty="0" smtClean="0"/>
              <a:t> 2023</a:t>
            </a:r>
            <a:endParaRPr lang="it-IT" sz="24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0064675"/>
              </p:ext>
            </p:extLst>
          </p:nvPr>
        </p:nvGraphicFramePr>
        <p:xfrm>
          <a:off x="107504" y="1150876"/>
          <a:ext cx="8820472" cy="5645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04100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30 giugno 2023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1983805"/>
              </p:ext>
            </p:extLst>
          </p:nvPr>
        </p:nvGraphicFramePr>
        <p:xfrm>
          <a:off x="179070" y="1003935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30 giugno 2023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9895095"/>
              </p:ext>
            </p:extLst>
          </p:nvPr>
        </p:nvGraphicFramePr>
        <p:xfrm>
          <a:off x="539552" y="1340768"/>
          <a:ext cx="7992888" cy="4621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5456</TotalTime>
  <Words>536</Words>
  <Application>Microsoft Office PowerPoint</Application>
  <PresentationFormat>Presentazione su schermo (4:3)</PresentationFormat>
  <Paragraphs>227</Paragraphs>
  <Slides>10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Tasso affollamento e numero di detenuti per regione negli Istituti penitenziari d’Italia al 30 giugno 2023</vt:lpstr>
      <vt:lpstr>Detenuti per Posizione Giuridica  In Italia e nel Lazio al 30 giugno 2023</vt:lpstr>
      <vt:lpstr>Percentuali di detenuti in attesa di primo giudizio  in Italia e nel Lazio: dicembre 2017- giugno 2023</vt:lpstr>
      <vt:lpstr>Detenuti per Nazionalità In Italia e nel Lazio al 30 giugno 2023</vt:lpstr>
      <vt:lpstr>Detenuti per Genere in Italia e nel Lazio al 30 giugno 2023</vt:lpstr>
      <vt:lpstr>Detenute madri con figli al seguito presenti negli Istituti penitenziari in Italia  al 30 giugno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 Fanoli</cp:lastModifiedBy>
  <cp:revision>404</cp:revision>
  <dcterms:created xsi:type="dcterms:W3CDTF">2020-06-03T15:49:37Z</dcterms:created>
  <dcterms:modified xsi:type="dcterms:W3CDTF">2023-07-10T13:38:44Z</dcterms:modified>
</cp:coreProperties>
</file>