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6" r:id="rId3"/>
    <p:sldId id="257" r:id="rId4"/>
    <p:sldId id="258" r:id="rId5"/>
    <p:sldId id="269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3735" autoAdjust="0"/>
  </p:normalViewPr>
  <p:slideViewPr>
    <p:cSldViewPr>
      <p:cViewPr>
        <p:scale>
          <a:sx n="50" d="100"/>
          <a:sy n="50" d="100"/>
        </p:scale>
        <p:origin x="2117" y="6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10%20luglio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3\tabelle%20e%20grafici%20%2010%20lugli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10%20luglio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10%20luglio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3715224629118919E-2"/>
          <c:y val="1.5096543286731634E-2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E8-4ED3-A6DA-D2B9334FAD7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E8-4ED3-A6DA-D2B9334FAD7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E8-4ED3-A6DA-D2B9334FAD7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E8-4ED3-A6DA-D2B9334FAD7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0E8-4ED3-A6DA-D2B9334FAD7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0E8-4ED3-A6DA-D2B9334FAD7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0E8-4ED3-A6DA-D2B9334FAD7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0E8-4ED3-A6DA-D2B9334FAD7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0E8-4ED3-A6DA-D2B9334FAD7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0E8-4ED3-A6DA-D2B9334FAD7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0E8-4ED3-A6DA-D2B9334FAD7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E8-4ED3-A6DA-D2B9334FAD77}"/>
                </c:ext>
              </c:extLst>
            </c:dLbl>
            <c:dLbl>
              <c:idx val="24"/>
              <c:layout>
                <c:manualLayout>
                  <c:x val="1.3525850883114882E-2"/>
                  <c:y val="4.88457404441752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E8-4ED3-A6DA-D2B9334FAD7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E8-4ED3-A6DA-D2B9334FAD77}"/>
                </c:ext>
              </c:extLst>
            </c:dLbl>
            <c:dLbl>
              <c:idx val="26"/>
              <c:layout>
                <c:manualLayout>
                  <c:x val="-1.6126983533498326E-16"/>
                  <c:y val="3.20770578871829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E8-4ED3-A6DA-D2B9334FAD77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E8-4ED3-A6DA-D2B9334FAD77}"/>
                </c:ext>
              </c:extLst>
            </c:dLbl>
            <c:dLbl>
              <c:idx val="28"/>
              <c:layout>
                <c:manualLayout>
                  <c:x val="-8.7966380911572405E-3"/>
                  <c:y val="2.3878448842535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E8-4ED3-A6DA-D2B9334FAD77}"/>
                </c:ext>
              </c:extLst>
            </c:dLbl>
            <c:dLbl>
              <c:idx val="29"/>
              <c:layout>
                <c:manualLayout>
                  <c:x val="2.1991595227893101E-3"/>
                  <c:y val="1.9779144320211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E8-4ED3-A6DA-D2B9334FAD77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lazio'!$T$79:$AW$79</c:f>
              <c:strCache>
                <c:ptCount val="30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  <c:pt idx="26">
                  <c:v>mar.23</c:v>
                </c:pt>
                <c:pt idx="27">
                  <c:v>apr. 23</c:v>
                </c:pt>
                <c:pt idx="28">
                  <c:v>mag. 23</c:v>
                </c:pt>
                <c:pt idx="29">
                  <c:v>giu. 23</c:v>
                </c:pt>
              </c:strCache>
            </c:strRef>
          </c:cat>
          <c:val>
            <c:numRef>
              <c:f>'trend lazio'!$T$80:$AW$80</c:f>
              <c:numCache>
                <c:formatCode>_-* #,##0\ _€_-;\-* #,##0\ _€_-;_-* "-"??\ _€_-;_-@_-</c:formatCode>
                <c:ptCount val="30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0E8-4ED3-A6DA-D2B9334FAD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13.284789644012946</c:v>
                </c:pt>
                <c:pt idx="1">
                  <c:v>14.072142546718819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E-4B09-900F-BD07705B831D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13.495145631067961</c:v>
                </c:pt>
                <c:pt idx="1">
                  <c:v>11.471534115601912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1E-4B09-900F-BD07705B831D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73.05825242718447</c:v>
                </c:pt>
                <c:pt idx="1">
                  <c:v>73.900043459365492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1E-4B09-900F-BD07705B831D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0.16181229773462785</c:v>
                </c:pt>
                <c:pt idx="1">
                  <c:v>0.55627987831377668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1E-4B09-900F-BD07705B83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504798382671587E-2"/>
          <c:y val="5.1960823211340407E-3"/>
          <c:w val="0.97878086419753085"/>
          <c:h val="0.87245865522440458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1991612240253052E-3"/>
                  <c:y val="-2.3970950399873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96-483D-98C2-BCF847FE105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96-483D-98C2-BCF847FE1056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96-483D-98C2-BCF847FE1056}"/>
                </c:ext>
              </c:extLst>
            </c:dLbl>
            <c:dLbl>
              <c:idx val="10"/>
              <c:layout>
                <c:manualLayout>
                  <c:x val="2.4112654320987654E-2"/>
                  <c:y val="7.81708657552641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96-483D-98C2-BCF847FE1056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96-483D-98C2-BCF847FE1056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96-483D-98C2-BCF847FE1056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96-483D-98C2-BCF847FE1056}"/>
                </c:ext>
              </c:extLst>
            </c:dLbl>
            <c:dLbl>
              <c:idx val="24"/>
              <c:layout>
                <c:manualLayout>
                  <c:x val="-3.0864197530864269E-2"/>
                  <c:y val="1.250733852084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96-483D-98C2-BCF847FE1056}"/>
                </c:ext>
              </c:extLst>
            </c:dLbl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96-483D-98C2-BCF847FE1056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96-483D-98C2-BCF847FE1056}"/>
                </c:ext>
              </c:extLst>
            </c:dLbl>
            <c:dLbl>
              <c:idx val="34"/>
              <c:layout>
                <c:manualLayout>
                  <c:x val="-2.0254629629629629E-2"/>
                  <c:y val="2.345125972657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96-483D-98C2-BCF847FE1056}"/>
                </c:ext>
              </c:extLst>
            </c:dLbl>
            <c:dLbl>
              <c:idx val="3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96-483D-98C2-BCF847FE1056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trend'!$A$26:$A$65</c:f>
              <c:strCache>
                <c:ptCount val="40"/>
                <c:pt idx="0">
                  <c:v>giu. 23</c:v>
                </c:pt>
                <c:pt idx="3">
                  <c:v>mar. 23</c:v>
                </c:pt>
                <c:pt idx="6">
                  <c:v>dic.22</c:v>
                </c:pt>
                <c:pt idx="9">
                  <c:v>set. 22</c:v>
                </c:pt>
                <c:pt idx="12">
                  <c:v>giu. 22</c:v>
                </c:pt>
                <c:pt idx="15">
                  <c:v>mar. 22</c:v>
                </c:pt>
                <c:pt idx="18">
                  <c:v>dic. 21</c:v>
                </c:pt>
                <c:pt idx="23">
                  <c:v>giu 21</c:v>
                </c:pt>
                <c:pt idx="27">
                  <c:v>dic 20</c:v>
                </c:pt>
                <c:pt idx="29">
                  <c:v>giu 20</c:v>
                </c:pt>
                <c:pt idx="31">
                  <c:v>dic 19</c:v>
                </c:pt>
                <c:pt idx="35">
                  <c:v>dic 18</c:v>
                </c:pt>
                <c:pt idx="39">
                  <c:v>dic 17</c:v>
                </c:pt>
              </c:strCache>
            </c:strRef>
          </c:cat>
          <c:val>
            <c:numRef>
              <c:f>'in attesa di giudizio trend'!$B$26:$B$65</c:f>
              <c:numCache>
                <c:formatCode>0.0%</c:formatCode>
                <c:ptCount val="40"/>
                <c:pt idx="0">
                  <c:v>0.14099999999999999</c:v>
                </c:pt>
                <c:pt idx="1">
                  <c:v>0.13300000000000001</c:v>
                </c:pt>
                <c:pt idx="2">
                  <c:v>0.13900000000000001</c:v>
                </c:pt>
                <c:pt idx="3">
                  <c:v>0.13900000000000001</c:v>
                </c:pt>
                <c:pt idx="4">
                  <c:v>0.14399999999999999</c:v>
                </c:pt>
                <c:pt idx="5">
                  <c:v>0.14899999999999999</c:v>
                </c:pt>
                <c:pt idx="6">
                  <c:v>0.15</c:v>
                </c:pt>
                <c:pt idx="7">
                  <c:v>0.155</c:v>
                </c:pt>
                <c:pt idx="8">
                  <c:v>0.158</c:v>
                </c:pt>
                <c:pt idx="9">
                  <c:v>0.158</c:v>
                </c:pt>
                <c:pt idx="10">
                  <c:v>0.156</c:v>
                </c:pt>
                <c:pt idx="11">
                  <c:v>0.152</c:v>
                </c:pt>
                <c:pt idx="12">
                  <c:v>0.152</c:v>
                </c:pt>
                <c:pt idx="13">
                  <c:v>0.153</c:v>
                </c:pt>
                <c:pt idx="14">
                  <c:v>0.152</c:v>
                </c:pt>
                <c:pt idx="15">
                  <c:v>0.156</c:v>
                </c:pt>
                <c:pt idx="16">
                  <c:v>0.16</c:v>
                </c:pt>
                <c:pt idx="17">
                  <c:v>0.16</c:v>
                </c:pt>
                <c:pt idx="18">
                  <c:v>0.157</c:v>
                </c:pt>
                <c:pt idx="19">
                  <c:v>0.16200000000000001</c:v>
                </c:pt>
                <c:pt idx="20">
                  <c:v>0.16200000000000001</c:v>
                </c:pt>
                <c:pt idx="21">
                  <c:v>0.16200000000000001</c:v>
                </c:pt>
                <c:pt idx="22">
                  <c:v>0.156</c:v>
                </c:pt>
                <c:pt idx="23">
                  <c:v>0.154</c:v>
                </c:pt>
                <c:pt idx="24">
                  <c:v>0.159</c:v>
                </c:pt>
                <c:pt idx="25">
                  <c:v>0.159</c:v>
                </c:pt>
                <c:pt idx="26">
                  <c:v>0.16500000000000001</c:v>
                </c:pt>
                <c:pt idx="27">
                  <c:v>0.16200000000000001</c:v>
                </c:pt>
                <c:pt idx="28">
                  <c:v>0.17</c:v>
                </c:pt>
                <c:pt idx="29">
                  <c:v>0.16924541331491816</c:v>
                </c:pt>
                <c:pt idx="30">
                  <c:v>0.15335546105175812</c:v>
                </c:pt>
                <c:pt idx="31">
                  <c:v>0.15996643025226678</c:v>
                </c:pt>
                <c:pt idx="32">
                  <c:v>0.16410592768713619</c:v>
                </c:pt>
                <c:pt idx="33">
                  <c:v>0.15843825385810117</c:v>
                </c:pt>
                <c:pt idx="34">
                  <c:v>0.16492055897444358</c:v>
                </c:pt>
                <c:pt idx="35">
                  <c:v>0.16491492749979045</c:v>
                </c:pt>
                <c:pt idx="36">
                  <c:v>0.16955671120177918</c:v>
                </c:pt>
                <c:pt idx="37">
                  <c:v>0.16479177657890706</c:v>
                </c:pt>
                <c:pt idx="38">
                  <c:v>0.16680693196846608</c:v>
                </c:pt>
                <c:pt idx="39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2A96-483D-98C2-BCF847FE1056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4.1513927541078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2A96-483D-98C2-BCF847FE105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96-483D-98C2-BCF847FE105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A96-483D-98C2-BCF847FE105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A96-483D-98C2-BCF847FE1056}"/>
                </c:ext>
              </c:extLst>
            </c:dLbl>
            <c:dLbl>
              <c:idx val="4"/>
              <c:layout>
                <c:manualLayout>
                  <c:x val="-5.0053085812190146E-2"/>
                  <c:y val="1.7909006896393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A96-483D-98C2-BCF847FE105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A96-483D-98C2-BCF847FE105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A96-483D-98C2-BCF847FE1056}"/>
                </c:ext>
              </c:extLst>
            </c:dLbl>
            <c:dLbl>
              <c:idx val="7"/>
              <c:layout>
                <c:manualLayout>
                  <c:x val="-3.4620987046758041E-2"/>
                  <c:y val="-8.520008848695796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A96-483D-98C2-BCF847FE105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A96-483D-98C2-BCF847FE105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A96-483D-98C2-BCF847FE105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A96-483D-98C2-BCF847FE105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A96-483D-98C2-BCF847FE105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A96-483D-98C2-BCF847FE1056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A96-483D-98C2-BCF847FE105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A96-483D-98C2-BCF847FE1056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A96-483D-98C2-BCF847FE1056}"/>
                </c:ext>
              </c:extLst>
            </c:dLbl>
            <c:dLbl>
              <c:idx val="18"/>
              <c:layout>
                <c:manualLayout>
                  <c:x val="-4.7159567293671621E-2"/>
                  <c:y val="1.0091920320867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A96-483D-98C2-BCF847FE1056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A96-483D-98C2-BCF847FE105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A96-483D-98C2-BCF847FE1056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A96-483D-98C2-BCF847FE1056}"/>
                </c:ext>
              </c:extLst>
            </c:dLbl>
            <c:dLbl>
              <c:idx val="22"/>
              <c:layout>
                <c:manualLayout>
                  <c:x val="-2.4975925318363054E-2"/>
                  <c:y val="-5.542252830185370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A96-483D-98C2-BCF847FE105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A96-483D-98C2-BCF847FE1056}"/>
                </c:ext>
              </c:extLst>
            </c:dLbl>
            <c:dLbl>
              <c:idx val="24"/>
              <c:layout>
                <c:manualLayout>
                  <c:x val="-2.4975925318362981E-2"/>
                  <c:y val="-1.335933940571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A96-483D-98C2-BCF847FE1056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A96-483D-98C2-BCF847FE1056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A96-483D-98C2-BCF847FE1056}"/>
                </c:ext>
              </c:extLst>
            </c:dLbl>
            <c:dLbl>
              <c:idx val="2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A96-483D-98C2-BCF847FE1056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A96-483D-98C2-BCF847FE1056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A96-483D-98C2-BCF847FE1056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A96-483D-98C2-BCF847FE1056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A96-483D-98C2-BCF847FE1056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A96-483D-98C2-BCF847FE1056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2A96-483D-98C2-BCF847FE1056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2A96-483D-98C2-BCF847FE1056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2A96-483D-98C2-BCF847FE1056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trend'!$A$26:$A$65</c:f>
              <c:strCache>
                <c:ptCount val="40"/>
                <c:pt idx="0">
                  <c:v>giu. 23</c:v>
                </c:pt>
                <c:pt idx="3">
                  <c:v>mar. 23</c:v>
                </c:pt>
                <c:pt idx="6">
                  <c:v>dic.22</c:v>
                </c:pt>
                <c:pt idx="9">
                  <c:v>set. 22</c:v>
                </c:pt>
                <c:pt idx="12">
                  <c:v>giu. 22</c:v>
                </c:pt>
                <c:pt idx="15">
                  <c:v>mar. 22</c:v>
                </c:pt>
                <c:pt idx="18">
                  <c:v>dic. 21</c:v>
                </c:pt>
                <c:pt idx="23">
                  <c:v>giu 21</c:v>
                </c:pt>
                <c:pt idx="27">
                  <c:v>dic 20</c:v>
                </c:pt>
                <c:pt idx="29">
                  <c:v>giu 20</c:v>
                </c:pt>
                <c:pt idx="31">
                  <c:v>dic 19</c:v>
                </c:pt>
                <c:pt idx="35">
                  <c:v>dic 18</c:v>
                </c:pt>
                <c:pt idx="39">
                  <c:v>dic 17</c:v>
                </c:pt>
              </c:strCache>
            </c:strRef>
          </c:cat>
          <c:val>
            <c:numRef>
              <c:f>'in attesa di giudizio trend'!$C$26:$C$65</c:f>
              <c:numCache>
                <c:formatCode>0.0%</c:formatCode>
                <c:ptCount val="40"/>
                <c:pt idx="0">
                  <c:v>0.13300000000000001</c:v>
                </c:pt>
                <c:pt idx="1">
                  <c:v>0.14199999999999999</c:v>
                </c:pt>
                <c:pt idx="2">
                  <c:v>0.14000000000000001</c:v>
                </c:pt>
                <c:pt idx="3">
                  <c:v>0.14199999999999999</c:v>
                </c:pt>
                <c:pt idx="4">
                  <c:v>0.14499999999999999</c:v>
                </c:pt>
                <c:pt idx="5">
                  <c:v>0.14599999999999999</c:v>
                </c:pt>
                <c:pt idx="6">
                  <c:v>0.153</c:v>
                </c:pt>
                <c:pt idx="7">
                  <c:v>0.155</c:v>
                </c:pt>
                <c:pt idx="8">
                  <c:v>0.158</c:v>
                </c:pt>
                <c:pt idx="9">
                  <c:v>0.161</c:v>
                </c:pt>
                <c:pt idx="10">
                  <c:v>0.159</c:v>
                </c:pt>
                <c:pt idx="11">
                  <c:v>0.14599999999999999</c:v>
                </c:pt>
                <c:pt idx="12">
                  <c:v>0.14799999999999999</c:v>
                </c:pt>
                <c:pt idx="13">
                  <c:v>0.153</c:v>
                </c:pt>
                <c:pt idx="14">
                  <c:v>0.14799999999999999</c:v>
                </c:pt>
                <c:pt idx="15">
                  <c:v>0.14599999999999999</c:v>
                </c:pt>
                <c:pt idx="16">
                  <c:v>0.15</c:v>
                </c:pt>
                <c:pt idx="17">
                  <c:v>0.15</c:v>
                </c:pt>
                <c:pt idx="18">
                  <c:v>0.14599999999999999</c:v>
                </c:pt>
                <c:pt idx="19">
                  <c:v>0.14899999999999999</c:v>
                </c:pt>
                <c:pt idx="20">
                  <c:v>0.151</c:v>
                </c:pt>
                <c:pt idx="21">
                  <c:v>0.14799999999999999</c:v>
                </c:pt>
                <c:pt idx="22">
                  <c:v>0.14899999999999999</c:v>
                </c:pt>
                <c:pt idx="23">
                  <c:v>0.155</c:v>
                </c:pt>
                <c:pt idx="24">
                  <c:v>0.157</c:v>
                </c:pt>
                <c:pt idx="25">
                  <c:v>0.16200000000000001</c:v>
                </c:pt>
                <c:pt idx="26">
                  <c:v>0.16700000000000001</c:v>
                </c:pt>
                <c:pt idx="27">
                  <c:v>0.17399999999999999</c:v>
                </c:pt>
                <c:pt idx="28">
                  <c:v>0.18099999999999999</c:v>
                </c:pt>
                <c:pt idx="29">
                  <c:v>0.20340159666782368</c:v>
                </c:pt>
                <c:pt idx="30">
                  <c:v>0.17827208252740168</c:v>
                </c:pt>
                <c:pt idx="31">
                  <c:v>0.18413036856533657</c:v>
                </c:pt>
                <c:pt idx="32">
                  <c:v>0.17952612393681652</c:v>
                </c:pt>
                <c:pt idx="33">
                  <c:v>0.16918568784700802</c:v>
                </c:pt>
                <c:pt idx="34">
                  <c:v>0.169612922889363</c:v>
                </c:pt>
                <c:pt idx="35">
                  <c:v>0.16467707376798285</c:v>
                </c:pt>
                <c:pt idx="36">
                  <c:v>0.17067159581022798</c:v>
                </c:pt>
                <c:pt idx="37">
                  <c:v>0.16739606126914661</c:v>
                </c:pt>
                <c:pt idx="38">
                  <c:v>0.16277962874821514</c:v>
                </c:pt>
                <c:pt idx="39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2A96-483D-98C2-BCF847FE1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62.944983818770226</c:v>
                </c:pt>
                <c:pt idx="1">
                  <c:v>68.731855714906558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87-4076-A623-D2DEB6FE7C98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37.055016181229774</c:v>
                </c:pt>
                <c:pt idx="1">
                  <c:v>31.268144285093435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87-4076-A623-D2DEB6FE7C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93.430420711974108</c:v>
                </c:pt>
                <c:pt idx="1">
                  <c:v>96.01912212081703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A-4F87-8EB7-1A254608C331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6.5695792880258894</c:v>
                </c:pt>
                <c:pt idx="1">
                  <c:v>3.9808778791829638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A-4F87-8EB7-1A254608C3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18" y="526368"/>
            <a:ext cx="8147493" cy="559286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30 giugno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581505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 e Garante delle persone private della libertà Roma Capitale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835634"/>
              </p:ext>
            </p:extLst>
          </p:nvPr>
        </p:nvGraphicFramePr>
        <p:xfrm>
          <a:off x="971601" y="1412776"/>
          <a:ext cx="7365502" cy="4988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568">
                  <a:extLst>
                    <a:ext uri="{9D8B030D-6E8A-4147-A177-3AD203B41FA5}">
                      <a16:colId xmlns:a16="http://schemas.microsoft.com/office/drawing/2014/main" val="1188570469"/>
                    </a:ext>
                  </a:extLst>
                </a:gridCol>
                <a:gridCol w="2293246">
                  <a:extLst>
                    <a:ext uri="{9D8B030D-6E8A-4147-A177-3AD203B41FA5}">
                      <a16:colId xmlns:a16="http://schemas.microsoft.com/office/drawing/2014/main" val="3687059255"/>
                    </a:ext>
                  </a:extLst>
                </a:gridCol>
                <a:gridCol w="779478">
                  <a:extLst>
                    <a:ext uri="{9D8B030D-6E8A-4147-A177-3AD203B41FA5}">
                      <a16:colId xmlns:a16="http://schemas.microsoft.com/office/drawing/2014/main" val="3042717155"/>
                    </a:ext>
                  </a:extLst>
                </a:gridCol>
                <a:gridCol w="542246">
                  <a:extLst>
                    <a:ext uri="{9D8B030D-6E8A-4147-A177-3AD203B41FA5}">
                      <a16:colId xmlns:a16="http://schemas.microsoft.com/office/drawing/2014/main" val="2723357981"/>
                    </a:ext>
                  </a:extLst>
                </a:gridCol>
                <a:gridCol w="802071">
                  <a:extLst>
                    <a:ext uri="{9D8B030D-6E8A-4147-A177-3AD203B41FA5}">
                      <a16:colId xmlns:a16="http://schemas.microsoft.com/office/drawing/2014/main" val="3388912150"/>
                    </a:ext>
                  </a:extLst>
                </a:gridCol>
                <a:gridCol w="542246">
                  <a:extLst>
                    <a:ext uri="{9D8B030D-6E8A-4147-A177-3AD203B41FA5}">
                      <a16:colId xmlns:a16="http://schemas.microsoft.com/office/drawing/2014/main" val="1841004534"/>
                    </a:ext>
                  </a:extLst>
                </a:gridCol>
                <a:gridCol w="700401">
                  <a:extLst>
                    <a:ext uri="{9D8B030D-6E8A-4147-A177-3AD203B41FA5}">
                      <a16:colId xmlns:a16="http://schemas.microsoft.com/office/drawing/2014/main" val="2202176105"/>
                    </a:ext>
                  </a:extLst>
                </a:gridCol>
                <a:gridCol w="542246">
                  <a:extLst>
                    <a:ext uri="{9D8B030D-6E8A-4147-A177-3AD203B41FA5}">
                      <a16:colId xmlns:a16="http://schemas.microsoft.com/office/drawing/2014/main" val="4243457373"/>
                    </a:ext>
                  </a:extLst>
                </a:gridCol>
              </a:tblGrid>
              <a:tr h="4106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Italiane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49359"/>
                  </a:ext>
                </a:extLst>
              </a:tr>
              <a:tr h="571325">
                <a:tc vMerge="1">
                  <a:txBody>
                    <a:bodyPr/>
                    <a:lstStyle/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Presenti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Figli al seguito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49938734"/>
                  </a:ext>
                </a:extLst>
              </a:tr>
              <a:tr h="4731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CAMPANIA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LAURO ICAM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3949223499"/>
                  </a:ext>
                </a:extLst>
              </a:tr>
              <a:tr h="5623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LAZIO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ROMA"G. STEFANINI" REBIBBIA FEMMINILE CCF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476408"/>
                  </a:ext>
                </a:extLst>
              </a:tr>
              <a:tr h="3079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LOMBARDIA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MILANO"F. DI CATALDO" SAN VITTORE CCF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1235645480"/>
                  </a:ext>
                </a:extLst>
              </a:tr>
              <a:tr h="3079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PIEMONTE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CUNEO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1534664230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PIEMONTE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TORINO"G. LORUSSO L. CUTUGNO" LE VALLETTE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3421206351"/>
                  </a:ext>
                </a:extLst>
              </a:tr>
              <a:tr h="2053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PUGLIA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FOGGIA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2355449440"/>
                  </a:ext>
                </a:extLst>
              </a:tr>
              <a:tr h="3079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PUGLIA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LECCE"N.C."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1021395383"/>
                  </a:ext>
                </a:extLst>
              </a:tr>
              <a:tr h="102659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UMBRIA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PERUGIA"NUOVO COMPLESSO PENITENZIARIO CAPANNE" 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3856136003"/>
                  </a:ext>
                </a:extLst>
              </a:tr>
              <a:tr h="1071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u="none" strike="noStrike" dirty="0">
                          <a:effectLst/>
                        </a:rPr>
                        <a:t>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u="none" strike="noStrike" dirty="0">
                          <a:effectLst/>
                        </a:rPr>
                        <a:t>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u="none" strike="noStrike" dirty="0">
                          <a:effectLst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u="none" strike="noStrike" dirty="0">
                          <a:effectLst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u="none" strike="noStrike" dirty="0">
                          <a:effectLst/>
                        </a:rPr>
                        <a:t>18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u="none" strike="noStrike" dirty="0">
                          <a:effectLst/>
                        </a:rPr>
                        <a:t>18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63" marR="4463" marT="4463" marB="0" anchor="ctr"/>
                </a:tc>
                <a:extLst>
                  <a:ext uri="{0D108BD9-81ED-4DB2-BD59-A6C34878D82A}">
                    <a16:rowId xmlns:a16="http://schemas.microsoft.com/office/drawing/2014/main" val="4037609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Gen.2021-Giu. 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804150"/>
              </p:ext>
            </p:extLst>
          </p:nvPr>
        </p:nvGraphicFramePr>
        <p:xfrm>
          <a:off x="539552" y="1210041"/>
          <a:ext cx="8450485" cy="5317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30/06/2023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75505"/>
              </p:ext>
            </p:extLst>
          </p:nvPr>
        </p:nvGraphicFramePr>
        <p:xfrm>
          <a:off x="488936" y="420219"/>
          <a:ext cx="7920880" cy="56730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30 giugno 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336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336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124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1.178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1.075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660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5.222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4.756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6.180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406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2.290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calcolato sul totale dei posti effettivamente disponibili al 30 giugno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</a:t>
            </a:r>
            <a:r>
              <a:rPr lang="it-IT" sz="1050" dirty="0" smtClean="0"/>
              <a:t>Giustizia</a:t>
            </a:r>
            <a:endParaRPr lang="it-IT" sz="105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08" y="1008458"/>
            <a:ext cx="8152706" cy="47548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12230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30 giugno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268760"/>
            <a:ext cx="4608532" cy="440988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3140968"/>
            <a:ext cx="1219306" cy="83827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509245" y="2662069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30 giugno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067680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Lazio: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2017-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064675"/>
              </p:ext>
            </p:extLst>
          </p:nvPr>
        </p:nvGraphicFramePr>
        <p:xfrm>
          <a:off x="107504" y="1150876"/>
          <a:ext cx="8820472" cy="564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30 giugno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983805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30 giugno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895095"/>
              </p:ext>
            </p:extLst>
          </p:nvPr>
        </p:nvGraphicFramePr>
        <p:xfrm>
          <a:off x="539552" y="1340768"/>
          <a:ext cx="7992888" cy="462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5456</TotalTime>
  <Words>536</Words>
  <Application>Microsoft Office PowerPoint</Application>
  <PresentationFormat>Presentazione su schermo (4:3)</PresentationFormat>
  <Paragraphs>227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e numero di detenuti per regione negli Istituti penitenziari d’Italia al 30 giugno 2023</vt:lpstr>
      <vt:lpstr>Detenuti per Posizione Giuridica  In Italia e nel Lazio al 30 giugno 2023</vt:lpstr>
      <vt:lpstr>Percentuali di detenuti in attesa di primo giudizio  in Italia e nel Lazio: dicembre 2017- giugno 2023</vt:lpstr>
      <vt:lpstr>Detenuti per Nazionalità In Italia e nel Lazio al 30 giugno 2023</vt:lpstr>
      <vt:lpstr>Detenuti per Genere in Italia e nel Lazio al 30 giugno 2023</vt:lpstr>
      <vt:lpstr>Detenute madri con figli al seguito presenti negli Istituti penitenziari in Italia  al 30 giugno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404</cp:revision>
  <dcterms:created xsi:type="dcterms:W3CDTF">2020-06-03T15:49:37Z</dcterms:created>
  <dcterms:modified xsi:type="dcterms:W3CDTF">2023-07-10T13:38:44Z</dcterms:modified>
</cp:coreProperties>
</file>