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6" r:id="rId3"/>
    <p:sldId id="257" r:id="rId4"/>
    <p:sldId id="258" r:id="rId5"/>
    <p:sldId id="269" r:id="rId6"/>
    <p:sldId id="259" r:id="rId7"/>
    <p:sldId id="270" r:id="rId8"/>
    <p:sldId id="264" r:id="rId9"/>
    <p:sldId id="261" r:id="rId10"/>
    <p:sldId id="260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 varScale="1">
        <p:scale>
          <a:sx n="78" d="100"/>
          <a:sy n="78" d="100"/>
        </p:scale>
        <p:origin x="132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4%20settembre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settembre%20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settembre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4%20settemb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987392841839652E-3"/>
          <c:y val="2.2546174872780343E-2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B6-4F24-B247-3926571F0B6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B6-4F24-B247-3926571F0B6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B6-4F24-B247-3926571F0B6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B6-4F24-B247-3926571F0B6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B6-4F24-B247-3926571F0B6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B6-4F24-B247-3926571F0B6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B6-4F24-B247-3926571F0B6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B6-4F24-B247-3926571F0B6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B6-4F24-B247-3926571F0B60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B6-4F24-B247-3926571F0B60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BB6-4F24-B247-3926571F0B60}"/>
                </c:ext>
              </c:extLst>
            </c:dLbl>
            <c:dLbl>
              <c:idx val="23"/>
              <c:layout>
                <c:manualLayout>
                  <c:x val="2.5396995146268028E-2"/>
                  <c:y val="3.6176362409506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BB6-4F24-B247-3926571F0B60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BB6-4F24-B247-3926571F0B60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B6-4F24-B247-3926571F0B60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BB6-4F24-B247-3926571F0B60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B6-4F24-B247-3926571F0B60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BB6-4F24-B247-3926571F0B60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BB6-4F24-B247-3926571F0B60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BB6-4F24-B247-3926571F0B60}"/>
                </c:ext>
              </c:extLst>
            </c:dLbl>
            <c:dLbl>
              <c:idx val="31"/>
              <c:layout>
                <c:manualLayout>
                  <c:x val="2.89567565372984E-2"/>
                  <c:y val="4.43749714541540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BB6-4F24-B247-3926571F0B60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lazio'!$T$79:$AY$79</c:f>
              <c:strCache>
                <c:ptCount val="32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8">
                  <c:v>mag. 23</c:v>
                </c:pt>
                <c:pt idx="29">
                  <c:v>giu. 23</c:v>
                </c:pt>
                <c:pt idx="30">
                  <c:v>lug. 23</c:v>
                </c:pt>
                <c:pt idx="31">
                  <c:v>AGO. 23</c:v>
                </c:pt>
              </c:strCache>
            </c:strRef>
          </c:cat>
          <c:val>
            <c:numRef>
              <c:f>'trend lazio'!$T$80:$AY$80</c:f>
              <c:numCache>
                <c:formatCode>_-* #,##0\ _€_-;\-* #,##0\ _€_-;_-* "-"??\ _€_-;_-@_-</c:formatCode>
                <c:ptCount val="32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BB6-4F24-B247-3926571F0B6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14.514593908629442</c:v>
                </c:pt>
                <c:pt idx="1">
                  <c:v>14.871294584788114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03-4389-9EFB-899CDECF0B6A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12.563451776649744</c:v>
                </c:pt>
                <c:pt idx="1">
                  <c:v>10.982747997535428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03-4389-9EFB-899CDECF0B6A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72.636421319796952</c:v>
                </c:pt>
                <c:pt idx="1">
                  <c:v>73.603409324296564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03-4389-9EFB-899CDECF0B6A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0.28553299492385786</c:v>
                </c:pt>
                <c:pt idx="1">
                  <c:v>0.54254809337988641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03-4389-9EFB-899CDECF0B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63.134517766497467</c:v>
                </c:pt>
                <c:pt idx="1">
                  <c:v>68.484288354898339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CB-4FA5-B12C-50B775A2F916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36.86548223350254</c:v>
                </c:pt>
                <c:pt idx="1">
                  <c:v>31.515711645101664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CB-4FA5-B12C-50B775A2F9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93.32170050761421</c:v>
                </c:pt>
                <c:pt idx="1">
                  <c:v>96.022454987334839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80-4AC8-BAE2-8666F99F842E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6.6782994923857864</c:v>
                </c:pt>
                <c:pt idx="1">
                  <c:v>3.9775450126651601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80-4AC8-BAE2-8666F99F84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60648"/>
            <a:ext cx="8455366" cy="58042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agosto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678239"/>
              </p:ext>
            </p:extLst>
          </p:nvPr>
        </p:nvGraphicFramePr>
        <p:xfrm>
          <a:off x="467544" y="1268760"/>
          <a:ext cx="8568952" cy="4693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agosto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505778"/>
              </p:ext>
            </p:extLst>
          </p:nvPr>
        </p:nvGraphicFramePr>
        <p:xfrm>
          <a:off x="539552" y="1200751"/>
          <a:ext cx="7860050" cy="4691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587">
                  <a:extLst>
                    <a:ext uri="{9D8B030D-6E8A-4147-A177-3AD203B41FA5}">
                      <a16:colId xmlns:a16="http://schemas.microsoft.com/office/drawing/2014/main" val="3489654119"/>
                    </a:ext>
                  </a:extLst>
                </a:gridCol>
                <a:gridCol w="2237243">
                  <a:extLst>
                    <a:ext uri="{9D8B030D-6E8A-4147-A177-3AD203B41FA5}">
                      <a16:colId xmlns:a16="http://schemas.microsoft.com/office/drawing/2014/main" val="1472400810"/>
                    </a:ext>
                  </a:extLst>
                </a:gridCol>
                <a:gridCol w="643455">
                  <a:extLst>
                    <a:ext uri="{9D8B030D-6E8A-4147-A177-3AD203B41FA5}">
                      <a16:colId xmlns:a16="http://schemas.microsoft.com/office/drawing/2014/main" val="537084875"/>
                    </a:ext>
                  </a:extLst>
                </a:gridCol>
                <a:gridCol w="702851">
                  <a:extLst>
                    <a:ext uri="{9D8B030D-6E8A-4147-A177-3AD203B41FA5}">
                      <a16:colId xmlns:a16="http://schemas.microsoft.com/office/drawing/2014/main" val="861830735"/>
                    </a:ext>
                  </a:extLst>
                </a:gridCol>
                <a:gridCol w="712750">
                  <a:extLst>
                    <a:ext uri="{9D8B030D-6E8A-4147-A177-3AD203B41FA5}">
                      <a16:colId xmlns:a16="http://schemas.microsoft.com/office/drawing/2014/main" val="979349109"/>
                    </a:ext>
                  </a:extLst>
                </a:gridCol>
                <a:gridCol w="702851">
                  <a:extLst>
                    <a:ext uri="{9D8B030D-6E8A-4147-A177-3AD203B41FA5}">
                      <a16:colId xmlns:a16="http://schemas.microsoft.com/office/drawing/2014/main" val="1990338062"/>
                    </a:ext>
                  </a:extLst>
                </a:gridCol>
                <a:gridCol w="643455">
                  <a:extLst>
                    <a:ext uri="{9D8B030D-6E8A-4147-A177-3AD203B41FA5}">
                      <a16:colId xmlns:a16="http://schemas.microsoft.com/office/drawing/2014/main" val="2353380281"/>
                    </a:ext>
                  </a:extLst>
                </a:gridCol>
                <a:gridCol w="603858">
                  <a:extLst>
                    <a:ext uri="{9D8B030D-6E8A-4147-A177-3AD203B41FA5}">
                      <a16:colId xmlns:a16="http://schemas.microsoft.com/office/drawing/2014/main" val="2106143565"/>
                    </a:ext>
                  </a:extLst>
                </a:gridCol>
              </a:tblGrid>
              <a:tr h="4746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Italiane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702777"/>
                  </a:ext>
                </a:extLst>
              </a:tr>
              <a:tr h="507279"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1699134246"/>
                  </a:ext>
                </a:extLst>
              </a:tr>
              <a:tr h="7187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7642308"/>
                  </a:ext>
                </a:extLst>
              </a:tr>
              <a:tr h="5965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5960843"/>
                  </a:ext>
                </a:extLst>
              </a:tr>
              <a:tr h="8544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879829"/>
                  </a:ext>
                </a:extLst>
              </a:tr>
              <a:tr h="46789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1702164"/>
                  </a:ext>
                </a:extLst>
              </a:tr>
              <a:tr h="46789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364781"/>
                  </a:ext>
                </a:extLst>
              </a:tr>
              <a:tr h="3729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0195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Ago.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017695"/>
              </p:ext>
            </p:extLst>
          </p:nvPr>
        </p:nvGraphicFramePr>
        <p:xfrm>
          <a:off x="47657" y="1210041"/>
          <a:ext cx="9060847" cy="526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31/08/2023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99103"/>
              </p:ext>
            </p:extLst>
          </p:nvPr>
        </p:nvGraphicFramePr>
        <p:xfrm>
          <a:off x="488936" y="420219"/>
          <a:ext cx="7920880" cy="56730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31 agosto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342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342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132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60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5.214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4.748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6.304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421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2.324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1" y="977359"/>
            <a:ext cx="8949317" cy="513381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agosto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997842"/>
            <a:ext cx="5410669" cy="515918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12230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calcolato sul numero effettivo di posti disponibili(*) 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agosto 2023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09245" y="2662069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736" y="3092956"/>
            <a:ext cx="1204064" cy="86113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215008" y="6104171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agosto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833474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affollament0 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7626"/>
              </p:ext>
            </p:extLst>
          </p:nvPr>
        </p:nvGraphicFramePr>
        <p:xfrm>
          <a:off x="163847" y="1124744"/>
          <a:ext cx="8892479" cy="49045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79961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27942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26926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POTENZA "A. SANTORO"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110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76%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227%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LUCCA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63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81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129%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203%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MILANO "F. DI CATALDO" SAN VITTORE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749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994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630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256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493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133%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202%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BRESCIA "N. FISCHIONE" CANTON MONBELLO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185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359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185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194%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194%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BUSTO ARSIZIO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240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424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242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224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177%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189%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FOGGIA -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364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647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110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345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178%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188%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COMO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226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423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239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226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187%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187%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LODI -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176%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VARESE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93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53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175%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BARI "F. RUCCI"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294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449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95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258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153%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174%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TARANTO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500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846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487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169%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174%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MONZA -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411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708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342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411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172%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172%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PESARO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153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217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95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127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142%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171%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LATINA -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129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76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168%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170%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BOLOGNA "R. D'AMATO"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498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792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81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408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470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159%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169%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BERGAMO "Don Fausto RESMINI"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319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534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259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318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168%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CIVITAVECCHIA "N.C."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357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522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245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46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311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146%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168%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GROSSETO -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25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167%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BRINDISI -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119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198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119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VERONA "MONTORIO"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335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544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334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327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162%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166%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agosto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60" y="1421911"/>
            <a:ext cx="8378588" cy="493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agosto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910759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5802</TotalTime>
  <Words>840</Words>
  <Application>Microsoft Office PowerPoint</Application>
  <PresentationFormat>Presentazione su schermo (4:3)</PresentationFormat>
  <Paragraphs>386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e numero di detenuti per regione negli Istituti penitenziari d’Italia al 31 agosto 2023 </vt:lpstr>
      <vt:lpstr>Detenuti per Posizione Giuridica  In Italia e nel Lazio al 31 agosto 2023</vt:lpstr>
      <vt:lpstr>Primi venti istituti penitenziari in Italia per tasso di affollament0 su posti effettivamente disponibili</vt:lpstr>
      <vt:lpstr>Percentuali di detenuti in attesa di primo giudizio  in Italia e nel Lazio: dicembre 2017- agosto 2023</vt:lpstr>
      <vt:lpstr>Detenuti per Nazionalità In Italia e nel Lazio al 31 agosto 2023</vt:lpstr>
      <vt:lpstr>Detenuti per Genere in Italia e nel Lazio al 31 agosto 2023</vt:lpstr>
      <vt:lpstr>Detenute madri con figli al seguito presenti negli Istituti penitenziari in Italia  al 31 agosto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438</cp:revision>
  <dcterms:created xsi:type="dcterms:W3CDTF">2020-06-03T15:49:37Z</dcterms:created>
  <dcterms:modified xsi:type="dcterms:W3CDTF">2023-09-04T14:53:43Z</dcterms:modified>
</cp:coreProperties>
</file>