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3" r:id="rId2"/>
    <p:sldId id="266" r:id="rId3"/>
    <p:sldId id="257" r:id="rId4"/>
    <p:sldId id="258" r:id="rId5"/>
    <p:sldId id="269" r:id="rId6"/>
    <p:sldId id="259" r:id="rId7"/>
    <p:sldId id="270" r:id="rId8"/>
    <p:sldId id="264" r:id="rId9"/>
    <p:sldId id="261" r:id="rId10"/>
    <p:sldId id="260" r:id="rId11"/>
    <p:sldId id="268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ile chiaro 1 - Color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3735" autoAdjust="0"/>
  </p:normalViewPr>
  <p:slideViewPr>
    <p:cSldViewPr>
      <p:cViewPr varScale="1">
        <p:scale>
          <a:sx n="78" d="100"/>
          <a:sy n="78" d="100"/>
        </p:scale>
        <p:origin x="1325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Elaborazioni\ELABORAZIONI%202023\tabelle%20e%20grafici%20%204%20settembre%20202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\Dropbox\GARANTE%20DETENUTI\Elaborazioni\ELABORAZIONI%202023\tabelle%20e%20grafici%20%204%20settembre%202023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\Dropbox\GARANTE%20DETENUTI\Elaborazioni\ELABORAZIONI%202023\tabelle%20e%20grafici%20%204%20settembre%202023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\Dropbox\GARANTE%20DETENUTI\Elaborazioni\ELABORAZIONI%202023\tabelle%20e%20grafici%20%204%20settembre%20202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2987392841839652E-3"/>
          <c:y val="2.2546174872780343E-2"/>
          <c:w val="0.97580924524931756"/>
          <c:h val="0.88846437954524515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BB6-4F24-B247-3926571F0B60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BB6-4F24-B247-3926571F0B60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BB6-4F24-B247-3926571F0B60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BB6-4F24-B247-3926571F0B60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BB6-4F24-B247-3926571F0B60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BB6-4F24-B247-3926571F0B60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BB6-4F24-B247-3926571F0B60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BB6-4F24-B247-3926571F0B60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BB6-4F24-B247-3926571F0B60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BB6-4F24-B247-3926571F0B60}"/>
                </c:ext>
              </c:extLst>
            </c:dLbl>
            <c:dLbl>
              <c:idx val="2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BB6-4F24-B247-3926571F0B60}"/>
                </c:ext>
              </c:extLst>
            </c:dLbl>
            <c:dLbl>
              <c:idx val="23"/>
              <c:layout>
                <c:manualLayout>
                  <c:x val="2.5396995146268028E-2"/>
                  <c:y val="3.617636240950660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3BB6-4F24-B247-3926571F0B60}"/>
                </c:ext>
              </c:extLst>
            </c:dLbl>
            <c:dLbl>
              <c:idx val="2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BB6-4F24-B247-3926571F0B60}"/>
                </c:ext>
              </c:extLst>
            </c:dLbl>
            <c:dLbl>
              <c:idx val="2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BB6-4F24-B247-3926571F0B60}"/>
                </c:ext>
              </c:extLst>
            </c:dLbl>
            <c:dLbl>
              <c:idx val="26"/>
              <c:layout>
                <c:manualLayout>
                  <c:x val="-5.6045335233482416E-3"/>
                  <c:y val="1.158053527556444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3BB6-4F24-B247-3926571F0B60}"/>
                </c:ext>
              </c:extLst>
            </c:dLbl>
            <c:dLbl>
              <c:idx val="2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BB6-4F24-B247-3926571F0B60}"/>
                </c:ext>
              </c:extLst>
            </c:dLbl>
            <c:dLbl>
              <c:idx val="28"/>
              <c:layout>
                <c:manualLayout>
                  <c:x val="-8.7966380911572405E-3"/>
                  <c:y val="2.387844884253554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3BB6-4F24-B247-3926571F0B60}"/>
                </c:ext>
              </c:extLst>
            </c:dLbl>
            <c:dLbl>
              <c:idx val="2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3BB6-4F24-B247-3926571F0B60}"/>
                </c:ext>
              </c:extLst>
            </c:dLbl>
            <c:dLbl>
              <c:idx val="30"/>
              <c:layout>
                <c:manualLayout>
                  <c:x val="-1.1209067046696209E-2"/>
                  <c:y val="1.332273969755202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3BB6-4F24-B247-3926571F0B60}"/>
                </c:ext>
              </c:extLst>
            </c:dLbl>
            <c:dLbl>
              <c:idx val="31"/>
              <c:layout>
                <c:manualLayout>
                  <c:x val="2.89567565372984E-2"/>
                  <c:y val="4.437497145415403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3BB6-4F24-B247-3926571F0B60}"/>
                </c:ext>
              </c:extLst>
            </c:dLbl>
            <c:spPr>
              <a:solidFill>
                <a:schemeClr val="lt1"/>
              </a:solidFill>
              <a:ln w="25400" cap="flat" cmpd="sng" algn="ctr">
                <a:solidFill>
                  <a:schemeClr val="dk1"/>
                </a:solidFill>
                <a:prstDash val="solid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trendline>
            <c:spPr>
              <a:ln w="15875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ysDash"/>
                <a:tailEnd type="triangle"/>
              </a:ln>
              <a:effectLst/>
            </c:spPr>
            <c:trendlineType val="linear"/>
            <c:forward val="2"/>
            <c:dispRSqr val="0"/>
            <c:dispEq val="0"/>
          </c:trendline>
          <c:cat>
            <c:strRef>
              <c:f>'trend lazio'!$T$79:$AY$79</c:f>
              <c:strCache>
                <c:ptCount val="32"/>
                <c:pt idx="0">
                  <c:v>gen. 21</c:v>
                </c:pt>
                <c:pt idx="1">
                  <c:v>feb. 21</c:v>
                </c:pt>
                <c:pt idx="2">
                  <c:v>mar. 21</c:v>
                </c:pt>
                <c:pt idx="3">
                  <c:v>apr. 21</c:v>
                </c:pt>
                <c:pt idx="4">
                  <c:v>mag. 21</c:v>
                </c:pt>
                <c:pt idx="5">
                  <c:v>giu. 21</c:v>
                </c:pt>
                <c:pt idx="6">
                  <c:v>lug. 21</c:v>
                </c:pt>
                <c:pt idx="7">
                  <c:v>ago. 21</c:v>
                </c:pt>
                <c:pt idx="8">
                  <c:v>sett. 21</c:v>
                </c:pt>
                <c:pt idx="9">
                  <c:v>ott. 21</c:v>
                </c:pt>
                <c:pt idx="10">
                  <c:v>nov. 21</c:v>
                </c:pt>
                <c:pt idx="11">
                  <c:v>dic. 21</c:v>
                </c:pt>
                <c:pt idx="12">
                  <c:v>gen 22</c:v>
                </c:pt>
                <c:pt idx="13">
                  <c:v>feb. 22</c:v>
                </c:pt>
                <c:pt idx="14">
                  <c:v>mar. 22</c:v>
                </c:pt>
                <c:pt idx="15">
                  <c:v>apr. 22</c:v>
                </c:pt>
                <c:pt idx="16">
                  <c:v>mag. 22</c:v>
                </c:pt>
                <c:pt idx="17">
                  <c:v>giu 22</c:v>
                </c:pt>
                <c:pt idx="18">
                  <c:v>lug. 22</c:v>
                </c:pt>
                <c:pt idx="19">
                  <c:v>ago. 22</c:v>
                </c:pt>
                <c:pt idx="20">
                  <c:v>sett. 22</c:v>
                </c:pt>
                <c:pt idx="21">
                  <c:v>ott. 22</c:v>
                </c:pt>
                <c:pt idx="22">
                  <c:v>nov. 22</c:v>
                </c:pt>
                <c:pt idx="23">
                  <c:v>dic. 22</c:v>
                </c:pt>
                <c:pt idx="24">
                  <c:v>gen. 23</c:v>
                </c:pt>
                <c:pt idx="25">
                  <c:v>feb. 23</c:v>
                </c:pt>
                <c:pt idx="26">
                  <c:v>mar.23</c:v>
                </c:pt>
                <c:pt idx="27">
                  <c:v>apr. 23</c:v>
                </c:pt>
                <c:pt idx="28">
                  <c:v>mag. 23</c:v>
                </c:pt>
                <c:pt idx="29">
                  <c:v>giu. 23</c:v>
                </c:pt>
                <c:pt idx="30">
                  <c:v>lug. 23</c:v>
                </c:pt>
                <c:pt idx="31">
                  <c:v>AGO. 23</c:v>
                </c:pt>
              </c:strCache>
            </c:strRef>
          </c:cat>
          <c:val>
            <c:numRef>
              <c:f>'trend lazio'!$T$80:$AY$80</c:f>
              <c:numCache>
                <c:formatCode>_-* #,##0\ _€_-;\-* #,##0\ _€_-;_-* "-"??\ _€_-;_-@_-</c:formatCode>
                <c:ptCount val="32"/>
                <c:pt idx="0">
                  <c:v>53329</c:v>
                </c:pt>
                <c:pt idx="1">
                  <c:v>53697</c:v>
                </c:pt>
                <c:pt idx="2">
                  <c:v>53509</c:v>
                </c:pt>
                <c:pt idx="3">
                  <c:v>53608</c:v>
                </c:pt>
                <c:pt idx="4">
                  <c:v>53660</c:v>
                </c:pt>
                <c:pt idx="5">
                  <c:v>53637</c:v>
                </c:pt>
                <c:pt idx="6">
                  <c:v>53129</c:v>
                </c:pt>
                <c:pt idx="7">
                  <c:v>53557</c:v>
                </c:pt>
                <c:pt idx="8">
                  <c:v>53930</c:v>
                </c:pt>
                <c:pt idx="9">
                  <c:v>54307</c:v>
                </c:pt>
                <c:pt idx="10">
                  <c:v>54593</c:v>
                </c:pt>
                <c:pt idx="11">
                  <c:v>54134</c:v>
                </c:pt>
                <c:pt idx="12">
                  <c:v>54372</c:v>
                </c:pt>
                <c:pt idx="13">
                  <c:v>54635</c:v>
                </c:pt>
                <c:pt idx="14">
                  <c:v>54609</c:v>
                </c:pt>
                <c:pt idx="15">
                  <c:v>54595</c:v>
                </c:pt>
                <c:pt idx="16">
                  <c:v>54771</c:v>
                </c:pt>
                <c:pt idx="17">
                  <c:v>54841</c:v>
                </c:pt>
                <c:pt idx="18">
                  <c:v>54979</c:v>
                </c:pt>
                <c:pt idx="19">
                  <c:v>55637</c:v>
                </c:pt>
                <c:pt idx="20">
                  <c:v>55835</c:v>
                </c:pt>
                <c:pt idx="21">
                  <c:v>56225</c:v>
                </c:pt>
                <c:pt idx="22">
                  <c:v>56524</c:v>
                </c:pt>
                <c:pt idx="23">
                  <c:v>56196</c:v>
                </c:pt>
                <c:pt idx="24">
                  <c:v>56127</c:v>
                </c:pt>
                <c:pt idx="25">
                  <c:v>56319</c:v>
                </c:pt>
                <c:pt idx="26">
                  <c:v>56605</c:v>
                </c:pt>
                <c:pt idx="27">
                  <c:v>56674</c:v>
                </c:pt>
                <c:pt idx="28">
                  <c:v>57230</c:v>
                </c:pt>
                <c:pt idx="29">
                  <c:v>57525</c:v>
                </c:pt>
                <c:pt idx="30">
                  <c:v>57749</c:v>
                </c:pt>
                <c:pt idx="31">
                  <c:v>58428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3BB6-4F24-B247-3926571F0B60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190169952"/>
        <c:axId val="1190171200"/>
      </c:barChart>
      <c:catAx>
        <c:axId val="1190169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it-IT"/>
          </a:p>
        </c:txPr>
        <c:crossAx val="1190171200"/>
        <c:crosses val="autoZero"/>
        <c:auto val="1"/>
        <c:lblAlgn val="ctr"/>
        <c:lblOffset val="100"/>
        <c:noMultiLvlLbl val="0"/>
      </c:catAx>
      <c:valAx>
        <c:axId val="1190171200"/>
        <c:scaling>
          <c:orientation val="minMax"/>
        </c:scaling>
        <c:delete val="1"/>
        <c:axPos val="l"/>
        <c:numFmt formatCode="_-* #,##0\ _€_-;\-* #,##0\ _€_-;_-* &quot;-&quot;??\ _€_-;_-@_-" sourceLinked="1"/>
        <c:majorTickMark val="none"/>
        <c:minorTickMark val="none"/>
        <c:tickLblPos val="nextTo"/>
        <c:crossAx val="1190169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 sz="1100" b="0"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posizione giuridic'!$O$19</c:f>
              <c:strCache>
                <c:ptCount val="1"/>
                <c:pt idx="0">
                  <c:v>In attesa di primo giudizio</c:v>
                </c:pt>
              </c:strCache>
            </c:strRef>
          </c:tx>
          <c:invertIfNegative val="0"/>
          <c:dLbls>
            <c:spPr>
              <a:solidFill>
                <a:schemeClr val="bg1">
                  <a:lumMod val="95000"/>
                </a:schemeClr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giuridic'!$P$19:$Q$19</c:f>
              <c:numCache>
                <c:formatCode>_-* #,##0.0\ _€_-;\-* #,##0.0\ _€_-;_-* "-"??\ _€_-;_-@_-</c:formatCode>
                <c:ptCount val="2"/>
                <c:pt idx="0" formatCode="0.0">
                  <c:v>14.514593908629442</c:v>
                </c:pt>
                <c:pt idx="1">
                  <c:v>14.871294584788114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03-4389-9EFB-899CDECF0B6A}"/>
            </c:ext>
          </c:extLst>
        </c:ser>
        <c:ser>
          <c:idx val="1"/>
          <c:order val="1"/>
          <c:tx>
            <c:strRef>
              <c:f>'detenuti per posizione giuridic'!$O$20</c:f>
              <c:strCache>
                <c:ptCount val="1"/>
                <c:pt idx="0">
                  <c:v>Condannati non definItivi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giuridic'!$P$20:$Q$20</c:f>
              <c:numCache>
                <c:formatCode>_-* #,##0.0\ _€_-;\-* #,##0.0\ _€_-;_-* "-"??\ _€_-;_-@_-</c:formatCode>
                <c:ptCount val="2"/>
                <c:pt idx="0" formatCode="0.0">
                  <c:v>12.563451776649744</c:v>
                </c:pt>
                <c:pt idx="1">
                  <c:v>10.982747997535428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003-4389-9EFB-899CDECF0B6A}"/>
            </c:ext>
          </c:extLst>
        </c:ser>
        <c:ser>
          <c:idx val="2"/>
          <c:order val="2"/>
          <c:tx>
            <c:strRef>
              <c:f>'detenuti per posizione giuridic'!$O$21</c:f>
              <c:strCache>
                <c:ptCount val="1"/>
                <c:pt idx="0">
                  <c:v>Condannati definitivi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giuridic'!$P$21:$Q$21</c:f>
              <c:numCache>
                <c:formatCode>_-* #,##0.0\ _€_-;\-* #,##0.0\ _€_-;_-* "-"??\ _€_-;_-@_-</c:formatCode>
                <c:ptCount val="2"/>
                <c:pt idx="0" formatCode="0.0">
                  <c:v>72.636421319796952</c:v>
                </c:pt>
                <c:pt idx="1">
                  <c:v>73.603409324296564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003-4389-9EFB-899CDECF0B6A}"/>
            </c:ext>
          </c:extLst>
        </c:ser>
        <c:ser>
          <c:idx val="3"/>
          <c:order val="3"/>
          <c:tx>
            <c:strRef>
              <c:f>'detenuti per posizione giuridic'!$O$22</c:f>
              <c:strCache>
                <c:ptCount val="1"/>
                <c:pt idx="0">
                  <c:v>altra posizione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giuridic'!$P$22:$Q$22</c:f>
              <c:numCache>
                <c:formatCode>_-* #,##0.0\ _€_-;\-* #,##0.0\ _€_-;_-* "-"??\ _€_-;_-@_-</c:formatCode>
                <c:ptCount val="2"/>
                <c:pt idx="0" formatCode="0.0">
                  <c:v>0.28553299492385786</c:v>
                </c:pt>
                <c:pt idx="1">
                  <c:v>0.54254809337988641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003-4389-9EFB-899CDECF0B6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04141184"/>
        <c:axId val="104142720"/>
      </c:barChart>
      <c:catAx>
        <c:axId val="1041411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crossAx val="104142720"/>
        <c:crosses val="autoZero"/>
        <c:auto val="1"/>
        <c:lblAlgn val="ctr"/>
        <c:lblOffset val="100"/>
        <c:noMultiLvlLbl val="0"/>
      </c:catAx>
      <c:valAx>
        <c:axId val="104142720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one"/>
        <c:crossAx val="10414118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it-I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genere e nazionali'!$A$16</c:f>
              <c:strCache>
                <c:ptCount val="1"/>
                <c:pt idx="0">
                  <c:v>Italiani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nazionali'!$B$15:$C$15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nazionali'!$B$16:$C$16</c:f>
              <c:numCache>
                <c:formatCode>_-* #,##0.0\ _€_-;\-* #,##0.0\ _€_-;_-* "-"??\ _€_-;_-@_-</c:formatCode>
                <c:ptCount val="2"/>
                <c:pt idx="0">
                  <c:v>63.134517766497467</c:v>
                </c:pt>
                <c:pt idx="1">
                  <c:v>68.484288354898339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CB-4FA5-B12C-50B775A2F916}"/>
            </c:ext>
          </c:extLst>
        </c:ser>
        <c:ser>
          <c:idx val="1"/>
          <c:order val="1"/>
          <c:tx>
            <c:strRef>
              <c:f>'detenuti per genere e nazionali'!$A$17</c:f>
              <c:strCache>
                <c:ptCount val="1"/>
                <c:pt idx="0">
                  <c:v>Stranieri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nazionali'!$B$15:$C$15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nazionali'!$B$17:$C$17</c:f>
              <c:numCache>
                <c:formatCode>_-* #,##0.0\ _€_-;\-* #,##0.0\ _€_-;_-* "-"??\ _€_-;_-@_-</c:formatCode>
                <c:ptCount val="2"/>
                <c:pt idx="0">
                  <c:v>36.86548223350254</c:v>
                </c:pt>
                <c:pt idx="1">
                  <c:v>31.515711645101664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4CB-4FA5-B12C-50B775A2F91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29310720"/>
        <c:axId val="129313792"/>
      </c:barChart>
      <c:catAx>
        <c:axId val="12931072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29313792"/>
        <c:crosses val="autoZero"/>
        <c:auto val="1"/>
        <c:lblAlgn val="ctr"/>
        <c:lblOffset val="100"/>
        <c:noMultiLvlLbl val="0"/>
      </c:catAx>
      <c:valAx>
        <c:axId val="12931379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1293107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it-I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genere e nazionali'!$A$19</c:f>
              <c:strCache>
                <c:ptCount val="1"/>
                <c:pt idx="0">
                  <c:v>uomini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nazionali'!$B$18:$C$18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nazionali'!$B$19:$C$19</c:f>
              <c:numCache>
                <c:formatCode>_-* #,##0.0\ _€_-;\-* #,##0.0\ _€_-;_-* "-"??\ _€_-;_-@_-</c:formatCode>
                <c:ptCount val="2"/>
                <c:pt idx="0">
                  <c:v>93.32170050761421</c:v>
                </c:pt>
                <c:pt idx="1">
                  <c:v>96.022454987334839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80-4AC8-BAE2-8666F99F842E}"/>
            </c:ext>
          </c:extLst>
        </c:ser>
        <c:ser>
          <c:idx val="1"/>
          <c:order val="1"/>
          <c:tx>
            <c:strRef>
              <c:f>'detenuti per genere e nazionali'!$A$20</c:f>
              <c:strCache>
                <c:ptCount val="1"/>
                <c:pt idx="0">
                  <c:v>donne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nazionali'!$B$18:$C$18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nazionali'!$B$20:$C$20</c:f>
              <c:numCache>
                <c:formatCode>_-* #,##0.0\ _€_-;\-* #,##0.0\ _€_-;_-* "-"??\ _€_-;_-@_-</c:formatCode>
                <c:ptCount val="2"/>
                <c:pt idx="0">
                  <c:v>6.6782994923857864</c:v>
                </c:pt>
                <c:pt idx="1">
                  <c:v>3.9775450126651601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A80-4AC8-BAE2-8666F99F842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68249472"/>
        <c:axId val="68251008"/>
      </c:barChart>
      <c:catAx>
        <c:axId val="6824947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68251008"/>
        <c:crosses val="autoZero"/>
        <c:auto val="1"/>
        <c:lblAlgn val="ctr"/>
        <c:lblOffset val="100"/>
        <c:noMultiLvlLbl val="0"/>
      </c:catAx>
      <c:valAx>
        <c:axId val="68251008"/>
        <c:scaling>
          <c:orientation val="minMax"/>
          <c:min val="0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682494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C69EB-0CD6-4C50-89F5-FDA7C356B6C7}" type="datetimeFigureOut">
              <a:rPr lang="it-IT" smtClean="0"/>
              <a:t>04/09/2023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A64DF4-907E-4A92-A119-29C91BC896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5850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64DF4-907E-4A92-A119-29C91BC8961D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8060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64DF4-907E-4A92-A119-29C91BC8961D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3103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04/09/2023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04/09/2023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04/09/2023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04/09/2023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5418" y="11415"/>
            <a:ext cx="785640" cy="10413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04/09/2023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04/09/2023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04/09/2023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04/09/2023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04/09/2023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04/09/2023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04/09/2023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417D0-2E68-4637-845D-D469B2751F76}" type="datetimeFigureOut">
              <a:rPr lang="it-IT" smtClean="0"/>
              <a:pPr/>
              <a:t>04/09/2023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260648"/>
            <a:ext cx="8455366" cy="5804200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2915816" y="6453336"/>
            <a:ext cx="495475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Dipartimento Amministrazione Penitenziaria (DAP)</a:t>
            </a:r>
            <a:endParaRPr lang="it-IT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dirty="0" smtClean="0"/>
              <a:t>Detenuti per Genere in Italia e nel Lazio al 31 agosto 2023</a:t>
            </a:r>
            <a:endParaRPr lang="it-IT" sz="20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2678239"/>
              </p:ext>
            </p:extLst>
          </p:nvPr>
        </p:nvGraphicFramePr>
        <p:xfrm>
          <a:off x="467544" y="1268760"/>
          <a:ext cx="8568952" cy="46938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dirty="0" smtClean="0"/>
              <a:t>Detenute madri con figli al seguito presenti negli Istituti penitenziari in Italia </a:t>
            </a:r>
            <a:br>
              <a:rPr lang="it-IT" sz="2000" dirty="0" smtClean="0"/>
            </a:br>
            <a:r>
              <a:rPr lang="it-IT" sz="2000" dirty="0" smtClean="0"/>
              <a:t>al 31 agosto 2023</a:t>
            </a:r>
            <a:endParaRPr lang="it-IT" sz="20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979712" y="6453317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7505778"/>
              </p:ext>
            </p:extLst>
          </p:nvPr>
        </p:nvGraphicFramePr>
        <p:xfrm>
          <a:off x="539552" y="1200751"/>
          <a:ext cx="7860050" cy="46914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3587">
                  <a:extLst>
                    <a:ext uri="{9D8B030D-6E8A-4147-A177-3AD203B41FA5}">
                      <a16:colId xmlns:a16="http://schemas.microsoft.com/office/drawing/2014/main" val="3489654119"/>
                    </a:ext>
                  </a:extLst>
                </a:gridCol>
                <a:gridCol w="2237243">
                  <a:extLst>
                    <a:ext uri="{9D8B030D-6E8A-4147-A177-3AD203B41FA5}">
                      <a16:colId xmlns:a16="http://schemas.microsoft.com/office/drawing/2014/main" val="1472400810"/>
                    </a:ext>
                  </a:extLst>
                </a:gridCol>
                <a:gridCol w="643455">
                  <a:extLst>
                    <a:ext uri="{9D8B030D-6E8A-4147-A177-3AD203B41FA5}">
                      <a16:colId xmlns:a16="http://schemas.microsoft.com/office/drawing/2014/main" val="537084875"/>
                    </a:ext>
                  </a:extLst>
                </a:gridCol>
                <a:gridCol w="702851">
                  <a:extLst>
                    <a:ext uri="{9D8B030D-6E8A-4147-A177-3AD203B41FA5}">
                      <a16:colId xmlns:a16="http://schemas.microsoft.com/office/drawing/2014/main" val="861830735"/>
                    </a:ext>
                  </a:extLst>
                </a:gridCol>
                <a:gridCol w="712750">
                  <a:extLst>
                    <a:ext uri="{9D8B030D-6E8A-4147-A177-3AD203B41FA5}">
                      <a16:colId xmlns:a16="http://schemas.microsoft.com/office/drawing/2014/main" val="979349109"/>
                    </a:ext>
                  </a:extLst>
                </a:gridCol>
                <a:gridCol w="702851">
                  <a:extLst>
                    <a:ext uri="{9D8B030D-6E8A-4147-A177-3AD203B41FA5}">
                      <a16:colId xmlns:a16="http://schemas.microsoft.com/office/drawing/2014/main" val="1990338062"/>
                    </a:ext>
                  </a:extLst>
                </a:gridCol>
                <a:gridCol w="643455">
                  <a:extLst>
                    <a:ext uri="{9D8B030D-6E8A-4147-A177-3AD203B41FA5}">
                      <a16:colId xmlns:a16="http://schemas.microsoft.com/office/drawing/2014/main" val="2353380281"/>
                    </a:ext>
                  </a:extLst>
                </a:gridCol>
                <a:gridCol w="603858">
                  <a:extLst>
                    <a:ext uri="{9D8B030D-6E8A-4147-A177-3AD203B41FA5}">
                      <a16:colId xmlns:a16="http://schemas.microsoft.com/office/drawing/2014/main" val="2106143565"/>
                    </a:ext>
                  </a:extLst>
                </a:gridCol>
              </a:tblGrid>
              <a:tr h="47467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 smtClean="0">
                          <a:effectLst/>
                        </a:rPr>
                        <a:t>Regione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40" marR="5940" marT="594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 smtClean="0">
                          <a:effectLst/>
                        </a:rPr>
                        <a:t>Istituto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40" marR="5940" marT="594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>
                          <a:effectLst/>
                        </a:rPr>
                        <a:t>Italiane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40" marR="5940" marT="594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>
                          <a:effectLst/>
                        </a:rPr>
                        <a:t>Straniere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40" marR="5940" marT="594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>
                          <a:effectLst/>
                        </a:rPr>
                        <a:t>Totale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40" marR="5940" marT="594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7702777"/>
                  </a:ext>
                </a:extLst>
              </a:tr>
              <a:tr h="507279">
                <a:tc vMerge="1">
                  <a:txBody>
                    <a:bodyPr/>
                    <a:lstStyle/>
                    <a:p>
                      <a:pPr algn="ctr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40" marR="5940" marT="594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40" marR="5940" marT="59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>
                          <a:effectLst/>
                        </a:rPr>
                        <a:t>Presenti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40" marR="5940" marT="59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>
                          <a:effectLst/>
                        </a:rPr>
                        <a:t>Figli al seguito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40" marR="5940" marT="59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>
                          <a:effectLst/>
                        </a:rPr>
                        <a:t>Presenti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40" marR="5940" marT="59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>
                          <a:effectLst/>
                        </a:rPr>
                        <a:t>Figli al seguito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40" marR="5940" marT="59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>
                          <a:effectLst/>
                        </a:rPr>
                        <a:t>Presenti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40" marR="5940" marT="59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>
                          <a:effectLst/>
                        </a:rPr>
                        <a:t>Figli al seguito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40" marR="5940" marT="5940" marB="0" anchor="ctr"/>
                </a:tc>
                <a:extLst>
                  <a:ext uri="{0D108BD9-81ED-4DB2-BD59-A6C34878D82A}">
                    <a16:rowId xmlns:a16="http://schemas.microsoft.com/office/drawing/2014/main" val="1699134246"/>
                  </a:ext>
                </a:extLst>
              </a:tr>
              <a:tr h="71879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CAMPANIA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LAURO ICAM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777642308"/>
                  </a:ext>
                </a:extLst>
              </a:tr>
              <a:tr h="59656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LAZIO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ROMA"G. STEFANINI" REBIBBIA FEMMINILE CCF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565960843"/>
                  </a:ext>
                </a:extLst>
              </a:tr>
              <a:tr h="854421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LOMBARDIA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MILANO"F. DI CATALDO" SAN VITTORE CCF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28879829"/>
                  </a:ext>
                </a:extLst>
              </a:tr>
              <a:tr h="467897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PIEMONTE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TORINO"G. LORUSSO L. CUTUGNO" LE VALLETTE CC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831702164"/>
                  </a:ext>
                </a:extLst>
              </a:tr>
              <a:tr h="467897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PUGLIA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LECCE"N.C." CC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19364781"/>
                  </a:ext>
                </a:extLst>
              </a:tr>
              <a:tr h="37296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Totale</a:t>
                      </a: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4701955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8844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47657" y="189522"/>
            <a:ext cx="814812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2400" b="1" dirty="0" smtClean="0">
                <a:solidFill>
                  <a:srgbClr val="002060"/>
                </a:solidFill>
              </a:rPr>
              <a:t>Numero di persone detenute negli Istituti penitenziari in Italia </a:t>
            </a:r>
          </a:p>
          <a:p>
            <a:pPr algn="ctr"/>
            <a:r>
              <a:rPr lang="it-IT" sz="2400" b="1" dirty="0" smtClean="0">
                <a:solidFill>
                  <a:srgbClr val="002060"/>
                </a:solidFill>
              </a:rPr>
              <a:t>Gen.2021- Ago. 2023</a:t>
            </a:r>
            <a:endParaRPr lang="it-IT" sz="2400" b="1" dirty="0">
              <a:solidFill>
                <a:srgbClr val="002060"/>
              </a:solidFill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3707904" y="6488668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4017695"/>
              </p:ext>
            </p:extLst>
          </p:nvPr>
        </p:nvGraphicFramePr>
        <p:xfrm>
          <a:off x="47657" y="1210041"/>
          <a:ext cx="9060847" cy="52660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5914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35496" y="76562"/>
            <a:ext cx="8352928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Dettaglio dei detenuti presenti negli istituti penitenziari del Lazio al 31/08/2023</a:t>
            </a:r>
            <a:endParaRPr lang="it-IT" b="1" dirty="0"/>
          </a:p>
        </p:txBody>
      </p:sp>
      <p:sp>
        <p:nvSpPr>
          <p:cNvPr id="6" name="Rettangolo 5"/>
          <p:cNvSpPr/>
          <p:nvPr/>
        </p:nvSpPr>
        <p:spPr>
          <a:xfrm>
            <a:off x="395536" y="6279703"/>
            <a:ext cx="8280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 smtClean="0"/>
              <a:t>(*) i posti effettivamente disponibili degli istituti del Lazio sono calcolati in base all’ultimo aggiornamento disponibile delle schede di trasparenza degli istituti consultabili sul sito del Ministero della Giustizia</a:t>
            </a:r>
            <a:endParaRPr lang="it-IT" sz="12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6804248" y="6510535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3399103"/>
              </p:ext>
            </p:extLst>
          </p:nvPr>
        </p:nvGraphicFramePr>
        <p:xfrm>
          <a:off x="488936" y="420219"/>
          <a:ext cx="7920880" cy="5673035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847203">
                  <a:extLst>
                    <a:ext uri="{9D8B030D-6E8A-4147-A177-3AD203B41FA5}">
                      <a16:colId xmlns:a16="http://schemas.microsoft.com/office/drawing/2014/main" val="1406207836"/>
                    </a:ext>
                  </a:extLst>
                </a:gridCol>
                <a:gridCol w="732855">
                  <a:extLst>
                    <a:ext uri="{9D8B030D-6E8A-4147-A177-3AD203B41FA5}">
                      <a16:colId xmlns:a16="http://schemas.microsoft.com/office/drawing/2014/main" val="1751016505"/>
                    </a:ext>
                  </a:extLst>
                </a:gridCol>
                <a:gridCol w="1230223">
                  <a:extLst>
                    <a:ext uri="{9D8B030D-6E8A-4147-A177-3AD203B41FA5}">
                      <a16:colId xmlns:a16="http://schemas.microsoft.com/office/drawing/2014/main" val="3942614510"/>
                    </a:ext>
                  </a:extLst>
                </a:gridCol>
                <a:gridCol w="1159684">
                  <a:extLst>
                    <a:ext uri="{9D8B030D-6E8A-4147-A177-3AD203B41FA5}">
                      <a16:colId xmlns:a16="http://schemas.microsoft.com/office/drawing/2014/main" val="2079229812"/>
                    </a:ext>
                  </a:extLst>
                </a:gridCol>
                <a:gridCol w="1023401">
                  <a:extLst>
                    <a:ext uri="{9D8B030D-6E8A-4147-A177-3AD203B41FA5}">
                      <a16:colId xmlns:a16="http://schemas.microsoft.com/office/drawing/2014/main" val="1233130316"/>
                    </a:ext>
                  </a:extLst>
                </a:gridCol>
                <a:gridCol w="919402">
                  <a:extLst>
                    <a:ext uri="{9D8B030D-6E8A-4147-A177-3AD203B41FA5}">
                      <a16:colId xmlns:a16="http://schemas.microsoft.com/office/drawing/2014/main" val="3882217495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904374269"/>
                    </a:ext>
                  </a:extLst>
                </a:gridCol>
              </a:tblGrid>
              <a:tr h="41319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Istituto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Tipo istituto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Capienza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Regolamentare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POSTI  </a:t>
                      </a:r>
                      <a:br>
                        <a:rPr lang="it-IT" sz="1400" u="none" strike="noStrike" dirty="0">
                          <a:effectLst/>
                        </a:rPr>
                      </a:br>
                      <a:r>
                        <a:rPr lang="it-IT" sz="1400" u="none" strike="noStrike" dirty="0">
                          <a:effectLst/>
                        </a:rPr>
                        <a:t>effettivamente disponili (*)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 smtClean="0">
                          <a:effectLst/>
                        </a:rPr>
                        <a:t>Detenuti presenti al  </a:t>
                      </a:r>
                    </a:p>
                    <a:p>
                      <a:pPr algn="ctr" fontAlgn="ctr"/>
                      <a:r>
                        <a:rPr lang="it-IT" sz="1400" u="none" strike="noStrike" dirty="0" smtClean="0">
                          <a:effectLst/>
                        </a:rPr>
                        <a:t>31 agosto 2023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 smtClean="0">
                          <a:effectLst/>
                        </a:rPr>
                        <a:t>di cui</a:t>
                      </a:r>
                      <a:endParaRPr lang="it-IT" sz="1400" b="1" i="0" u="none" strike="noStrike" dirty="0" smtClean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it-IT" sz="1400" u="none" strike="noStrike" dirty="0" smtClean="0">
                          <a:effectLst/>
                        </a:rPr>
                        <a:t>stranieri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 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2361083"/>
                  </a:ext>
                </a:extLst>
              </a:tr>
              <a:tr h="389819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 smtClean="0">
                          <a:effectLst/>
                        </a:rPr>
                        <a:t>Totale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effectLst/>
                        </a:rPr>
                        <a:t>D</a:t>
                      </a:r>
                      <a:r>
                        <a:rPr lang="it-IT" sz="1400" b="1" u="none" strike="noStrike" dirty="0" smtClean="0">
                          <a:effectLst/>
                        </a:rPr>
                        <a:t>onne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it-IT" sz="11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9728588"/>
                  </a:ext>
                </a:extLst>
              </a:tr>
              <a:tr h="22784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CASSINO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130</a:t>
                      </a:r>
                    </a:p>
                  </a:txBody>
                  <a:tcPr marL="7620" marR="7620" marT="7620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189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56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586692806"/>
                  </a:ext>
                </a:extLst>
              </a:tr>
              <a:tr h="344011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 "G. PAGLIEI"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513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489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515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170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915077429"/>
                  </a:ext>
                </a:extLst>
              </a:tr>
              <a:tr h="22784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PALIANO-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854973396"/>
                  </a:ext>
                </a:extLst>
              </a:tr>
              <a:tr h="22784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95165946"/>
                  </a:ext>
                </a:extLst>
              </a:tr>
              <a:tr h="22784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RIETI "N.C."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295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289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361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197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71913887"/>
                  </a:ext>
                </a:extLst>
              </a:tr>
              <a:tr h="41692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CIVITAVECCHIA "G. PASSERINI"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51926315"/>
                  </a:ext>
                </a:extLst>
              </a:tr>
              <a:tr h="265538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CIVITAVECCHIA "N.C."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357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311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522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245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794850624"/>
                  </a:ext>
                </a:extLst>
              </a:tr>
              <a:tr h="41692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"G. STEFANINI" REBIBBIA FEMMINILE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CCF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275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268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       342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342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    132  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985736609"/>
                  </a:ext>
                </a:extLst>
              </a:tr>
              <a:tr h="448779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"R. CINOTTI" REBIBBIA N.C.1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  1.170 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         1.067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1508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477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13627373"/>
                  </a:ext>
                </a:extLst>
              </a:tr>
              <a:tr h="41692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"REBIBBIA TERZA CASA"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172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580037742"/>
                  </a:ext>
                </a:extLst>
              </a:tr>
              <a:tr h="254238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"REBIBBIA"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445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317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287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01991174"/>
                  </a:ext>
                </a:extLst>
              </a:tr>
              <a:tr h="22784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"REGINA COELI"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628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628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1009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518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091062"/>
                  </a:ext>
                </a:extLst>
              </a:tr>
              <a:tr h="22784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VELLETRI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412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412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598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179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336216864"/>
                  </a:ext>
                </a:extLst>
              </a:tr>
              <a:tr h="366094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 "N.C."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440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405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623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228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657601837"/>
                  </a:ext>
                </a:extLst>
              </a:tr>
              <a:tr h="504014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TOTALE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  5.214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         4.748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   6.304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421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2.324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41264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71" y="977359"/>
            <a:ext cx="8949317" cy="5133819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0" y="176137"/>
            <a:ext cx="832485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Tasso di affollamento negli istituti penitenziari del Lazio e in Italia calcolato sul totale dei posti effettivamente disponibili al 31 agosto 2023</a:t>
            </a:r>
            <a:endParaRPr lang="it-IT" b="1" dirty="0"/>
          </a:p>
        </p:txBody>
      </p:sp>
      <p:sp>
        <p:nvSpPr>
          <p:cNvPr id="6" name="Rettangolo 5"/>
          <p:cNvSpPr/>
          <p:nvPr/>
        </p:nvSpPr>
        <p:spPr>
          <a:xfrm>
            <a:off x="215008" y="5949280"/>
            <a:ext cx="8928992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dirty="0" smtClean="0"/>
              <a:t>(*) i posti effettivamente disponibili degli istituti del Lazio sono calcolati in base all’ultimo aggiornamento disponibile delle schede di trasparenza degli istituti consultabili sul sito del Ministero della Giustizia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9752" y="997842"/>
            <a:ext cx="5410669" cy="5159187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-122306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Tasso affollamento calcolato sul numero effettivo di posti disponibili(*) e numero di detenuti per regione</a:t>
            </a:r>
            <a:br>
              <a:rPr lang="it-IT" sz="2000" b="1" dirty="0" smtClean="0"/>
            </a:br>
            <a:r>
              <a:rPr lang="it-IT" sz="2000" b="1" dirty="0" smtClean="0"/>
              <a:t>negli Istituti penitenziari d’Italia al 31 agosto 2023 </a:t>
            </a:r>
            <a:endParaRPr lang="it-IT" sz="2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1509245" y="2662069"/>
            <a:ext cx="126255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Tasso affollamento per Regione</a:t>
            </a:r>
            <a:endParaRPr lang="it-IT" sz="1100" dirty="0"/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67736" y="3092956"/>
            <a:ext cx="1204064" cy="861135"/>
          </a:xfrm>
          <a:prstGeom prst="rect">
            <a:avLst/>
          </a:prstGeom>
        </p:spPr>
      </p:pic>
      <p:sp>
        <p:nvSpPr>
          <p:cNvPr id="11" name="Rettangolo 10"/>
          <p:cNvSpPr/>
          <p:nvPr/>
        </p:nvSpPr>
        <p:spPr>
          <a:xfrm>
            <a:off x="215008" y="6104171"/>
            <a:ext cx="8928992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dirty="0" smtClean="0"/>
              <a:t>(*) i posti effettivamente disponibili degli istituti del Lazio sono calcolati in base all’ultimo aggiornamento disponibile delle schede di trasparenza degli istituti consultabili sul sito del Ministero della Giustizia</a:t>
            </a:r>
          </a:p>
        </p:txBody>
      </p:sp>
    </p:spTree>
    <p:extLst>
      <p:ext uri="{BB962C8B-B14F-4D97-AF65-F5344CB8AC3E}">
        <p14:creationId xmlns:p14="http://schemas.microsoft.com/office/powerpoint/2010/main" val="968532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0"/>
            <a:ext cx="8229600" cy="92211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Detenuti per Posizione Giuridica  In Italia e nel Lazio al 31 agosto 2023</a:t>
            </a:r>
            <a:endParaRPr lang="it-IT" sz="2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1833474"/>
              </p:ext>
            </p:extLst>
          </p:nvPr>
        </p:nvGraphicFramePr>
        <p:xfrm>
          <a:off x="254317" y="983932"/>
          <a:ext cx="8635365" cy="48901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0"/>
            <a:ext cx="8229600" cy="92211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Primi venti istituti penitenziari in Italia per tasso di affollament0 su posti effettivamente disponibili</a:t>
            </a:r>
            <a:endParaRPr lang="it-IT" sz="2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907626"/>
              </p:ext>
            </p:extLst>
          </p:nvPr>
        </p:nvGraphicFramePr>
        <p:xfrm>
          <a:off x="163847" y="1124744"/>
          <a:ext cx="8892479" cy="490456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679961">
                  <a:extLst>
                    <a:ext uri="{9D8B030D-6E8A-4147-A177-3AD203B41FA5}">
                      <a16:colId xmlns:a16="http://schemas.microsoft.com/office/drawing/2014/main" val="23578971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358896806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67222529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704144284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1648237504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1582906129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570957914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913244439"/>
                    </a:ext>
                  </a:extLst>
                </a:gridCol>
                <a:gridCol w="1027942">
                  <a:extLst>
                    <a:ext uri="{9D8B030D-6E8A-4147-A177-3AD203B41FA5}">
                      <a16:colId xmlns:a16="http://schemas.microsoft.com/office/drawing/2014/main" val="4076307789"/>
                    </a:ext>
                  </a:extLst>
                </a:gridCol>
              </a:tblGrid>
              <a:tr h="269264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</a:rPr>
                        <a:t>ISTITUTO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</a:rPr>
                        <a:t>CAPIENZA</a:t>
                      </a:r>
                      <a:br>
                        <a:rPr lang="it-IT" sz="1200" u="none" strike="noStrike" dirty="0">
                          <a:effectLst/>
                        </a:rPr>
                      </a:br>
                      <a:r>
                        <a:rPr lang="it-IT" sz="1200" u="none" strike="noStrike" dirty="0">
                          <a:effectLst/>
                        </a:rPr>
                        <a:t> "ufficiale"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</a:rPr>
                        <a:t>PRESENTI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</a:rPr>
                        <a:t>DONNE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</a:rPr>
                        <a:t>STRANIERI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</a:rPr>
                        <a:t>POSTI NON DISPONIBILI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</a:rPr>
                        <a:t>POSTI EFFETTIVAMENTE DISPONBILI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</a:rPr>
                        <a:t>TASSO AFFOLLAMENTO "UFFICIALE</a:t>
                      </a:r>
                      <a:r>
                        <a:rPr lang="it-IT" sz="1200" u="none" strike="noStrike" dirty="0" smtClean="0">
                          <a:effectLst/>
                        </a:rPr>
                        <a:t>"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</a:rPr>
                        <a:t>TASSO AFFOLLAMENTO </a:t>
                      </a:r>
                      <a:br>
                        <a:rPr lang="it-IT" sz="1200" u="none" strike="noStrike" dirty="0">
                          <a:effectLst/>
                        </a:rPr>
                      </a:br>
                      <a:r>
                        <a:rPr lang="it-IT" sz="1200" u="none" strike="noStrike" dirty="0">
                          <a:effectLst/>
                        </a:rPr>
                        <a:t>SU POSTI </a:t>
                      </a:r>
                      <a:r>
                        <a:rPr lang="it-IT" sz="1200" u="none" strike="noStrike" dirty="0" smtClean="0">
                          <a:effectLst/>
                        </a:rPr>
                        <a:t>DISPONIBILI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extLst>
                  <a:ext uri="{0D108BD9-81ED-4DB2-BD59-A6C34878D82A}">
                    <a16:rowId xmlns:a16="http://schemas.microsoft.com/office/drawing/2014/main" val="3179869293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u="none" strike="noStrike" dirty="0">
                          <a:effectLst/>
                        </a:rPr>
                        <a:t>POTENZA "A. SANTORO"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>
                          <a:effectLst/>
                        </a:rPr>
                        <a:t>110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 dirty="0">
                          <a:effectLst/>
                        </a:rPr>
                        <a:t>84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>
                          <a:effectLst/>
                        </a:rPr>
                        <a:t>12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>
                          <a:effectLst/>
                        </a:rPr>
                        <a:t>73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>
                          <a:effectLst/>
                        </a:rPr>
                        <a:t>37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 dirty="0">
                          <a:effectLst/>
                        </a:rPr>
                        <a:t>76%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 dirty="0">
                          <a:effectLst/>
                        </a:rPr>
                        <a:t>227%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extLst>
                  <a:ext uri="{0D108BD9-81ED-4DB2-BD59-A6C34878D82A}">
                    <a16:rowId xmlns:a16="http://schemas.microsoft.com/office/drawing/2014/main" val="3135294728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u="none" strike="noStrike" dirty="0">
                          <a:effectLst/>
                        </a:rPr>
                        <a:t>LUCCA -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>
                          <a:effectLst/>
                        </a:rPr>
                        <a:t>63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>
                          <a:effectLst/>
                        </a:rPr>
                        <a:t>81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>
                          <a:effectLst/>
                        </a:rPr>
                        <a:t>46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>
                          <a:effectLst/>
                        </a:rPr>
                        <a:t>23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>
                          <a:effectLst/>
                        </a:rPr>
                        <a:t>40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 dirty="0">
                          <a:effectLst/>
                        </a:rPr>
                        <a:t>129%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 dirty="0">
                          <a:effectLst/>
                        </a:rPr>
                        <a:t>203%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extLst>
                  <a:ext uri="{0D108BD9-81ED-4DB2-BD59-A6C34878D82A}">
                    <a16:rowId xmlns:a16="http://schemas.microsoft.com/office/drawing/2014/main" val="3006287080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u="none" strike="noStrike" dirty="0">
                          <a:effectLst/>
                        </a:rPr>
                        <a:t>MILANO "F. DI CATALDO" SAN VITTORE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>
                          <a:effectLst/>
                        </a:rPr>
                        <a:t>749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>
                          <a:effectLst/>
                        </a:rPr>
                        <a:t>994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 dirty="0">
                          <a:effectLst/>
                        </a:rPr>
                        <a:t>86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 dirty="0">
                          <a:effectLst/>
                        </a:rPr>
                        <a:t>630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 dirty="0">
                          <a:effectLst/>
                        </a:rPr>
                        <a:t>256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>
                          <a:effectLst/>
                        </a:rPr>
                        <a:t>493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 dirty="0">
                          <a:effectLst/>
                        </a:rPr>
                        <a:t>133%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 dirty="0">
                          <a:effectLst/>
                        </a:rPr>
                        <a:t>202%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extLst>
                  <a:ext uri="{0D108BD9-81ED-4DB2-BD59-A6C34878D82A}">
                    <a16:rowId xmlns:a16="http://schemas.microsoft.com/office/drawing/2014/main" val="493696543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u="none" strike="noStrike" dirty="0">
                          <a:effectLst/>
                        </a:rPr>
                        <a:t>BRESCIA "N. FISCHIONE" CANTON MONBELLO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>
                          <a:effectLst/>
                        </a:rPr>
                        <a:t>185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>
                          <a:effectLst/>
                        </a:rPr>
                        <a:t>359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 dirty="0">
                          <a:effectLst/>
                        </a:rPr>
                        <a:t>178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 dirty="0">
                          <a:effectLst/>
                        </a:rPr>
                        <a:t>0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 dirty="0">
                          <a:effectLst/>
                        </a:rPr>
                        <a:t>185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>
                          <a:effectLst/>
                        </a:rPr>
                        <a:t>194%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>
                          <a:effectLst/>
                        </a:rPr>
                        <a:t>194%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extLst>
                  <a:ext uri="{0D108BD9-81ED-4DB2-BD59-A6C34878D82A}">
                    <a16:rowId xmlns:a16="http://schemas.microsoft.com/office/drawing/2014/main" val="1292540248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u="none" strike="noStrike" dirty="0">
                          <a:effectLst/>
                        </a:rPr>
                        <a:t>BUSTO ARSIZIO -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>
                          <a:effectLst/>
                        </a:rPr>
                        <a:t>240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>
                          <a:effectLst/>
                        </a:rPr>
                        <a:t>424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 dirty="0">
                          <a:effectLst/>
                        </a:rPr>
                        <a:t>242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>
                          <a:effectLst/>
                        </a:rPr>
                        <a:t>16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 dirty="0">
                          <a:effectLst/>
                        </a:rPr>
                        <a:t>224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>
                          <a:effectLst/>
                        </a:rPr>
                        <a:t>177%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 dirty="0">
                          <a:effectLst/>
                        </a:rPr>
                        <a:t>189%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extLst>
                  <a:ext uri="{0D108BD9-81ED-4DB2-BD59-A6C34878D82A}">
                    <a16:rowId xmlns:a16="http://schemas.microsoft.com/office/drawing/2014/main" val="832083285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u="none" strike="noStrike">
                          <a:effectLst/>
                        </a:rPr>
                        <a:t>FOGGIA -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>
                          <a:effectLst/>
                        </a:rPr>
                        <a:t>364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>
                          <a:effectLst/>
                        </a:rPr>
                        <a:t>647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>
                          <a:effectLst/>
                        </a:rPr>
                        <a:t>32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>
                          <a:effectLst/>
                        </a:rPr>
                        <a:t>110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 dirty="0">
                          <a:effectLst/>
                        </a:rPr>
                        <a:t>19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>
                          <a:effectLst/>
                        </a:rPr>
                        <a:t>345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>
                          <a:effectLst/>
                        </a:rPr>
                        <a:t>178%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>
                          <a:effectLst/>
                        </a:rPr>
                        <a:t>188%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extLst>
                  <a:ext uri="{0D108BD9-81ED-4DB2-BD59-A6C34878D82A}">
                    <a16:rowId xmlns:a16="http://schemas.microsoft.com/office/drawing/2014/main" val="4214846075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u="none" strike="noStrike" dirty="0">
                          <a:effectLst/>
                        </a:rPr>
                        <a:t>COMO -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>
                          <a:effectLst/>
                        </a:rPr>
                        <a:t>226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>
                          <a:effectLst/>
                        </a:rPr>
                        <a:t>423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>
                          <a:effectLst/>
                        </a:rPr>
                        <a:t>49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>
                          <a:effectLst/>
                        </a:rPr>
                        <a:t>239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 dirty="0">
                          <a:effectLst/>
                        </a:rPr>
                        <a:t>0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>
                          <a:effectLst/>
                        </a:rPr>
                        <a:t>226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>
                          <a:effectLst/>
                        </a:rPr>
                        <a:t>187%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 dirty="0">
                          <a:effectLst/>
                        </a:rPr>
                        <a:t>187%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extLst>
                  <a:ext uri="{0D108BD9-81ED-4DB2-BD59-A6C34878D82A}">
                    <a16:rowId xmlns:a16="http://schemas.microsoft.com/office/drawing/2014/main" val="3122169503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u="none" strike="noStrike">
                          <a:effectLst/>
                        </a:rPr>
                        <a:t>LODI -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>
                          <a:effectLst/>
                        </a:rPr>
                        <a:t>45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>
                          <a:effectLst/>
                        </a:rPr>
                        <a:t>79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>
                          <a:effectLst/>
                        </a:rPr>
                        <a:t>40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 dirty="0">
                          <a:effectLst/>
                        </a:rPr>
                        <a:t>0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>
                          <a:effectLst/>
                        </a:rPr>
                        <a:t>45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>
                          <a:effectLst/>
                        </a:rPr>
                        <a:t>176%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 dirty="0">
                          <a:effectLst/>
                        </a:rPr>
                        <a:t>176%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extLst>
                  <a:ext uri="{0D108BD9-81ED-4DB2-BD59-A6C34878D82A}">
                    <a16:rowId xmlns:a16="http://schemas.microsoft.com/office/drawing/2014/main" val="1423881402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u="none" strike="noStrike" dirty="0">
                          <a:effectLst/>
                        </a:rPr>
                        <a:t>VARESE -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>
                          <a:effectLst/>
                        </a:rPr>
                        <a:t>53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>
                          <a:effectLst/>
                        </a:rPr>
                        <a:t>93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>
                          <a:effectLst/>
                        </a:rPr>
                        <a:t>37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>
                          <a:effectLst/>
                        </a:rPr>
                        <a:t>0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 dirty="0">
                          <a:effectLst/>
                        </a:rPr>
                        <a:t>53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>
                          <a:effectLst/>
                        </a:rPr>
                        <a:t>175%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 dirty="0">
                          <a:effectLst/>
                        </a:rPr>
                        <a:t>175%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extLst>
                  <a:ext uri="{0D108BD9-81ED-4DB2-BD59-A6C34878D82A}">
                    <a16:rowId xmlns:a16="http://schemas.microsoft.com/office/drawing/2014/main" val="3689022165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u="none" strike="noStrike">
                          <a:effectLst/>
                        </a:rPr>
                        <a:t>BARI "F. RUCCI"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>
                          <a:effectLst/>
                        </a:rPr>
                        <a:t>294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>
                          <a:effectLst/>
                        </a:rPr>
                        <a:t>449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>
                          <a:effectLst/>
                        </a:rPr>
                        <a:t>95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>
                          <a:effectLst/>
                        </a:rPr>
                        <a:t>36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 dirty="0">
                          <a:effectLst/>
                        </a:rPr>
                        <a:t>258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>
                          <a:effectLst/>
                        </a:rPr>
                        <a:t>153%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 dirty="0">
                          <a:effectLst/>
                        </a:rPr>
                        <a:t>174%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extLst>
                  <a:ext uri="{0D108BD9-81ED-4DB2-BD59-A6C34878D82A}">
                    <a16:rowId xmlns:a16="http://schemas.microsoft.com/office/drawing/2014/main" val="2295977170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u="none" strike="noStrike" dirty="0">
                          <a:effectLst/>
                        </a:rPr>
                        <a:t>TARANTO -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>
                          <a:effectLst/>
                        </a:rPr>
                        <a:t>500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>
                          <a:effectLst/>
                        </a:rPr>
                        <a:t>846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>
                          <a:effectLst/>
                        </a:rPr>
                        <a:t>48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>
                          <a:effectLst/>
                        </a:rPr>
                        <a:t>76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>
                          <a:effectLst/>
                        </a:rPr>
                        <a:t>13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 dirty="0">
                          <a:effectLst/>
                        </a:rPr>
                        <a:t>487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>
                          <a:effectLst/>
                        </a:rPr>
                        <a:t>169%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 dirty="0">
                          <a:effectLst/>
                        </a:rPr>
                        <a:t>174%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extLst>
                  <a:ext uri="{0D108BD9-81ED-4DB2-BD59-A6C34878D82A}">
                    <a16:rowId xmlns:a16="http://schemas.microsoft.com/office/drawing/2014/main" val="2233971965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u="none" strike="noStrike">
                          <a:effectLst/>
                        </a:rPr>
                        <a:t>MONZA -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>
                          <a:effectLst/>
                        </a:rPr>
                        <a:t>411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>
                          <a:effectLst/>
                        </a:rPr>
                        <a:t>708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>
                          <a:effectLst/>
                        </a:rPr>
                        <a:t>342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>
                          <a:effectLst/>
                        </a:rPr>
                        <a:t>0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 dirty="0">
                          <a:effectLst/>
                        </a:rPr>
                        <a:t>411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>
                          <a:effectLst/>
                        </a:rPr>
                        <a:t>172%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 dirty="0">
                          <a:effectLst/>
                        </a:rPr>
                        <a:t>172%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extLst>
                  <a:ext uri="{0D108BD9-81ED-4DB2-BD59-A6C34878D82A}">
                    <a16:rowId xmlns:a16="http://schemas.microsoft.com/office/drawing/2014/main" val="1671326253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u="none" strike="noStrike" dirty="0">
                          <a:effectLst/>
                        </a:rPr>
                        <a:t>PESARO -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>
                          <a:effectLst/>
                        </a:rPr>
                        <a:t>153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>
                          <a:effectLst/>
                        </a:rPr>
                        <a:t>217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>
                          <a:effectLst/>
                        </a:rPr>
                        <a:t>24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>
                          <a:effectLst/>
                        </a:rPr>
                        <a:t>95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>
                          <a:effectLst/>
                        </a:rPr>
                        <a:t>26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 dirty="0">
                          <a:effectLst/>
                        </a:rPr>
                        <a:t>127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>
                          <a:effectLst/>
                        </a:rPr>
                        <a:t>142%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>
                          <a:effectLst/>
                        </a:rPr>
                        <a:t>171%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extLst>
                  <a:ext uri="{0D108BD9-81ED-4DB2-BD59-A6C34878D82A}">
                    <a16:rowId xmlns:a16="http://schemas.microsoft.com/office/drawing/2014/main" val="3310130232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u="none" strike="noStrike" dirty="0">
                          <a:effectLst/>
                        </a:rPr>
                        <a:t>LATINA -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>
                          <a:effectLst/>
                        </a:rPr>
                        <a:t>77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>
                          <a:effectLst/>
                        </a:rPr>
                        <a:t>129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>
                          <a:effectLst/>
                        </a:rPr>
                        <a:t>41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>
                          <a:effectLst/>
                        </a:rPr>
                        <a:t>40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>
                          <a:effectLst/>
                        </a:rPr>
                        <a:t>1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 dirty="0">
                          <a:effectLst/>
                        </a:rPr>
                        <a:t>76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 dirty="0">
                          <a:effectLst/>
                        </a:rPr>
                        <a:t>168%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 dirty="0">
                          <a:effectLst/>
                        </a:rPr>
                        <a:t>170%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extLst>
                  <a:ext uri="{0D108BD9-81ED-4DB2-BD59-A6C34878D82A}">
                    <a16:rowId xmlns:a16="http://schemas.microsoft.com/office/drawing/2014/main" val="182609807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u="none" strike="noStrike">
                          <a:effectLst/>
                        </a:rPr>
                        <a:t>BOLOGNA "R. D'AMATO"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>
                          <a:effectLst/>
                        </a:rPr>
                        <a:t>498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>
                          <a:effectLst/>
                        </a:rPr>
                        <a:t>792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>
                          <a:effectLst/>
                        </a:rPr>
                        <a:t>81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>
                          <a:effectLst/>
                        </a:rPr>
                        <a:t>408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>
                          <a:effectLst/>
                        </a:rPr>
                        <a:t>28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>
                          <a:effectLst/>
                        </a:rPr>
                        <a:t>470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 dirty="0">
                          <a:effectLst/>
                        </a:rPr>
                        <a:t>159%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 dirty="0">
                          <a:effectLst/>
                        </a:rPr>
                        <a:t>169%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extLst>
                  <a:ext uri="{0D108BD9-81ED-4DB2-BD59-A6C34878D82A}">
                    <a16:rowId xmlns:a16="http://schemas.microsoft.com/office/drawing/2014/main" val="3383849829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u="none" strike="noStrike" dirty="0">
                          <a:effectLst/>
                        </a:rPr>
                        <a:t>BERGAMO "Don Fausto RESMINI"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>
                          <a:effectLst/>
                        </a:rPr>
                        <a:t>319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>
                          <a:effectLst/>
                        </a:rPr>
                        <a:t>534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>
                          <a:effectLst/>
                        </a:rPr>
                        <a:t>31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>
                          <a:effectLst/>
                        </a:rPr>
                        <a:t>259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>
                          <a:effectLst/>
                        </a:rPr>
                        <a:t>1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>
                          <a:effectLst/>
                        </a:rPr>
                        <a:t>318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 dirty="0">
                          <a:effectLst/>
                        </a:rPr>
                        <a:t>167%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 dirty="0">
                          <a:effectLst/>
                        </a:rPr>
                        <a:t>168%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extLst>
                  <a:ext uri="{0D108BD9-81ED-4DB2-BD59-A6C34878D82A}">
                    <a16:rowId xmlns:a16="http://schemas.microsoft.com/office/drawing/2014/main" val="1184217465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u="none" strike="noStrike" dirty="0">
                          <a:effectLst/>
                        </a:rPr>
                        <a:t>CIVITAVECCHIA "N.C."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 dirty="0">
                          <a:effectLst/>
                        </a:rPr>
                        <a:t>357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 dirty="0">
                          <a:effectLst/>
                        </a:rPr>
                        <a:t>522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>
                          <a:effectLst/>
                        </a:rPr>
                        <a:t>34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 dirty="0">
                          <a:effectLst/>
                        </a:rPr>
                        <a:t>245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 dirty="0">
                          <a:effectLst/>
                        </a:rPr>
                        <a:t>46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 dirty="0">
                          <a:effectLst/>
                        </a:rPr>
                        <a:t>311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 dirty="0">
                          <a:effectLst/>
                        </a:rPr>
                        <a:t>146%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 dirty="0">
                          <a:effectLst/>
                        </a:rPr>
                        <a:t>168%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extLst>
                  <a:ext uri="{0D108BD9-81ED-4DB2-BD59-A6C34878D82A}">
                    <a16:rowId xmlns:a16="http://schemas.microsoft.com/office/drawing/2014/main" val="1536505594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u="none" strike="noStrike">
                          <a:effectLst/>
                        </a:rPr>
                        <a:t>GROSSETO -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 dirty="0">
                          <a:effectLst/>
                        </a:rPr>
                        <a:t>15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 dirty="0">
                          <a:effectLst/>
                        </a:rPr>
                        <a:t>25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 dirty="0">
                          <a:effectLst/>
                        </a:rPr>
                        <a:t>11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>
                          <a:effectLst/>
                        </a:rPr>
                        <a:t>0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 dirty="0">
                          <a:effectLst/>
                        </a:rPr>
                        <a:t>15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>
                          <a:effectLst/>
                        </a:rPr>
                        <a:t>167%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 dirty="0">
                          <a:effectLst/>
                        </a:rPr>
                        <a:t>167%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extLst>
                  <a:ext uri="{0D108BD9-81ED-4DB2-BD59-A6C34878D82A}">
                    <a16:rowId xmlns:a16="http://schemas.microsoft.com/office/drawing/2014/main" val="4073391691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u="none" strike="noStrike">
                          <a:effectLst/>
                        </a:rPr>
                        <a:t>BRINDISI -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>
                          <a:effectLst/>
                        </a:rPr>
                        <a:t>119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>
                          <a:effectLst/>
                        </a:rPr>
                        <a:t>198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>
                          <a:effectLst/>
                        </a:rPr>
                        <a:t>18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>
                          <a:effectLst/>
                        </a:rPr>
                        <a:t>0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>
                          <a:effectLst/>
                        </a:rPr>
                        <a:t>119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 dirty="0">
                          <a:effectLst/>
                        </a:rPr>
                        <a:t>166%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 dirty="0">
                          <a:effectLst/>
                        </a:rPr>
                        <a:t>166%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extLst>
                  <a:ext uri="{0D108BD9-81ED-4DB2-BD59-A6C34878D82A}">
                    <a16:rowId xmlns:a16="http://schemas.microsoft.com/office/drawing/2014/main" val="3623696331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u="none" strike="noStrike">
                          <a:effectLst/>
                        </a:rPr>
                        <a:t>VERONA "MONTORIO"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>
                          <a:effectLst/>
                        </a:rPr>
                        <a:t>335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>
                          <a:effectLst/>
                        </a:rPr>
                        <a:t>544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>
                          <a:effectLst/>
                        </a:rPr>
                        <a:t>52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>
                          <a:effectLst/>
                        </a:rPr>
                        <a:t>334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>
                          <a:effectLst/>
                        </a:rPr>
                        <a:t>8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>
                          <a:effectLst/>
                        </a:rPr>
                        <a:t>327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>
                          <a:effectLst/>
                        </a:rPr>
                        <a:t>162%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 dirty="0">
                          <a:effectLst/>
                        </a:rPr>
                        <a:t>166%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extLst>
                  <a:ext uri="{0D108BD9-81ED-4DB2-BD59-A6C34878D82A}">
                    <a16:rowId xmlns:a16="http://schemas.microsoft.com/office/drawing/2014/main" val="20262270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6339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229600" cy="11430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 err="1"/>
              <a:t>Percentuali</a:t>
            </a:r>
            <a:r>
              <a:rPr lang="en-US" sz="2400" b="1" dirty="0"/>
              <a:t> di </a:t>
            </a:r>
            <a:r>
              <a:rPr lang="en-US" sz="2400" b="1" dirty="0" err="1"/>
              <a:t>detenuti</a:t>
            </a:r>
            <a:r>
              <a:rPr lang="en-US" sz="2400" b="1" dirty="0"/>
              <a:t> in </a:t>
            </a:r>
            <a:r>
              <a:rPr lang="en-US" sz="2400" b="1" dirty="0" err="1"/>
              <a:t>attesa</a:t>
            </a:r>
            <a:r>
              <a:rPr lang="en-US" sz="2400" b="1" dirty="0"/>
              <a:t> di </a:t>
            </a:r>
            <a:r>
              <a:rPr lang="en-US" sz="2400" b="1" dirty="0" smtClean="0"/>
              <a:t>primo </a:t>
            </a:r>
            <a:r>
              <a:rPr lang="en-US" sz="2400" b="1" dirty="0" err="1" smtClean="0"/>
              <a:t>giudizio</a:t>
            </a:r>
            <a:r>
              <a:rPr lang="en-US" sz="2400" b="1" dirty="0" smtClean="0"/>
              <a:t> 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/>
              <a:t>in Italia e </a:t>
            </a:r>
            <a:r>
              <a:rPr lang="en-US" sz="2400" b="1" dirty="0" err="1"/>
              <a:t>nel</a:t>
            </a:r>
            <a:r>
              <a:rPr lang="en-US" sz="2400" b="1" dirty="0"/>
              <a:t> </a:t>
            </a:r>
            <a:r>
              <a:rPr lang="en-US" sz="2400" b="1" dirty="0" smtClean="0"/>
              <a:t>Lazio: </a:t>
            </a:r>
            <a:r>
              <a:rPr lang="en-US" sz="2400" b="1" dirty="0" err="1" smtClean="0"/>
              <a:t>dicembre</a:t>
            </a:r>
            <a:r>
              <a:rPr lang="en-US" sz="2400" b="1" dirty="0" smtClean="0"/>
              <a:t> 2017- </a:t>
            </a:r>
            <a:r>
              <a:rPr lang="en-US" sz="2400" b="1" dirty="0" err="1" smtClean="0"/>
              <a:t>agosto</a:t>
            </a:r>
            <a:r>
              <a:rPr lang="en-US" sz="2400" b="1" dirty="0" smtClean="0"/>
              <a:t> 2023</a:t>
            </a:r>
            <a:endParaRPr lang="it-IT" sz="24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860" y="1421911"/>
            <a:ext cx="8378588" cy="4935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100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Detenuti per Nazionalità In Italia e nel Lazio al 31 agosto 2023</a:t>
            </a:r>
            <a:endParaRPr lang="it-IT" sz="2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0910759"/>
              </p:ext>
            </p:extLst>
          </p:nvPr>
        </p:nvGraphicFramePr>
        <p:xfrm>
          <a:off x="179070" y="1003935"/>
          <a:ext cx="8785859" cy="48501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5802</TotalTime>
  <Words>840</Words>
  <Application>Microsoft Office PowerPoint</Application>
  <PresentationFormat>Presentazione su schermo (4:3)</PresentationFormat>
  <Paragraphs>386</Paragraphs>
  <Slides>11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6" baseType="lpstr">
      <vt:lpstr>Arial</vt:lpstr>
      <vt:lpstr>Calibri</vt:lpstr>
      <vt:lpstr>Tahoma</vt:lpstr>
      <vt:lpstr>Trebuchet MS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Tasso affollamento calcolato sul numero effettivo di posti disponibili(*) e numero di detenuti per regione negli Istituti penitenziari d’Italia al 31 agosto 2023 </vt:lpstr>
      <vt:lpstr>Detenuti per Posizione Giuridica  In Italia e nel Lazio al 31 agosto 2023</vt:lpstr>
      <vt:lpstr>Primi venti istituti penitenziari in Italia per tasso di affollament0 su posti effettivamente disponibili</vt:lpstr>
      <vt:lpstr>Percentuali di detenuti in attesa di primo giudizio  in Italia e nel Lazio: dicembre 2017- agosto 2023</vt:lpstr>
      <vt:lpstr>Detenuti per Nazionalità In Italia e nel Lazio al 31 agosto 2023</vt:lpstr>
      <vt:lpstr>Detenuti per Genere in Italia e nel Lazio al 31 agosto 2023</vt:lpstr>
      <vt:lpstr>Detenute madri con figli al seguito presenti negli Istituti penitenziari in Italia  al 31 agosto 2023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 User</dc:creator>
  <cp:lastModifiedBy>Lorenzo Fanoli</cp:lastModifiedBy>
  <cp:revision>438</cp:revision>
  <dcterms:created xsi:type="dcterms:W3CDTF">2020-06-03T15:49:37Z</dcterms:created>
  <dcterms:modified xsi:type="dcterms:W3CDTF">2023-09-04T14:53:43Z</dcterms:modified>
</cp:coreProperties>
</file>