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3" r:id="rId2"/>
    <p:sldId id="266" r:id="rId3"/>
    <p:sldId id="257" r:id="rId4"/>
    <p:sldId id="258" r:id="rId5"/>
    <p:sldId id="269" r:id="rId6"/>
    <p:sldId id="270" r:id="rId7"/>
    <p:sldId id="259" r:id="rId8"/>
    <p:sldId id="264" r:id="rId9"/>
    <p:sldId id="261" r:id="rId10"/>
    <p:sldId id="260" r:id="rId11"/>
    <p:sldId id="268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3735" autoAdjust="0"/>
  </p:normalViewPr>
  <p:slideViewPr>
    <p:cSldViewPr>
      <p:cViewPr>
        <p:scale>
          <a:sx n="86" d="100"/>
          <a:sy n="86" d="100"/>
        </p:scale>
        <p:origin x="1085" y="-29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3\tabelle%20e%20grafici%20%202%20ottobre%20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3\tabelle%20e%20grafici%20%202%20ottobre%20202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3\tabelle%20e%20grafici%20%202%20ottobre%20202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3\tabelle%20e%20grafici%20%202%20ottobre%20202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505802530954384E-2"/>
          <c:y val="1.6397218089294795E-2"/>
          <c:w val="0.97580924524931756"/>
          <c:h val="0.88846437954524515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67A-41E2-81A8-B0745AF5C04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67A-41E2-81A8-B0745AF5C04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67A-41E2-81A8-B0745AF5C04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67A-41E2-81A8-B0745AF5C047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67A-41E2-81A8-B0745AF5C047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67A-41E2-81A8-B0745AF5C047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67A-41E2-81A8-B0745AF5C047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67A-41E2-81A8-B0745AF5C047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67A-41E2-81A8-B0745AF5C047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67A-41E2-81A8-B0745AF5C047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67A-41E2-81A8-B0745AF5C047}"/>
                </c:ext>
              </c:extLst>
            </c:dLbl>
            <c:dLbl>
              <c:idx val="23"/>
              <c:layout>
                <c:manualLayout>
                  <c:x val="2.5396995146268028E-2"/>
                  <c:y val="3.61763624095066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967A-41E2-81A8-B0745AF5C047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67A-41E2-81A8-B0745AF5C047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67A-41E2-81A8-B0745AF5C047}"/>
                </c:ext>
              </c:extLst>
            </c:dLbl>
            <c:dLbl>
              <c:idx val="26"/>
              <c:layout>
                <c:manualLayout>
                  <c:x val="-5.6045335233482416E-3"/>
                  <c:y val="1.158053527556444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967A-41E2-81A8-B0745AF5C047}"/>
                </c:ext>
              </c:extLst>
            </c:dLbl>
            <c:dLbl>
              <c:idx val="2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67A-41E2-81A8-B0745AF5C047}"/>
                </c:ext>
              </c:extLst>
            </c:dLbl>
            <c:dLbl>
              <c:idx val="28"/>
              <c:layout>
                <c:manualLayout>
                  <c:x val="-8.7966380911572405E-3"/>
                  <c:y val="2.38784488425355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967A-41E2-81A8-B0745AF5C047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67A-41E2-81A8-B0745AF5C047}"/>
                </c:ext>
              </c:extLst>
            </c:dLbl>
            <c:dLbl>
              <c:idx val="30"/>
              <c:layout>
                <c:manualLayout>
                  <c:x val="-1.1209067046696209E-2"/>
                  <c:y val="1.33227396975520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967A-41E2-81A8-B0745AF5C047}"/>
                </c:ext>
              </c:extLst>
            </c:dLbl>
            <c:dLbl>
              <c:idx val="31"/>
              <c:layout>
                <c:manualLayout>
                  <c:x val="-1.8681778411160348E-2"/>
                  <c:y val="3.38192623091705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967A-41E2-81A8-B0745AF5C047}"/>
                </c:ext>
              </c:extLst>
            </c:dLbl>
            <c:dLbl>
              <c:idx val="32"/>
              <c:layout>
                <c:manualLayout>
                  <c:x val="1.5357820170149798E-2"/>
                  <c:y val="5.94906217064993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967A-41E2-81A8-B0745AF5C047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dk1"/>
                </a:solidFill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587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ysDash"/>
                <a:tailEnd type="triangle"/>
              </a:ln>
              <a:effectLst/>
            </c:spPr>
            <c:trendlineType val="linear"/>
            <c:forward val="2"/>
            <c:dispRSqr val="0"/>
            <c:dispEq val="0"/>
          </c:trendline>
          <c:cat>
            <c:strRef>
              <c:f>'trend lazio'!$T$79:$AZ$79</c:f>
              <c:strCache>
                <c:ptCount val="33"/>
                <c:pt idx="0">
                  <c:v>gen. 21</c:v>
                </c:pt>
                <c:pt idx="1">
                  <c:v>feb. 21</c:v>
                </c:pt>
                <c:pt idx="2">
                  <c:v>mar. 21</c:v>
                </c:pt>
                <c:pt idx="3">
                  <c:v>apr. 21</c:v>
                </c:pt>
                <c:pt idx="4">
                  <c:v>mag. 21</c:v>
                </c:pt>
                <c:pt idx="5">
                  <c:v>giu. 21</c:v>
                </c:pt>
                <c:pt idx="6">
                  <c:v>lug. 21</c:v>
                </c:pt>
                <c:pt idx="7">
                  <c:v>ago. 21</c:v>
                </c:pt>
                <c:pt idx="8">
                  <c:v>sett. 21</c:v>
                </c:pt>
                <c:pt idx="9">
                  <c:v>ott. 21</c:v>
                </c:pt>
                <c:pt idx="10">
                  <c:v>nov. 21</c:v>
                </c:pt>
                <c:pt idx="11">
                  <c:v>dic. 21</c:v>
                </c:pt>
                <c:pt idx="12">
                  <c:v>gen 22</c:v>
                </c:pt>
                <c:pt idx="13">
                  <c:v>feb. 22</c:v>
                </c:pt>
                <c:pt idx="14">
                  <c:v>mar. 22</c:v>
                </c:pt>
                <c:pt idx="15">
                  <c:v>apr. 22</c:v>
                </c:pt>
                <c:pt idx="16">
                  <c:v>mag. 22</c:v>
                </c:pt>
                <c:pt idx="17">
                  <c:v>giu 22</c:v>
                </c:pt>
                <c:pt idx="18">
                  <c:v>lug. 22</c:v>
                </c:pt>
                <c:pt idx="19">
                  <c:v>ago. 22</c:v>
                </c:pt>
                <c:pt idx="20">
                  <c:v>sett. 22</c:v>
                </c:pt>
                <c:pt idx="21">
                  <c:v>ott. 22</c:v>
                </c:pt>
                <c:pt idx="22">
                  <c:v>nov. 22</c:v>
                </c:pt>
                <c:pt idx="23">
                  <c:v>dic. 22</c:v>
                </c:pt>
                <c:pt idx="24">
                  <c:v>gen. 23</c:v>
                </c:pt>
                <c:pt idx="25">
                  <c:v>feb. 23</c:v>
                </c:pt>
                <c:pt idx="26">
                  <c:v>mar.23</c:v>
                </c:pt>
                <c:pt idx="27">
                  <c:v>apr. 23</c:v>
                </c:pt>
                <c:pt idx="28">
                  <c:v>mag. 23</c:v>
                </c:pt>
                <c:pt idx="29">
                  <c:v>giu. 23</c:v>
                </c:pt>
                <c:pt idx="30">
                  <c:v>lug. 23</c:v>
                </c:pt>
                <c:pt idx="31">
                  <c:v>ago. 23</c:v>
                </c:pt>
                <c:pt idx="32">
                  <c:v>set. 23</c:v>
                </c:pt>
              </c:strCache>
            </c:strRef>
          </c:cat>
          <c:val>
            <c:numRef>
              <c:f>'trend lazio'!$T$80:$AZ$80</c:f>
              <c:numCache>
                <c:formatCode>_-* #,##0\ _€_-;\-* #,##0\ _€_-;_-* "-"??\ _€_-;_-@_-</c:formatCode>
                <c:ptCount val="33"/>
                <c:pt idx="0">
                  <c:v>53329</c:v>
                </c:pt>
                <c:pt idx="1">
                  <c:v>53697</c:v>
                </c:pt>
                <c:pt idx="2">
                  <c:v>53509</c:v>
                </c:pt>
                <c:pt idx="3">
                  <c:v>53608</c:v>
                </c:pt>
                <c:pt idx="4">
                  <c:v>53660</c:v>
                </c:pt>
                <c:pt idx="5">
                  <c:v>53637</c:v>
                </c:pt>
                <c:pt idx="6">
                  <c:v>53129</c:v>
                </c:pt>
                <c:pt idx="7">
                  <c:v>53557</c:v>
                </c:pt>
                <c:pt idx="8">
                  <c:v>53930</c:v>
                </c:pt>
                <c:pt idx="9">
                  <c:v>54307</c:v>
                </c:pt>
                <c:pt idx="10">
                  <c:v>54593</c:v>
                </c:pt>
                <c:pt idx="11">
                  <c:v>54134</c:v>
                </c:pt>
                <c:pt idx="12">
                  <c:v>54372</c:v>
                </c:pt>
                <c:pt idx="13">
                  <c:v>54635</c:v>
                </c:pt>
                <c:pt idx="14">
                  <c:v>54609</c:v>
                </c:pt>
                <c:pt idx="15">
                  <c:v>54595</c:v>
                </c:pt>
                <c:pt idx="16">
                  <c:v>54771</c:v>
                </c:pt>
                <c:pt idx="17">
                  <c:v>54841</c:v>
                </c:pt>
                <c:pt idx="18">
                  <c:v>54979</c:v>
                </c:pt>
                <c:pt idx="19">
                  <c:v>55637</c:v>
                </c:pt>
                <c:pt idx="20">
                  <c:v>55835</c:v>
                </c:pt>
                <c:pt idx="21">
                  <c:v>56225</c:v>
                </c:pt>
                <c:pt idx="22">
                  <c:v>56524</c:v>
                </c:pt>
                <c:pt idx="23">
                  <c:v>56196</c:v>
                </c:pt>
                <c:pt idx="24">
                  <c:v>56127</c:v>
                </c:pt>
                <c:pt idx="25">
                  <c:v>56319</c:v>
                </c:pt>
                <c:pt idx="26">
                  <c:v>56605</c:v>
                </c:pt>
                <c:pt idx="27">
                  <c:v>56674</c:v>
                </c:pt>
                <c:pt idx="28">
                  <c:v>57230</c:v>
                </c:pt>
                <c:pt idx="29">
                  <c:v>57525</c:v>
                </c:pt>
                <c:pt idx="30">
                  <c:v>57749</c:v>
                </c:pt>
                <c:pt idx="31">
                  <c:v>58428</c:v>
                </c:pt>
                <c:pt idx="32" formatCode="#,##0">
                  <c:v>58987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967A-41E2-81A8-B0745AF5C04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190169952"/>
        <c:axId val="1190171200"/>
      </c:barChart>
      <c:catAx>
        <c:axId val="119016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90171200"/>
        <c:crosses val="autoZero"/>
        <c:auto val="1"/>
        <c:lblAlgn val="ctr"/>
        <c:lblOffset val="100"/>
        <c:noMultiLvlLbl val="0"/>
      </c:catAx>
      <c:valAx>
        <c:axId val="1190171200"/>
        <c:scaling>
          <c:orientation val="minMax"/>
        </c:scaling>
        <c:delete val="1"/>
        <c:axPos val="l"/>
        <c:numFmt formatCode="_-* #,##0\ _€_-;\-* #,##0\ _€_-;_-* &quot;-&quot;??\ _€_-;_-@_-" sourceLinked="1"/>
        <c:majorTickMark val="none"/>
        <c:minorTickMark val="none"/>
        <c:tickLblPos val="nextTo"/>
        <c:crossAx val="119016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100" b="0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posizione giuridic'!$O$19</c:f>
              <c:strCache>
                <c:ptCount val="1"/>
                <c:pt idx="0">
                  <c:v>In attesa di primo giudizio</c:v>
                </c:pt>
              </c:strCache>
            </c:strRef>
          </c:tx>
          <c:invertIfNegative val="0"/>
          <c:dLbls>
            <c:spPr>
              <a:solidFill>
                <a:schemeClr val="bg1">
                  <a:lumMod val="95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giuridic'!$P$19:$Q$19</c:f>
              <c:numCache>
                <c:formatCode>_-* #,##0.0\ _€_-;\-* #,##0.0\ _€_-;_-* "-"??\ _€_-;_-@_-</c:formatCode>
                <c:ptCount val="2"/>
                <c:pt idx="0" formatCode="0.0">
                  <c:v>15.734210938724338</c:v>
                </c:pt>
                <c:pt idx="1">
                  <c:v>15.503416006916778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74-42C5-9151-BE2E6FB5C53F}"/>
            </c:ext>
          </c:extLst>
        </c:ser>
        <c:ser>
          <c:idx val="1"/>
          <c:order val="1"/>
          <c:tx>
            <c:strRef>
              <c:f>'detenuti per posizione giuridic'!$O$20</c:f>
              <c:strCache>
                <c:ptCount val="1"/>
                <c:pt idx="0">
                  <c:v>Condannati non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giuridic'!$P$20:$Q$20</c:f>
              <c:numCache>
                <c:formatCode>_-* #,##0.0\ _€_-;\-* #,##0.0\ _€_-;_-* "-"??\ _€_-;_-@_-</c:formatCode>
                <c:ptCount val="2"/>
                <c:pt idx="0" formatCode="0.0">
                  <c:v>12.662592070208431</c:v>
                </c:pt>
                <c:pt idx="1">
                  <c:v>11.019377150897656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74-42C5-9151-BE2E6FB5C53F}"/>
            </c:ext>
          </c:extLst>
        </c:ser>
        <c:ser>
          <c:idx val="2"/>
          <c:order val="2"/>
          <c:tx>
            <c:strRef>
              <c:f>'detenuti per posizione giuridic'!$O$21</c:f>
              <c:strCache>
                <c:ptCount val="1"/>
                <c:pt idx="0">
                  <c:v>Condannati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giuridic'!$P$21:$Q$21</c:f>
              <c:numCache>
                <c:formatCode>_-* #,##0.0\ _€_-;\-* #,##0.0\ _€_-;_-* "-"??\ _€_-;_-@_-</c:formatCode>
                <c:ptCount val="2"/>
                <c:pt idx="0" formatCode="0.0">
                  <c:v>71.164394295564961</c:v>
                </c:pt>
                <c:pt idx="1">
                  <c:v>72.938105006187797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074-42C5-9151-BE2E6FB5C53F}"/>
            </c:ext>
          </c:extLst>
        </c:ser>
        <c:ser>
          <c:idx val="3"/>
          <c:order val="3"/>
          <c:tx>
            <c:strRef>
              <c:f>'detenuti per posizione giuridic'!$O$22</c:f>
              <c:strCache>
                <c:ptCount val="1"/>
                <c:pt idx="0">
                  <c:v>altra posizione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giuridic'!$P$22:$Q$22</c:f>
              <c:numCache>
                <c:formatCode>_-* #,##0.0\ _€_-;\-* #,##0.0\ _€_-;_-* "-"??\ _€_-;_-@_-</c:formatCode>
                <c:ptCount val="2"/>
                <c:pt idx="0" formatCode="0.0">
                  <c:v>0.43880269550227236</c:v>
                </c:pt>
                <c:pt idx="1">
                  <c:v>0.53910183599776229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074-42C5-9151-BE2E6FB5C53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4141184"/>
        <c:axId val="104142720"/>
      </c:barChart>
      <c:catAx>
        <c:axId val="104141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04142720"/>
        <c:crosses val="autoZero"/>
        <c:auto val="1"/>
        <c:lblAlgn val="ctr"/>
        <c:lblOffset val="100"/>
        <c:noMultiLvlLbl val="0"/>
      </c:catAx>
      <c:valAx>
        <c:axId val="1041427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1041411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nazionali'!$A$16</c:f>
              <c:strCache>
                <c:ptCount val="1"/>
                <c:pt idx="0">
                  <c:v>Italiani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nazionali'!$B$16:$C$16</c:f>
              <c:numCache>
                <c:formatCode>_-* #,##0.0\ _€_-;\-* #,##0.0\ _€_-;_-* "-"??\ _€_-;_-@_-</c:formatCode>
                <c:ptCount val="2"/>
                <c:pt idx="0">
                  <c:v>62.764456981664317</c:v>
                </c:pt>
                <c:pt idx="1">
                  <c:v>68.515096546696725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4D-4F87-B9F7-CD0489C284D3}"/>
            </c:ext>
          </c:extLst>
        </c:ser>
        <c:ser>
          <c:idx val="1"/>
          <c:order val="1"/>
          <c:tx>
            <c:strRef>
              <c:f>'detenuti per genere e nazionali'!$A$17</c:f>
              <c:strCache>
                <c:ptCount val="1"/>
                <c:pt idx="0">
                  <c:v>Stranieri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nazionali'!$B$17:$C$17</c:f>
              <c:numCache>
                <c:formatCode>_-* #,##0.0\ _€_-;\-* #,##0.0\ _€_-;_-* "-"??\ _€_-;_-@_-</c:formatCode>
                <c:ptCount val="2"/>
                <c:pt idx="0">
                  <c:v>37.235543018335683</c:v>
                </c:pt>
                <c:pt idx="1">
                  <c:v>31.484903453303271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4D-4F87-B9F7-CD0489C284D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310720"/>
        <c:axId val="129313792"/>
      </c:barChart>
      <c:catAx>
        <c:axId val="129310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313792"/>
        <c:crosses val="autoZero"/>
        <c:auto val="1"/>
        <c:lblAlgn val="ctr"/>
        <c:lblOffset val="100"/>
        <c:noMultiLvlLbl val="0"/>
      </c:catAx>
      <c:valAx>
        <c:axId val="1293137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9310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nazionali'!$A$19</c:f>
              <c:strCache>
                <c:ptCount val="1"/>
                <c:pt idx="0">
                  <c:v>uomini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nazionali'!$B$19:$C$19</c:f>
              <c:numCache>
                <c:formatCode>_-* #,##0.0\ _€_-;\-* #,##0.0\ _€_-;_-* "-"??\ _€_-;_-@_-</c:formatCode>
                <c:ptCount val="2"/>
                <c:pt idx="0">
                  <c:v>93.402288042626552</c:v>
                </c:pt>
                <c:pt idx="1">
                  <c:v>95.971993829148801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F1-486A-9691-499E407A9EFE}"/>
            </c:ext>
          </c:extLst>
        </c:ser>
        <c:ser>
          <c:idx val="1"/>
          <c:order val="1"/>
          <c:tx>
            <c:strRef>
              <c:f>'detenuti per genere e nazionali'!$A$20</c:f>
              <c:strCache>
                <c:ptCount val="1"/>
                <c:pt idx="0">
                  <c:v>donne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nazionali'!$B$20:$C$20</c:f>
              <c:numCache>
                <c:formatCode>_-* #,##0.0\ _€_-;\-* #,##0.0\ _€_-;_-* "-"??\ _€_-;_-@_-</c:formatCode>
                <c:ptCount val="2"/>
                <c:pt idx="0">
                  <c:v>6.597711957373452</c:v>
                </c:pt>
                <c:pt idx="1">
                  <c:v>4.0280061708512047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8F1-486A-9691-499E407A9EF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249472"/>
        <c:axId val="68251008"/>
      </c:barChart>
      <c:catAx>
        <c:axId val="6824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8251008"/>
        <c:crosses val="autoZero"/>
        <c:auto val="1"/>
        <c:lblAlgn val="ctr"/>
        <c:lblOffset val="100"/>
        <c:noMultiLvlLbl val="0"/>
      </c:catAx>
      <c:valAx>
        <c:axId val="68251008"/>
        <c:scaling>
          <c:orientation val="minMax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8249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C69EB-0CD6-4C50-89F5-FDA7C356B6C7}" type="datetimeFigureOut">
              <a:rPr lang="it-IT" smtClean="0"/>
              <a:t>04/10/2023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64DF4-907E-4A92-A119-29C91BC896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850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64DF4-907E-4A92-A119-29C91BC8961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8060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64DF4-907E-4A92-A119-29C91BC8961D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3103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04/10/2023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04/10/2023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04/10/2023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04/10/2023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04/10/2023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04/10/2023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04/10/2023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442" y="411811"/>
            <a:ext cx="8765595" cy="6017157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915816" y="6453336"/>
            <a:ext cx="495475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Dipartimento Amministrazione Penitenziaria (DAP)</a:t>
            </a:r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Detenuti per Genere in Italia e nel Lazio al </a:t>
            </a:r>
            <a:r>
              <a:rPr lang="it-IT" sz="2000" dirty="0" smtClean="0"/>
              <a:t>30 settembre 2023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3445096"/>
              </p:ext>
            </p:extLst>
          </p:nvPr>
        </p:nvGraphicFramePr>
        <p:xfrm>
          <a:off x="683568" y="1628800"/>
          <a:ext cx="8280920" cy="4333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Detenute madri con figli al seguito presenti negli Istituti penitenziari in Italia </a:t>
            </a:r>
            <a:br>
              <a:rPr lang="it-IT" sz="2000" dirty="0" smtClean="0"/>
            </a:br>
            <a:r>
              <a:rPr lang="it-IT" sz="2000" dirty="0" smtClean="0"/>
              <a:t>al </a:t>
            </a:r>
            <a:r>
              <a:rPr lang="it-IT" sz="2000" dirty="0" smtClean="0"/>
              <a:t>30 settembre 2023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979712" y="6453317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1330744"/>
              </p:ext>
            </p:extLst>
          </p:nvPr>
        </p:nvGraphicFramePr>
        <p:xfrm>
          <a:off x="297868" y="1173068"/>
          <a:ext cx="8162564" cy="4939125"/>
        </p:xfrm>
        <a:graphic>
          <a:graphicData uri="http://schemas.openxmlformats.org/drawingml/2006/table">
            <a:tbl>
              <a:tblPr lastRow="1" bandRow="1">
                <a:tableStyleId>{5C22544A-7EE6-4342-B048-85BDC9FD1C3A}</a:tableStyleId>
              </a:tblPr>
              <a:tblGrid>
                <a:gridCol w="1540843">
                  <a:extLst>
                    <a:ext uri="{9D8B030D-6E8A-4147-A177-3AD203B41FA5}">
                      <a16:colId xmlns:a16="http://schemas.microsoft.com/office/drawing/2014/main" val="1902667292"/>
                    </a:ext>
                  </a:extLst>
                </a:gridCol>
                <a:gridCol w="1891920">
                  <a:extLst>
                    <a:ext uri="{9D8B030D-6E8A-4147-A177-3AD203B41FA5}">
                      <a16:colId xmlns:a16="http://schemas.microsoft.com/office/drawing/2014/main" val="3211615703"/>
                    </a:ext>
                  </a:extLst>
                </a:gridCol>
                <a:gridCol w="975216">
                  <a:extLst>
                    <a:ext uri="{9D8B030D-6E8A-4147-A177-3AD203B41FA5}">
                      <a16:colId xmlns:a16="http://schemas.microsoft.com/office/drawing/2014/main" val="3621947872"/>
                    </a:ext>
                  </a:extLst>
                </a:gridCol>
                <a:gridCol w="946273">
                  <a:extLst>
                    <a:ext uri="{9D8B030D-6E8A-4147-A177-3AD203B41FA5}">
                      <a16:colId xmlns:a16="http://schemas.microsoft.com/office/drawing/2014/main" val="213927682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269320065"/>
                    </a:ext>
                  </a:extLst>
                </a:gridCol>
                <a:gridCol w="582655">
                  <a:extLst>
                    <a:ext uri="{9D8B030D-6E8A-4147-A177-3AD203B41FA5}">
                      <a16:colId xmlns:a16="http://schemas.microsoft.com/office/drawing/2014/main" val="3227188328"/>
                    </a:ext>
                  </a:extLst>
                </a:gridCol>
                <a:gridCol w="624139">
                  <a:extLst>
                    <a:ext uri="{9D8B030D-6E8A-4147-A177-3AD203B41FA5}">
                      <a16:colId xmlns:a16="http://schemas.microsoft.com/office/drawing/2014/main" val="489688910"/>
                    </a:ext>
                  </a:extLst>
                </a:gridCol>
                <a:gridCol w="809430">
                  <a:extLst>
                    <a:ext uri="{9D8B030D-6E8A-4147-A177-3AD203B41FA5}">
                      <a16:colId xmlns:a16="http://schemas.microsoft.com/office/drawing/2014/main" val="3193555270"/>
                    </a:ext>
                  </a:extLst>
                </a:gridCol>
              </a:tblGrid>
              <a:tr h="107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Regione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Istituto</a:t>
                      </a:r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Italiane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Straniere</a:t>
                      </a:r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Totale</a:t>
                      </a:r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244920"/>
                  </a:ext>
                </a:extLst>
              </a:tr>
              <a:tr h="107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617901"/>
                  </a:ext>
                </a:extLst>
              </a:tr>
              <a:tr h="2051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detenzione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detenzione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191408"/>
                  </a:ext>
                </a:extLst>
              </a:tr>
              <a:tr h="51279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CALABRIA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CASTROVILLARI"R. SISCA" CC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23143927"/>
                  </a:ext>
                </a:extLst>
              </a:tr>
              <a:tr h="20511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CAMPANIA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LAURO ICAM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2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2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4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4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6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6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extLst>
                  <a:ext uri="{0D108BD9-81ED-4DB2-BD59-A6C34878D82A}">
                    <a16:rowId xmlns:a16="http://schemas.microsoft.com/office/drawing/2014/main" val="2130047250"/>
                  </a:ext>
                </a:extLst>
              </a:tr>
              <a:tr h="4102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EMILIA ROMAGNA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BOLOGNA"R. D'AMATO" CC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extLst>
                  <a:ext uri="{0D108BD9-81ED-4DB2-BD59-A6C34878D82A}">
                    <a16:rowId xmlns:a16="http://schemas.microsoft.com/office/drawing/2014/main" val="925864042"/>
                  </a:ext>
                </a:extLst>
              </a:tr>
              <a:tr h="73137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u="none" strike="noStrike" dirty="0">
                          <a:effectLst/>
                        </a:rPr>
                        <a:t>LAZIO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u="none" strike="noStrike" dirty="0">
                          <a:effectLst/>
                        </a:rPr>
                        <a:t>ROMA"G. STEFANINI" REBIBBIA FEMMINILE CCF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dirty="0">
                          <a:effectLst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dirty="0">
                          <a:effectLst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dirty="0">
                          <a:effectLst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dirty="0">
                          <a:effectLst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dirty="0">
                          <a:effectLst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dirty="0">
                          <a:effectLst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extLst>
                  <a:ext uri="{0D108BD9-81ED-4DB2-BD59-A6C34878D82A}">
                    <a16:rowId xmlns:a16="http://schemas.microsoft.com/office/drawing/2014/main" val="2821300182"/>
                  </a:ext>
                </a:extLst>
              </a:tr>
              <a:tr h="61535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LOMBARDIA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MILANO"F. DI CATALDO" SAN VITTORE CCF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2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</a:rPr>
                        <a:t>2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3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4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5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6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extLst>
                  <a:ext uri="{0D108BD9-81ED-4DB2-BD59-A6C34878D82A}">
                    <a16:rowId xmlns:a16="http://schemas.microsoft.com/office/drawing/2014/main" val="1796803793"/>
                  </a:ext>
                </a:extLst>
              </a:tr>
              <a:tr h="82047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PIEMONTE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TORINO"G. LORUSSO L. CUTUGNO" LE VALLETTE CC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</a:rPr>
                        <a:t>1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</a:rPr>
                        <a:t>1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</a:rPr>
                        <a:t>1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2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2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extLst>
                  <a:ext uri="{0D108BD9-81ED-4DB2-BD59-A6C34878D82A}">
                    <a16:rowId xmlns:a16="http://schemas.microsoft.com/office/drawing/2014/main" val="3785922857"/>
                  </a:ext>
                </a:extLst>
              </a:tr>
              <a:tr h="20511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PUGLIA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FOGGIA CC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</a:rPr>
                        <a:t>0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extLst>
                  <a:ext uri="{0D108BD9-81ED-4DB2-BD59-A6C34878D82A}">
                    <a16:rowId xmlns:a16="http://schemas.microsoft.com/office/drawing/2014/main" val="681375176"/>
                  </a:ext>
                </a:extLst>
              </a:tr>
              <a:tr h="30767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PUGLIA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LECCE"N.C." CC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2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2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</a:rPr>
                        <a:t>0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</a:rPr>
                        <a:t>2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</a:rPr>
                        <a:t>2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extLst>
                  <a:ext uri="{0D108BD9-81ED-4DB2-BD59-A6C34878D82A}">
                    <a16:rowId xmlns:a16="http://schemas.microsoft.com/office/drawing/2014/main" val="2655892971"/>
                  </a:ext>
                </a:extLst>
              </a:tr>
              <a:tr h="10701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>
                          <a:effectLst/>
                        </a:rPr>
                        <a:t>Totale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10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10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9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10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19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extLst>
                  <a:ext uri="{0D108BD9-81ED-4DB2-BD59-A6C34878D82A}">
                    <a16:rowId xmlns:a16="http://schemas.microsoft.com/office/drawing/2014/main" val="2237139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8844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7657" y="189522"/>
            <a:ext cx="814812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Numero di persone detenute negli Istituti penitenziari in Italia </a:t>
            </a:r>
          </a:p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Gen.2021- </a:t>
            </a:r>
            <a:r>
              <a:rPr lang="it-IT" sz="2400" b="1" dirty="0" smtClean="0">
                <a:solidFill>
                  <a:srgbClr val="002060"/>
                </a:solidFill>
              </a:rPr>
              <a:t>Set</a:t>
            </a:r>
            <a:r>
              <a:rPr lang="it-IT" sz="2400" b="1" dirty="0" smtClean="0">
                <a:solidFill>
                  <a:srgbClr val="002060"/>
                </a:solidFill>
              </a:rPr>
              <a:t>.2023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5431866"/>
              </p:ext>
            </p:extLst>
          </p:nvPr>
        </p:nvGraphicFramePr>
        <p:xfrm>
          <a:off x="47657" y="1210041"/>
          <a:ext cx="9096343" cy="52622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591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Dettaglio dei detenuti presenti negli istituti penitenziari del Lazio al </a:t>
            </a:r>
            <a:r>
              <a:rPr lang="it-IT" b="1" dirty="0" smtClean="0"/>
              <a:t>30/09/2023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  <a:endParaRPr lang="it-IT" sz="12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804248" y="6510535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440766"/>
              </p:ext>
            </p:extLst>
          </p:nvPr>
        </p:nvGraphicFramePr>
        <p:xfrm>
          <a:off x="488936" y="420219"/>
          <a:ext cx="7920880" cy="567303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47203">
                  <a:extLst>
                    <a:ext uri="{9D8B030D-6E8A-4147-A177-3AD203B41FA5}">
                      <a16:colId xmlns:a16="http://schemas.microsoft.com/office/drawing/2014/main" val="1406207836"/>
                    </a:ext>
                  </a:extLst>
                </a:gridCol>
                <a:gridCol w="732855">
                  <a:extLst>
                    <a:ext uri="{9D8B030D-6E8A-4147-A177-3AD203B41FA5}">
                      <a16:colId xmlns:a16="http://schemas.microsoft.com/office/drawing/2014/main" val="1751016505"/>
                    </a:ext>
                  </a:extLst>
                </a:gridCol>
                <a:gridCol w="1230223">
                  <a:extLst>
                    <a:ext uri="{9D8B030D-6E8A-4147-A177-3AD203B41FA5}">
                      <a16:colId xmlns:a16="http://schemas.microsoft.com/office/drawing/2014/main" val="3942614510"/>
                    </a:ext>
                  </a:extLst>
                </a:gridCol>
                <a:gridCol w="1159684">
                  <a:extLst>
                    <a:ext uri="{9D8B030D-6E8A-4147-A177-3AD203B41FA5}">
                      <a16:colId xmlns:a16="http://schemas.microsoft.com/office/drawing/2014/main" val="2079229812"/>
                    </a:ext>
                  </a:extLst>
                </a:gridCol>
                <a:gridCol w="1023401">
                  <a:extLst>
                    <a:ext uri="{9D8B030D-6E8A-4147-A177-3AD203B41FA5}">
                      <a16:colId xmlns:a16="http://schemas.microsoft.com/office/drawing/2014/main" val="1233130316"/>
                    </a:ext>
                  </a:extLst>
                </a:gridCol>
                <a:gridCol w="919402">
                  <a:extLst>
                    <a:ext uri="{9D8B030D-6E8A-4147-A177-3AD203B41FA5}">
                      <a16:colId xmlns:a16="http://schemas.microsoft.com/office/drawing/2014/main" val="388221749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904374269"/>
                    </a:ext>
                  </a:extLst>
                </a:gridCol>
              </a:tblGrid>
              <a:tr h="41319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Tipo 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Capienza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Regolamentare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POSTI  </a:t>
                      </a:r>
                      <a:br>
                        <a:rPr lang="it-IT" sz="1400" u="none" strike="noStrike" dirty="0">
                          <a:effectLst/>
                        </a:rPr>
                      </a:br>
                      <a:r>
                        <a:rPr lang="it-IT" sz="1400" u="none" strike="noStrike" dirty="0">
                          <a:effectLst/>
                        </a:rPr>
                        <a:t>effettivamente disponili (*)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Detenuti presenti al  </a:t>
                      </a:r>
                    </a:p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30 settembre 2023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di cui</a:t>
                      </a:r>
                      <a:endParaRPr lang="it-IT" sz="1400" b="1" i="0" u="none" strike="noStrike" dirty="0" smtClean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stranieri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61083"/>
                  </a:ext>
                </a:extLst>
              </a:tr>
              <a:tr h="38981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Totale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D</a:t>
                      </a:r>
                      <a:r>
                        <a:rPr lang="it-IT" sz="1400" b="1" u="none" strike="noStrike" dirty="0" smtClean="0">
                          <a:effectLst/>
                        </a:rPr>
                        <a:t>onne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728588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CASSINO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130</a:t>
                      </a:r>
                    </a:p>
                  </a:txBody>
                  <a:tcPr marL="7620" marR="7620" marT="762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189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58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92806"/>
                  </a:ext>
                </a:extLst>
              </a:tr>
              <a:tr h="34401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 "G. PAGLIEI"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563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539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526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15077429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PALIANO-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54973396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5165946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381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71913887"/>
                  </a:ext>
                </a:extLst>
              </a:tr>
              <a:tr h="41692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"G. PASSERINI"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51926315"/>
                  </a:ext>
                </a:extLst>
              </a:tr>
              <a:tr h="26553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249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94850624"/>
                  </a:ext>
                </a:extLst>
              </a:tr>
              <a:tr h="41692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"G. STEFANINI" REBIBBIA FEMMINILE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CCF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 345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345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132  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85736609"/>
                  </a:ext>
                </a:extLst>
              </a:tr>
              <a:tr h="44877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"R. CINOTTI" REBIBBIA N.C.1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1.170 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   1.067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487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13627373"/>
                  </a:ext>
                </a:extLst>
              </a:tr>
              <a:tr h="41692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"REBIBBIA TERZA CASA"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80037742"/>
                  </a:ext>
                </a:extLst>
              </a:tr>
              <a:tr h="25423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"REBIBBIA"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293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01991174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1036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537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091062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604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36216864"/>
                  </a:ext>
                </a:extLst>
              </a:tr>
              <a:tr h="36609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633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57601837"/>
                  </a:ext>
                </a:extLst>
              </a:tr>
              <a:tr h="504014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TOTALE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5.264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   4.798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6.381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421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2.376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1264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64" y="1029080"/>
            <a:ext cx="8506458" cy="4958922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0" y="176137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Tasso di affollamento negli istituti penitenziari del Lazio e in Italia calcolato sul totale dei posti effettivamente disponibili al </a:t>
            </a:r>
            <a:r>
              <a:rPr lang="it-IT" b="1" dirty="0" smtClean="0"/>
              <a:t>30 settembre 2023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215008" y="6026725"/>
            <a:ext cx="892899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9377" y="741817"/>
            <a:ext cx="5700254" cy="5334462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-122306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Tasso affollamento calcolato sul numero effettivo di posti disponibili(*) e numero di detenuti per regione</a:t>
            </a:r>
            <a:br>
              <a:rPr lang="it-IT" sz="2000" b="1" dirty="0" smtClean="0"/>
            </a:br>
            <a:r>
              <a:rPr lang="it-IT" sz="2000" b="1" dirty="0" smtClean="0"/>
              <a:t>negli Istituti penitenziari d’Italia al </a:t>
            </a:r>
            <a:r>
              <a:rPr lang="it-IT" sz="2000" b="1" dirty="0" smtClean="0"/>
              <a:t>30 settembre 2023 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509245" y="2662069"/>
            <a:ext cx="12625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/>
              <a:t>Tasso affollamento per Regione</a:t>
            </a:r>
            <a:endParaRPr lang="it-IT" sz="1100" dirty="0"/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7736" y="3092956"/>
            <a:ext cx="1204064" cy="861135"/>
          </a:xfrm>
          <a:prstGeom prst="rect">
            <a:avLst/>
          </a:prstGeom>
        </p:spPr>
      </p:pic>
      <p:sp>
        <p:nvSpPr>
          <p:cNvPr id="11" name="Rettangolo 10"/>
          <p:cNvSpPr/>
          <p:nvPr/>
        </p:nvSpPr>
        <p:spPr>
          <a:xfrm>
            <a:off x="215008" y="6104171"/>
            <a:ext cx="892899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</p:txBody>
      </p:sp>
    </p:spTree>
    <p:extLst>
      <p:ext uri="{BB962C8B-B14F-4D97-AF65-F5344CB8AC3E}">
        <p14:creationId xmlns:p14="http://schemas.microsoft.com/office/powerpoint/2010/main" val="968532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Primi venti istituti penitenziari in Italia per tasso di </a:t>
            </a:r>
            <a:r>
              <a:rPr lang="it-IT" sz="2000" b="1" dirty="0" smtClean="0"/>
              <a:t>affollamento </a:t>
            </a:r>
            <a:r>
              <a:rPr lang="it-IT" sz="2000" b="1" dirty="0" smtClean="0"/>
              <a:t>su posti effettivamente disponibili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80424"/>
              </p:ext>
            </p:extLst>
          </p:nvPr>
        </p:nvGraphicFramePr>
        <p:xfrm>
          <a:off x="163847" y="1124744"/>
          <a:ext cx="8892479" cy="459436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679961">
                  <a:extLst>
                    <a:ext uri="{9D8B030D-6E8A-4147-A177-3AD203B41FA5}">
                      <a16:colId xmlns:a16="http://schemas.microsoft.com/office/drawing/2014/main" val="23578971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58896806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67222529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70414428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64823750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582906129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57095791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913244439"/>
                    </a:ext>
                  </a:extLst>
                </a:gridCol>
                <a:gridCol w="1027942">
                  <a:extLst>
                    <a:ext uri="{9D8B030D-6E8A-4147-A177-3AD203B41FA5}">
                      <a16:colId xmlns:a16="http://schemas.microsoft.com/office/drawing/2014/main" val="4076307789"/>
                    </a:ext>
                  </a:extLst>
                </a:gridCol>
              </a:tblGrid>
              <a:tr h="269264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ISTITUTO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CAPIENZA</a:t>
                      </a:r>
                      <a:br>
                        <a:rPr lang="it-IT" sz="1200" u="none" strike="noStrike" dirty="0">
                          <a:effectLst/>
                        </a:rPr>
                      </a:br>
                      <a:r>
                        <a:rPr lang="it-IT" sz="1200" u="none" strike="noStrike" dirty="0">
                          <a:effectLst/>
                        </a:rPr>
                        <a:t> "ufficiale"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PRESENTI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DONNE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STRANIERI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POSTI NON DISPONIBILI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POSTI EFFETTIVAMENTE DISPONBILI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TASSO AFFOLLAMENTO "UFFICIALE</a:t>
                      </a:r>
                      <a:r>
                        <a:rPr lang="it-IT" sz="1200" u="none" strike="noStrike" dirty="0" smtClean="0">
                          <a:effectLst/>
                        </a:rPr>
                        <a:t>"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TASSO AFFOLLAMENTO </a:t>
                      </a:r>
                      <a:br>
                        <a:rPr lang="it-IT" sz="1200" u="none" strike="noStrike" dirty="0">
                          <a:effectLst/>
                        </a:rPr>
                      </a:br>
                      <a:r>
                        <a:rPr lang="it-IT" sz="1200" u="none" strike="noStrike" dirty="0">
                          <a:effectLst/>
                        </a:rPr>
                        <a:t>SU POSTI </a:t>
                      </a:r>
                      <a:r>
                        <a:rPr lang="it-IT" sz="1200" u="none" strike="noStrike" dirty="0" smtClean="0">
                          <a:effectLst/>
                        </a:rPr>
                        <a:t>DISPONIBILI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28" marR="7128" marT="7128" marB="0" anchor="b"/>
                </a:tc>
                <a:extLst>
                  <a:ext uri="{0D108BD9-81ED-4DB2-BD59-A6C34878D82A}">
                    <a16:rowId xmlns:a16="http://schemas.microsoft.com/office/drawing/2014/main" val="3179869293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POTENZA "A. SANTORO"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35294728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LUCCA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06287080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MILANO "F. DI CATALDO" SAN VITTORE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93696543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BRESCIA "N. FISCHIONE" CANTON MONBELLO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92540248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BUSTO ARSIZIO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3208328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FOGGIA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1484607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22169503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LODI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23881402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VARESE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8902216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BARI "F. RUCCI"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95977170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TARANTO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3397196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MONZA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71326253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PESARO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10130232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LATINA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2609807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BOLOGNA "R. D'AMATO"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83849829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BERGAMO "Don Fausto RESMINI"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8421746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CIVITAVECCHIA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36505594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GROSSETO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73391691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BRINDISI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23696331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VERONA "MONTORIO"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26227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6339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Posizione Giuridica  In Italia e nel Lazio al </a:t>
            </a:r>
            <a:r>
              <a:rPr lang="it-IT" sz="2000" b="1" dirty="0" smtClean="0"/>
              <a:t>30 settembre 2023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8955673"/>
              </p:ext>
            </p:extLst>
          </p:nvPr>
        </p:nvGraphicFramePr>
        <p:xfrm>
          <a:off x="254317" y="983932"/>
          <a:ext cx="8635365" cy="4890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err="1"/>
              <a:t>Percentuali</a:t>
            </a:r>
            <a:r>
              <a:rPr lang="en-US" sz="2400" b="1" dirty="0"/>
              <a:t> di </a:t>
            </a:r>
            <a:r>
              <a:rPr lang="en-US" sz="2400" b="1" dirty="0" err="1"/>
              <a:t>detenuti</a:t>
            </a:r>
            <a:r>
              <a:rPr lang="en-US" sz="2400" b="1" dirty="0"/>
              <a:t> in </a:t>
            </a:r>
            <a:r>
              <a:rPr lang="en-US" sz="2400" b="1" dirty="0" err="1"/>
              <a:t>attesa</a:t>
            </a:r>
            <a:r>
              <a:rPr lang="en-US" sz="2400" b="1" dirty="0"/>
              <a:t> di </a:t>
            </a:r>
            <a:r>
              <a:rPr lang="en-US" sz="2400" b="1" dirty="0" smtClean="0"/>
              <a:t>primo </a:t>
            </a:r>
            <a:r>
              <a:rPr lang="en-US" sz="2400" b="1" dirty="0" err="1" smtClean="0"/>
              <a:t>giudizio</a:t>
            </a:r>
            <a:r>
              <a:rPr lang="en-US" sz="2400" b="1" dirty="0" smtClean="0"/>
              <a:t>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in Italia e </a:t>
            </a:r>
            <a:r>
              <a:rPr lang="en-US" sz="2400" b="1" dirty="0" err="1"/>
              <a:t>nel</a:t>
            </a:r>
            <a:r>
              <a:rPr lang="en-US" sz="2400" b="1" dirty="0"/>
              <a:t> </a:t>
            </a:r>
            <a:r>
              <a:rPr lang="en-US" sz="2400" b="1" dirty="0" smtClean="0"/>
              <a:t>Lazio: </a:t>
            </a:r>
            <a:r>
              <a:rPr lang="en-US" sz="2400" b="1" dirty="0" err="1" smtClean="0"/>
              <a:t>dicembre</a:t>
            </a:r>
            <a:r>
              <a:rPr lang="en-US" sz="2400" b="1" dirty="0" smtClean="0"/>
              <a:t> 2017- </a:t>
            </a:r>
            <a:r>
              <a:rPr lang="en-US" sz="2400" b="1" dirty="0" err="1" smtClean="0"/>
              <a:t>settembre</a:t>
            </a:r>
            <a:r>
              <a:rPr lang="en-US" sz="2400" b="1" dirty="0" smtClean="0"/>
              <a:t> </a:t>
            </a:r>
            <a:r>
              <a:rPr lang="en-US" sz="2400" b="1" dirty="0" smtClean="0"/>
              <a:t>2023</a:t>
            </a:r>
            <a:endParaRPr lang="it-IT" sz="2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1310849"/>
            <a:ext cx="8246531" cy="5092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100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Nazionalità In Italia e nel Lazio al </a:t>
            </a:r>
            <a:r>
              <a:rPr lang="it-IT" sz="2000" b="1" dirty="0" smtClean="0"/>
              <a:t>30 settembre 2023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2711868"/>
              </p:ext>
            </p:extLst>
          </p:nvPr>
        </p:nvGraphicFramePr>
        <p:xfrm>
          <a:off x="179070" y="1003935"/>
          <a:ext cx="8785859" cy="4850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5923</TotalTime>
  <Words>877</Words>
  <Application>Microsoft Office PowerPoint</Application>
  <PresentationFormat>Presentazione su schermo (4:3)</PresentationFormat>
  <Paragraphs>415</Paragraphs>
  <Slides>11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</vt:lpstr>
      <vt:lpstr>Calibri</vt:lpstr>
      <vt:lpstr>Tahoma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Tasso affollamento calcolato sul numero effettivo di posti disponibili(*) e numero di detenuti per regione negli Istituti penitenziari d’Italia al 30 settembre 2023 </vt:lpstr>
      <vt:lpstr>Primi venti istituti penitenziari in Italia per tasso di affollamento su posti effettivamente disponibili</vt:lpstr>
      <vt:lpstr>Detenuti per Posizione Giuridica  In Italia e nel Lazio al 30 settembre 2023</vt:lpstr>
      <vt:lpstr>Percentuali di detenuti in attesa di primo giudizio  in Italia e nel Lazio: dicembre 2017- settembre 2023</vt:lpstr>
      <vt:lpstr>Detenuti per Nazionalità In Italia e nel Lazio al 30 settembre 2023</vt:lpstr>
      <vt:lpstr>Detenuti per Genere in Italia e nel Lazio al 30 settembre 2023</vt:lpstr>
      <vt:lpstr>Detenute madri con figli al seguito presenti negli Istituti penitenziari in Italia  al 30 settembre 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 Fanoli</cp:lastModifiedBy>
  <cp:revision>448</cp:revision>
  <dcterms:created xsi:type="dcterms:W3CDTF">2020-06-03T15:49:37Z</dcterms:created>
  <dcterms:modified xsi:type="dcterms:W3CDTF">2023-10-04T15:56:07Z</dcterms:modified>
</cp:coreProperties>
</file>