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3" r:id="rId2"/>
    <p:sldId id="266" r:id="rId3"/>
    <p:sldId id="257" r:id="rId4"/>
    <p:sldId id="258" r:id="rId5"/>
    <p:sldId id="269" r:id="rId6"/>
    <p:sldId id="270" r:id="rId7"/>
    <p:sldId id="259" r:id="rId8"/>
    <p:sldId id="264" r:id="rId9"/>
    <p:sldId id="261" r:id="rId10"/>
    <p:sldId id="260" r:id="rId11"/>
    <p:sldId id="268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06" autoAdjust="0"/>
    <p:restoredTop sz="93735" autoAdjust="0"/>
  </p:normalViewPr>
  <p:slideViewPr>
    <p:cSldViewPr>
      <p:cViewPr>
        <p:scale>
          <a:sx n="49" d="100"/>
          <a:sy n="49" d="100"/>
        </p:scale>
        <p:origin x="1478" y="6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3\tabelle%20e%20grafici%20%203%20novembre%20202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3\tabelle%20e%20grafici%20%203%20novembre%202023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3\tabelle%20e%20grafici%20%203%20novembre%20202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3\tabelle%20e%20grafici%20%203%20novembre%202023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3\tabelle%20e%20grafici%20%203%20novembre%20202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616843491415502E-2"/>
          <c:y val="0"/>
          <c:w val="0.97580924524931756"/>
          <c:h val="0.88846437954524515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99B-40A1-B238-5A0DA1FB86F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99B-40A1-B238-5A0DA1FB86FD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99B-40A1-B238-5A0DA1FB86FD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99B-40A1-B238-5A0DA1FB86FD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99B-40A1-B238-5A0DA1FB86FD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99B-40A1-B238-5A0DA1FB86FD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99B-40A1-B238-5A0DA1FB86FD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99B-40A1-B238-5A0DA1FB86FD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99B-40A1-B238-5A0DA1FB86FD}"/>
                </c:ext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99B-40A1-B238-5A0DA1FB86FD}"/>
                </c:ext>
              </c:extLst>
            </c:dLbl>
            <c:dLbl>
              <c:idx val="2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99B-40A1-B238-5A0DA1FB86FD}"/>
                </c:ext>
              </c:extLst>
            </c:dLbl>
            <c:dLbl>
              <c:idx val="23"/>
              <c:layout>
                <c:manualLayout>
                  <c:x val="2.5396995146268028E-2"/>
                  <c:y val="3.617636240950660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499B-40A1-B238-5A0DA1FB86FD}"/>
                </c:ext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99B-40A1-B238-5A0DA1FB86FD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99B-40A1-B238-5A0DA1FB86FD}"/>
                </c:ext>
              </c:extLst>
            </c:dLbl>
            <c:dLbl>
              <c:idx val="26"/>
              <c:layout>
                <c:manualLayout>
                  <c:x val="-5.6045335233482416E-3"/>
                  <c:y val="1.158053527556444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499B-40A1-B238-5A0DA1FB86FD}"/>
                </c:ext>
              </c:extLst>
            </c:dLbl>
            <c:dLbl>
              <c:idx val="2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99B-40A1-B238-5A0DA1FB86FD}"/>
                </c:ext>
              </c:extLst>
            </c:dLbl>
            <c:dLbl>
              <c:idx val="28"/>
              <c:layout>
                <c:manualLayout>
                  <c:x val="-8.7966380911572405E-3"/>
                  <c:y val="2.387844884253554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499B-40A1-B238-5A0DA1FB86FD}"/>
                </c:ext>
              </c:extLst>
            </c:dLbl>
            <c:dLbl>
              <c:idx val="2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99B-40A1-B238-5A0DA1FB86FD}"/>
                </c:ext>
              </c:extLst>
            </c:dLbl>
            <c:dLbl>
              <c:idx val="30"/>
              <c:layout>
                <c:manualLayout>
                  <c:x val="-1.1209067046696209E-2"/>
                  <c:y val="1.332273969755202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499B-40A1-B238-5A0DA1FB86FD}"/>
                </c:ext>
              </c:extLst>
            </c:dLbl>
            <c:dLbl>
              <c:idx val="31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499B-40A1-B238-5A0DA1FB86FD}"/>
                </c:ext>
              </c:extLst>
            </c:dLbl>
            <c:dLbl>
              <c:idx val="33"/>
              <c:layout>
                <c:manualLayout>
                  <c:x val="4.1110372826843036E-3"/>
                  <c:y val="2.444535932115084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499B-40A1-B238-5A0DA1FB86FD}"/>
                </c:ext>
              </c:extLst>
            </c:dLbl>
            <c:spPr>
              <a:solidFill>
                <a:schemeClr val="lt1"/>
              </a:solidFill>
              <a:ln w="25400" cap="flat" cmpd="sng" algn="ctr">
                <a:solidFill>
                  <a:schemeClr val="dk1"/>
                </a:solidFill>
                <a:prstDash val="solid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19050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dash"/>
                <a:headEnd type="none" w="med" len="med"/>
                <a:tailEnd type="arrow" w="med" len="med"/>
              </a:ln>
              <a:effectLst/>
            </c:spPr>
            <c:trendlineType val="poly"/>
            <c:order val="2"/>
            <c:forward val="2"/>
            <c:dispRSqr val="0"/>
            <c:dispEq val="0"/>
          </c:trendline>
          <c:cat>
            <c:strRef>
              <c:f>'trend lazio'!$T$79:$BA$79</c:f>
              <c:strCache>
                <c:ptCount val="34"/>
                <c:pt idx="0">
                  <c:v>gen. 21</c:v>
                </c:pt>
                <c:pt idx="1">
                  <c:v>feb. 21</c:v>
                </c:pt>
                <c:pt idx="2">
                  <c:v>mar. 21</c:v>
                </c:pt>
                <c:pt idx="3">
                  <c:v>apr. 21</c:v>
                </c:pt>
                <c:pt idx="4">
                  <c:v>mag. 21</c:v>
                </c:pt>
                <c:pt idx="5">
                  <c:v>giu. 21</c:v>
                </c:pt>
                <c:pt idx="6">
                  <c:v>lug. 21</c:v>
                </c:pt>
                <c:pt idx="7">
                  <c:v>ago. 21</c:v>
                </c:pt>
                <c:pt idx="8">
                  <c:v>sett. 21</c:v>
                </c:pt>
                <c:pt idx="9">
                  <c:v>ott. 21</c:v>
                </c:pt>
                <c:pt idx="10">
                  <c:v>nov. 21</c:v>
                </c:pt>
                <c:pt idx="11">
                  <c:v>dic. 21</c:v>
                </c:pt>
                <c:pt idx="12">
                  <c:v>gen 22</c:v>
                </c:pt>
                <c:pt idx="13">
                  <c:v>feb. 22</c:v>
                </c:pt>
                <c:pt idx="14">
                  <c:v>mar. 22</c:v>
                </c:pt>
                <c:pt idx="15">
                  <c:v>apr. 22</c:v>
                </c:pt>
                <c:pt idx="16">
                  <c:v>mag. 22</c:v>
                </c:pt>
                <c:pt idx="17">
                  <c:v>giu 22</c:v>
                </c:pt>
                <c:pt idx="18">
                  <c:v>lug. 22</c:v>
                </c:pt>
                <c:pt idx="19">
                  <c:v>ago. 22</c:v>
                </c:pt>
                <c:pt idx="20">
                  <c:v>sett. 22</c:v>
                </c:pt>
                <c:pt idx="21">
                  <c:v>ott. 22</c:v>
                </c:pt>
                <c:pt idx="22">
                  <c:v>nov. 22</c:v>
                </c:pt>
                <c:pt idx="23">
                  <c:v>dic. 22</c:v>
                </c:pt>
                <c:pt idx="24">
                  <c:v>gen. 23</c:v>
                </c:pt>
                <c:pt idx="25">
                  <c:v>feb. 23</c:v>
                </c:pt>
                <c:pt idx="26">
                  <c:v>mar.23</c:v>
                </c:pt>
                <c:pt idx="27">
                  <c:v>apr. 23</c:v>
                </c:pt>
                <c:pt idx="28">
                  <c:v>mag. 23</c:v>
                </c:pt>
                <c:pt idx="29">
                  <c:v>giu. 23</c:v>
                </c:pt>
                <c:pt idx="30">
                  <c:v>lug. 23</c:v>
                </c:pt>
                <c:pt idx="31">
                  <c:v>ago. 23</c:v>
                </c:pt>
                <c:pt idx="32">
                  <c:v>set. 23</c:v>
                </c:pt>
                <c:pt idx="33">
                  <c:v>ott. 23</c:v>
                </c:pt>
              </c:strCache>
            </c:strRef>
          </c:cat>
          <c:val>
            <c:numRef>
              <c:f>'trend lazio'!$T$80:$BA$80</c:f>
              <c:numCache>
                <c:formatCode>_-* #,##0\ _€_-;\-* #,##0\ _€_-;_-* "-"??\ _€_-;_-@_-</c:formatCode>
                <c:ptCount val="34"/>
                <c:pt idx="0">
                  <c:v>53329</c:v>
                </c:pt>
                <c:pt idx="1">
                  <c:v>53697</c:v>
                </c:pt>
                <c:pt idx="2">
                  <c:v>53509</c:v>
                </c:pt>
                <c:pt idx="3">
                  <c:v>53608</c:v>
                </c:pt>
                <c:pt idx="4">
                  <c:v>53660</c:v>
                </c:pt>
                <c:pt idx="5">
                  <c:v>53637</c:v>
                </c:pt>
                <c:pt idx="6">
                  <c:v>53129</c:v>
                </c:pt>
                <c:pt idx="7">
                  <c:v>53557</c:v>
                </c:pt>
                <c:pt idx="8">
                  <c:v>53930</c:v>
                </c:pt>
                <c:pt idx="9">
                  <c:v>54307</c:v>
                </c:pt>
                <c:pt idx="10">
                  <c:v>54593</c:v>
                </c:pt>
                <c:pt idx="11">
                  <c:v>54134</c:v>
                </c:pt>
                <c:pt idx="12">
                  <c:v>54372</c:v>
                </c:pt>
                <c:pt idx="13">
                  <c:v>54635</c:v>
                </c:pt>
                <c:pt idx="14">
                  <c:v>54609</c:v>
                </c:pt>
                <c:pt idx="15">
                  <c:v>54595</c:v>
                </c:pt>
                <c:pt idx="16">
                  <c:v>54771</c:v>
                </c:pt>
                <c:pt idx="17">
                  <c:v>54841</c:v>
                </c:pt>
                <c:pt idx="18">
                  <c:v>54979</c:v>
                </c:pt>
                <c:pt idx="19">
                  <c:v>55637</c:v>
                </c:pt>
                <c:pt idx="20">
                  <c:v>55835</c:v>
                </c:pt>
                <c:pt idx="21">
                  <c:v>56225</c:v>
                </c:pt>
                <c:pt idx="22">
                  <c:v>56524</c:v>
                </c:pt>
                <c:pt idx="23">
                  <c:v>56196</c:v>
                </c:pt>
                <c:pt idx="24">
                  <c:v>56127</c:v>
                </c:pt>
                <c:pt idx="25">
                  <c:v>56319</c:v>
                </c:pt>
                <c:pt idx="26">
                  <c:v>56605</c:v>
                </c:pt>
                <c:pt idx="27">
                  <c:v>56674</c:v>
                </c:pt>
                <c:pt idx="28">
                  <c:v>57230</c:v>
                </c:pt>
                <c:pt idx="29">
                  <c:v>57525</c:v>
                </c:pt>
                <c:pt idx="30">
                  <c:v>57749</c:v>
                </c:pt>
                <c:pt idx="31">
                  <c:v>58428</c:v>
                </c:pt>
                <c:pt idx="32" formatCode="#,##0">
                  <c:v>58987</c:v>
                </c:pt>
                <c:pt idx="33">
                  <c:v>59715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499B-40A1-B238-5A0DA1FB86F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190169952"/>
        <c:axId val="1190171200"/>
      </c:barChart>
      <c:catAx>
        <c:axId val="1190169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90171200"/>
        <c:crosses val="autoZero"/>
        <c:auto val="1"/>
        <c:lblAlgn val="ctr"/>
        <c:lblOffset val="100"/>
        <c:noMultiLvlLbl val="0"/>
      </c:catAx>
      <c:valAx>
        <c:axId val="1190171200"/>
        <c:scaling>
          <c:orientation val="minMax"/>
        </c:scaling>
        <c:delete val="1"/>
        <c:axPos val="l"/>
        <c:numFmt formatCode="_-* #,##0\ _€_-;\-* #,##0\ _€_-;_-* &quot;-&quot;??\ _€_-;_-@_-" sourceLinked="1"/>
        <c:majorTickMark val="none"/>
        <c:minorTickMark val="none"/>
        <c:tickLblPos val="nextTo"/>
        <c:crossAx val="1190169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1100" b="0"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posizione giuridic'!$O$19</c:f>
              <c:strCache>
                <c:ptCount val="1"/>
                <c:pt idx="0">
                  <c:v>In attesa di primo giudizio</c:v>
                </c:pt>
              </c:strCache>
            </c:strRef>
          </c:tx>
          <c:invertIfNegative val="0"/>
          <c:dLbls>
            <c:spPr>
              <a:solidFill>
                <a:schemeClr val="bg1">
                  <a:lumMod val="95000"/>
                </a:schemeClr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giuridic'!$P$19:$Q$19</c:f>
              <c:numCache>
                <c:formatCode>_-* #,##0.0\ _€_-;\-* #,##0.0\ _€_-;_-* "-"??\ _€_-;_-@_-</c:formatCode>
                <c:ptCount val="2"/>
                <c:pt idx="0" formatCode="0.0">
                  <c:v>16.565938323260497</c:v>
                </c:pt>
                <c:pt idx="1">
                  <c:v>15.855312735493596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42-4E1D-9BF3-5BCE36ED8D4D}"/>
            </c:ext>
          </c:extLst>
        </c:ser>
        <c:ser>
          <c:idx val="1"/>
          <c:order val="1"/>
          <c:tx>
            <c:strRef>
              <c:f>'detenuti per posizione giuridic'!$O$20</c:f>
              <c:strCache>
                <c:ptCount val="1"/>
                <c:pt idx="0">
                  <c:v>Condannati non definItivi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giuridic'!$P$20:$Q$20</c:f>
              <c:numCache>
                <c:formatCode>_-* #,##0.0\ _€_-;\-* #,##0.0\ _€_-;_-* "-"??\ _€_-;_-@_-</c:formatCode>
                <c:ptCount val="2"/>
                <c:pt idx="0" formatCode="0.0">
                  <c:v>12.490314582364793</c:v>
                </c:pt>
                <c:pt idx="1">
                  <c:v>10.720924390856569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542-4E1D-9BF3-5BCE36ED8D4D}"/>
            </c:ext>
          </c:extLst>
        </c:ser>
        <c:ser>
          <c:idx val="2"/>
          <c:order val="2"/>
          <c:tx>
            <c:strRef>
              <c:f>'detenuti per posizione giuridic'!$O$21</c:f>
              <c:strCache>
                <c:ptCount val="1"/>
                <c:pt idx="0">
                  <c:v>Condannati definitivi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giuridic'!$P$21:$Q$21</c:f>
              <c:numCache>
                <c:formatCode>_-* #,##0.0\ _€_-;\-* #,##0.0\ _€_-;_-* "-"??\ _€_-;_-@_-</c:formatCode>
                <c:ptCount val="2"/>
                <c:pt idx="0" formatCode="0.0">
                  <c:v>70.540833720750044</c:v>
                </c:pt>
                <c:pt idx="1">
                  <c:v>72.884534873984762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542-4E1D-9BF3-5BCE36ED8D4D}"/>
            </c:ext>
          </c:extLst>
        </c:ser>
        <c:ser>
          <c:idx val="3"/>
          <c:order val="3"/>
          <c:tx>
            <c:strRef>
              <c:f>'detenuti per posizione giuridic'!$O$22</c:f>
              <c:strCache>
                <c:ptCount val="1"/>
                <c:pt idx="0">
                  <c:v>altra posizione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giuridic'!$P$22:$Q$22</c:f>
              <c:numCache>
                <c:formatCode>_-* #,##0.0\ _€_-;\-* #,##0.0\ _€_-;_-* "-"??\ _€_-;_-@_-</c:formatCode>
                <c:ptCount val="2"/>
                <c:pt idx="0" formatCode="0.0">
                  <c:v>0.40291337362467067</c:v>
                </c:pt>
                <c:pt idx="1">
                  <c:v>0.53922799966507573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542-4E1D-9BF3-5BCE36ED8D4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04141184"/>
        <c:axId val="104142720"/>
      </c:barChart>
      <c:catAx>
        <c:axId val="1041411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crossAx val="104142720"/>
        <c:crosses val="autoZero"/>
        <c:auto val="1"/>
        <c:lblAlgn val="ctr"/>
        <c:lblOffset val="100"/>
        <c:noMultiLvlLbl val="0"/>
      </c:catAx>
      <c:valAx>
        <c:axId val="104142720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one"/>
        <c:crossAx val="10414118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624617024688095E-3"/>
          <c:y val="6.1798070250617982E-4"/>
          <c:w val="0.97878086419753085"/>
          <c:h val="0.84829843868185117"/>
        </c:manualLayout>
      </c:layout>
      <c:lineChart>
        <c:grouping val="standard"/>
        <c:varyColors val="0"/>
        <c:ser>
          <c:idx val="0"/>
          <c:order val="0"/>
          <c:tx>
            <c:strRef>
              <c:f>'in attesa di giudizio trend'!$B$25</c:f>
              <c:strCache>
                <c:ptCount val="1"/>
                <c:pt idx="0">
                  <c:v>Italia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4145927120022213E-16"/>
                  <c:y val="3.6764558338917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064-42B8-B60B-FB7B141536B1}"/>
                </c:ext>
              </c:extLst>
            </c:dLbl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064-42B8-B60B-FB7B141536B1}"/>
                </c:ext>
              </c:extLst>
            </c:dLbl>
            <c:dLbl>
              <c:idx val="7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064-42B8-B60B-FB7B141536B1}"/>
                </c:ext>
              </c:extLst>
            </c:dLbl>
            <c:dLbl>
              <c:idx val="10"/>
              <c:layout>
                <c:manualLayout>
                  <c:x val="2.4112654320987654E-2"/>
                  <c:y val="7.81708657552641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064-42B8-B60B-FB7B141536B1}"/>
                </c:ext>
              </c:extLst>
            </c:dLbl>
            <c:dLbl>
              <c:idx val="1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B064-42B8-B60B-FB7B141536B1}"/>
                </c:ext>
              </c:extLst>
            </c:dLbl>
            <c:dLbl>
              <c:idx val="19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064-42B8-B60B-FB7B141536B1}"/>
                </c:ext>
              </c:extLst>
            </c:dLbl>
            <c:dLbl>
              <c:idx val="22"/>
              <c:layout>
                <c:manualLayout>
                  <c:x val="-2.3148148148148147E-2"/>
                  <c:y val="-3.0926533788996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B064-42B8-B60B-FB7B141536B1}"/>
                </c:ext>
              </c:extLst>
            </c:dLbl>
            <c:dLbl>
              <c:idx val="24"/>
              <c:layout>
                <c:manualLayout>
                  <c:x val="-3.0864197530864269E-2"/>
                  <c:y val="1.25073385208422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B064-42B8-B60B-FB7B141536B1}"/>
                </c:ext>
              </c:extLst>
            </c:dLbl>
            <c:dLbl>
              <c:idx val="29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B064-42B8-B60B-FB7B141536B1}"/>
                </c:ext>
              </c:extLst>
            </c:dLbl>
            <c:dLbl>
              <c:idx val="34"/>
              <c:layout>
                <c:manualLayout>
                  <c:x val="-2.0254629629629629E-2"/>
                  <c:y val="2.3451259726579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B064-42B8-B60B-FB7B141536B1}"/>
                </c:ext>
              </c:extLst>
            </c:dLbl>
            <c:dLbl>
              <c:idx val="37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B064-42B8-B60B-FB7B141536B1}"/>
                </c:ext>
              </c:extLst>
            </c:dLbl>
            <c:spPr>
              <a:solidFill>
                <a:schemeClr val="accent1">
                  <a:lumMod val="20000"/>
                  <a:lumOff val="80000"/>
                </a:schemeClr>
              </a:solidFill>
              <a:ln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 attesa di giudizio trend'!$A$26:$A$69</c:f>
              <c:strCache>
                <c:ptCount val="44"/>
                <c:pt idx="0">
                  <c:v>ott. 23</c:v>
                </c:pt>
                <c:pt idx="4">
                  <c:v>giu. 23</c:v>
                </c:pt>
                <c:pt idx="7">
                  <c:v>mar. 23</c:v>
                </c:pt>
                <c:pt idx="10">
                  <c:v>dic.22</c:v>
                </c:pt>
                <c:pt idx="13">
                  <c:v>set. 22</c:v>
                </c:pt>
                <c:pt idx="16">
                  <c:v>giu. 22</c:v>
                </c:pt>
                <c:pt idx="19">
                  <c:v>mar. 22</c:v>
                </c:pt>
                <c:pt idx="22">
                  <c:v>dic. 21</c:v>
                </c:pt>
                <c:pt idx="27">
                  <c:v>giu 21</c:v>
                </c:pt>
                <c:pt idx="31">
                  <c:v>dic 20</c:v>
                </c:pt>
                <c:pt idx="35">
                  <c:v>dic 19</c:v>
                </c:pt>
                <c:pt idx="39">
                  <c:v>dic 18</c:v>
                </c:pt>
                <c:pt idx="43">
                  <c:v>dic 17</c:v>
                </c:pt>
              </c:strCache>
            </c:strRef>
          </c:cat>
          <c:val>
            <c:numRef>
              <c:f>'in attesa di giudizio trend'!$B$26:$B$69</c:f>
              <c:numCache>
                <c:formatCode>0.0%</c:formatCode>
                <c:ptCount val="44"/>
                <c:pt idx="0">
                  <c:v>0.159</c:v>
                </c:pt>
                <c:pt idx="1">
                  <c:v>0.155</c:v>
                </c:pt>
                <c:pt idx="2">
                  <c:v>0.14899999999999999</c:v>
                </c:pt>
                <c:pt idx="3">
                  <c:v>0.13800000000000001</c:v>
                </c:pt>
                <c:pt idx="4">
                  <c:v>0.14099999999999999</c:v>
                </c:pt>
                <c:pt idx="5">
                  <c:v>0.13300000000000001</c:v>
                </c:pt>
                <c:pt idx="6">
                  <c:v>0.13900000000000001</c:v>
                </c:pt>
                <c:pt idx="7">
                  <c:v>0.13900000000000001</c:v>
                </c:pt>
                <c:pt idx="8">
                  <c:v>0.14399999999999999</c:v>
                </c:pt>
                <c:pt idx="9">
                  <c:v>0.14899999999999999</c:v>
                </c:pt>
                <c:pt idx="10">
                  <c:v>0.15</c:v>
                </c:pt>
                <c:pt idx="11">
                  <c:v>0.155</c:v>
                </c:pt>
                <c:pt idx="12">
                  <c:v>0.158</c:v>
                </c:pt>
                <c:pt idx="13">
                  <c:v>0.158</c:v>
                </c:pt>
                <c:pt idx="14">
                  <c:v>0.156</c:v>
                </c:pt>
                <c:pt idx="15">
                  <c:v>0.152</c:v>
                </c:pt>
                <c:pt idx="16">
                  <c:v>0.152</c:v>
                </c:pt>
                <c:pt idx="17">
                  <c:v>0.153</c:v>
                </c:pt>
                <c:pt idx="18">
                  <c:v>0.152</c:v>
                </c:pt>
                <c:pt idx="19">
                  <c:v>0.156</c:v>
                </c:pt>
                <c:pt idx="20">
                  <c:v>0.16</c:v>
                </c:pt>
                <c:pt idx="21">
                  <c:v>0.16</c:v>
                </c:pt>
                <c:pt idx="22">
                  <c:v>0.157</c:v>
                </c:pt>
                <c:pt idx="23">
                  <c:v>0.16200000000000001</c:v>
                </c:pt>
                <c:pt idx="24">
                  <c:v>0.16200000000000001</c:v>
                </c:pt>
                <c:pt idx="25">
                  <c:v>0.16200000000000001</c:v>
                </c:pt>
                <c:pt idx="26">
                  <c:v>0.156</c:v>
                </c:pt>
                <c:pt idx="27">
                  <c:v>0.154</c:v>
                </c:pt>
                <c:pt idx="28">
                  <c:v>0.159</c:v>
                </c:pt>
                <c:pt idx="29">
                  <c:v>0.159</c:v>
                </c:pt>
                <c:pt idx="30">
                  <c:v>0.16500000000000001</c:v>
                </c:pt>
                <c:pt idx="31">
                  <c:v>0.16200000000000001</c:v>
                </c:pt>
                <c:pt idx="32">
                  <c:v>0.17</c:v>
                </c:pt>
                <c:pt idx="33">
                  <c:v>0.16924541331491816</c:v>
                </c:pt>
                <c:pt idx="34">
                  <c:v>0.15335546105175812</c:v>
                </c:pt>
                <c:pt idx="35">
                  <c:v>0.15996643025226678</c:v>
                </c:pt>
                <c:pt idx="36">
                  <c:v>0.16410592768713619</c:v>
                </c:pt>
                <c:pt idx="37">
                  <c:v>0.15843825385810117</c:v>
                </c:pt>
                <c:pt idx="38">
                  <c:v>0.16492055897444358</c:v>
                </c:pt>
                <c:pt idx="39">
                  <c:v>0.16491492749979045</c:v>
                </c:pt>
                <c:pt idx="40">
                  <c:v>0.16955671120177918</c:v>
                </c:pt>
                <c:pt idx="41">
                  <c:v>0.16479177657890706</c:v>
                </c:pt>
                <c:pt idx="42">
                  <c:v>0.16680693196846608</c:v>
                </c:pt>
                <c:pt idx="43">
                  <c:v>0.16723371753923066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B064-42B8-B60B-FB7B141536B1}"/>
            </c:ext>
          </c:extLst>
        </c:ser>
        <c:ser>
          <c:idx val="1"/>
          <c:order val="1"/>
          <c:tx>
            <c:strRef>
              <c:f>'in attesa di giudizio trend'!$C$25</c:f>
              <c:strCache>
                <c:ptCount val="1"/>
                <c:pt idx="0">
                  <c:v>Lazio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4220982793831584E-4"/>
                  <c:y val="1.63455895812885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B064-42B8-B60B-FB7B141536B1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064-42B8-B60B-FB7B141536B1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064-42B8-B60B-FB7B141536B1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B064-42B8-B60B-FB7B141536B1}"/>
                </c:ext>
              </c:extLst>
            </c:dLbl>
            <c:dLbl>
              <c:idx val="4"/>
              <c:layout>
                <c:manualLayout>
                  <c:x val="-5.0053085812190146E-2"/>
                  <c:y val="1.79090068963938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B064-42B8-B60B-FB7B141536B1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B064-42B8-B60B-FB7B141536B1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B064-42B8-B60B-FB7B141536B1}"/>
                </c:ext>
              </c:extLst>
            </c:dLbl>
            <c:dLbl>
              <c:idx val="7"/>
              <c:layout>
                <c:manualLayout>
                  <c:x val="-3.4620987046758041E-2"/>
                  <c:y val="-8.5200088486957963E-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B064-42B8-B60B-FB7B141536B1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B064-42B8-B60B-FB7B141536B1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B064-42B8-B60B-FB7B141536B1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B064-42B8-B60B-FB7B141536B1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B064-42B8-B60B-FB7B141536B1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B064-42B8-B60B-FB7B141536B1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B064-42B8-B60B-FB7B141536B1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B064-42B8-B60B-FB7B141536B1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B064-42B8-B60B-FB7B141536B1}"/>
                </c:ext>
              </c:extLst>
            </c:dLbl>
            <c:dLbl>
              <c:idx val="18"/>
              <c:layout>
                <c:manualLayout>
                  <c:x val="-4.7159567293671621E-2"/>
                  <c:y val="1.00919203208673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D-B064-42B8-B60B-FB7B141536B1}"/>
                </c:ext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B064-42B8-B60B-FB7B141536B1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B064-42B8-B60B-FB7B141536B1}"/>
                </c:ext>
              </c:extLst>
            </c:dLbl>
            <c:dLbl>
              <c:idx val="2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B064-42B8-B60B-FB7B141536B1}"/>
                </c:ext>
              </c:extLst>
            </c:dLbl>
            <c:dLbl>
              <c:idx val="22"/>
              <c:layout>
                <c:manualLayout>
                  <c:x val="-2.4975925318363054E-2"/>
                  <c:y val="-5.5422528301853702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1-B064-42B8-B60B-FB7B141536B1}"/>
                </c:ext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B064-42B8-B60B-FB7B141536B1}"/>
                </c:ext>
              </c:extLst>
            </c:dLbl>
            <c:dLbl>
              <c:idx val="24"/>
              <c:layout>
                <c:manualLayout>
                  <c:x val="-2.4975925318362981E-2"/>
                  <c:y val="-1.3359339405711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3-B064-42B8-B60B-FB7B141536B1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B064-42B8-B60B-FB7B141536B1}"/>
                </c:ext>
              </c:extLst>
            </c:dLbl>
            <c:dLbl>
              <c:idx val="2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B064-42B8-B60B-FB7B141536B1}"/>
                </c:ext>
              </c:extLst>
            </c:dLbl>
            <c:dLbl>
              <c:idx val="27"/>
              <c:layout>
                <c:manualLayout>
                  <c:x val="-1.8325617283950619E-2"/>
                  <c:y val="3.43951809323162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6-B064-42B8-B60B-FB7B141536B1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B064-42B8-B60B-FB7B141536B1}"/>
                </c:ext>
              </c:extLst>
            </c:dLbl>
            <c:dLbl>
              <c:idx val="29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8-B064-42B8-B60B-FB7B141536B1}"/>
                </c:ext>
              </c:extLst>
            </c:dLbl>
            <c:dLbl>
              <c:idx val="3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B064-42B8-B60B-FB7B141536B1}"/>
                </c:ext>
              </c:extLst>
            </c:dLbl>
            <c:dLbl>
              <c:idx val="3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B064-42B8-B60B-FB7B141536B1}"/>
                </c:ext>
              </c:extLst>
            </c:dLbl>
            <c:dLbl>
              <c:idx val="3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B064-42B8-B60B-FB7B141536B1}"/>
                </c:ext>
              </c:extLst>
            </c:dLbl>
            <c:dLbl>
              <c:idx val="3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C-B064-42B8-B60B-FB7B141536B1}"/>
                </c:ext>
              </c:extLst>
            </c:dLbl>
            <c:dLbl>
              <c:idx val="3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B064-42B8-B60B-FB7B141536B1}"/>
                </c:ext>
              </c:extLst>
            </c:dLbl>
            <c:dLbl>
              <c:idx val="3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B064-42B8-B60B-FB7B141536B1}"/>
                </c:ext>
              </c:extLst>
            </c:dLbl>
            <c:dLbl>
              <c:idx val="3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F-B064-42B8-B60B-FB7B141536B1}"/>
                </c:ext>
              </c:extLst>
            </c:dLbl>
            <c:dLbl>
              <c:idx val="38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33-B064-42B8-B60B-FB7B141536B1}"/>
                </c:ext>
              </c:extLst>
            </c:dLbl>
            <c:dLbl>
              <c:idx val="4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0-B064-42B8-B60B-FB7B141536B1}"/>
                </c:ext>
              </c:extLst>
            </c:dLbl>
            <c:dLbl>
              <c:idx val="41"/>
              <c:delete val="1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32-B064-42B8-B60B-FB7B141536B1}"/>
                </c:ext>
              </c:extLst>
            </c:dLbl>
            <c:spPr>
              <a:solidFill>
                <a:schemeClr val="accent2">
                  <a:lumMod val="20000"/>
                  <a:lumOff val="80000"/>
                </a:schemeClr>
              </a:solidFill>
              <a:ln w="25400" cap="flat" cmpd="sng" algn="ctr">
                <a:solidFill>
                  <a:schemeClr val="accent2"/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 attesa di giudizio trend'!$A$26:$A$69</c:f>
              <c:strCache>
                <c:ptCount val="44"/>
                <c:pt idx="0">
                  <c:v>ott. 23</c:v>
                </c:pt>
                <c:pt idx="4">
                  <c:v>giu. 23</c:v>
                </c:pt>
                <c:pt idx="7">
                  <c:v>mar. 23</c:v>
                </c:pt>
                <c:pt idx="10">
                  <c:v>dic.22</c:v>
                </c:pt>
                <c:pt idx="13">
                  <c:v>set. 22</c:v>
                </c:pt>
                <c:pt idx="16">
                  <c:v>giu. 22</c:v>
                </c:pt>
                <c:pt idx="19">
                  <c:v>mar. 22</c:v>
                </c:pt>
                <c:pt idx="22">
                  <c:v>dic. 21</c:v>
                </c:pt>
                <c:pt idx="27">
                  <c:v>giu 21</c:v>
                </c:pt>
                <c:pt idx="31">
                  <c:v>dic 20</c:v>
                </c:pt>
                <c:pt idx="35">
                  <c:v>dic 19</c:v>
                </c:pt>
                <c:pt idx="39">
                  <c:v>dic 18</c:v>
                </c:pt>
                <c:pt idx="43">
                  <c:v>dic 17</c:v>
                </c:pt>
              </c:strCache>
            </c:strRef>
          </c:cat>
          <c:val>
            <c:numRef>
              <c:f>'in attesa di giudizio trend'!$C$26:$C$69</c:f>
              <c:numCache>
                <c:formatCode>0.0%</c:formatCode>
                <c:ptCount val="44"/>
                <c:pt idx="0">
                  <c:v>0.16600000000000001</c:v>
                </c:pt>
                <c:pt idx="1">
                  <c:v>0.157</c:v>
                </c:pt>
                <c:pt idx="2">
                  <c:v>0.14499999999999999</c:v>
                </c:pt>
                <c:pt idx="3">
                  <c:v>0.13100000000000001</c:v>
                </c:pt>
                <c:pt idx="4">
                  <c:v>0.13300000000000001</c:v>
                </c:pt>
                <c:pt idx="5">
                  <c:v>0.14199999999999999</c:v>
                </c:pt>
                <c:pt idx="6">
                  <c:v>0.14000000000000001</c:v>
                </c:pt>
                <c:pt idx="7">
                  <c:v>0.14199999999999999</c:v>
                </c:pt>
                <c:pt idx="8">
                  <c:v>0.14499999999999999</c:v>
                </c:pt>
                <c:pt idx="9">
                  <c:v>0.14599999999999999</c:v>
                </c:pt>
                <c:pt idx="10">
                  <c:v>0.153</c:v>
                </c:pt>
                <c:pt idx="11">
                  <c:v>0.155</c:v>
                </c:pt>
                <c:pt idx="12">
                  <c:v>0.158</c:v>
                </c:pt>
                <c:pt idx="13">
                  <c:v>0.161</c:v>
                </c:pt>
                <c:pt idx="14">
                  <c:v>0.159</c:v>
                </c:pt>
                <c:pt idx="15">
                  <c:v>0.14599999999999999</c:v>
                </c:pt>
                <c:pt idx="16">
                  <c:v>0.14799999999999999</c:v>
                </c:pt>
                <c:pt idx="17">
                  <c:v>0.153</c:v>
                </c:pt>
                <c:pt idx="18">
                  <c:v>0.14799999999999999</c:v>
                </c:pt>
                <c:pt idx="19">
                  <c:v>0.14599999999999999</c:v>
                </c:pt>
                <c:pt idx="20">
                  <c:v>0.15</c:v>
                </c:pt>
                <c:pt idx="21">
                  <c:v>0.15</c:v>
                </c:pt>
                <c:pt idx="22">
                  <c:v>0.14599999999999999</c:v>
                </c:pt>
                <c:pt idx="23">
                  <c:v>0.14899999999999999</c:v>
                </c:pt>
                <c:pt idx="24">
                  <c:v>0.151</c:v>
                </c:pt>
                <c:pt idx="25">
                  <c:v>0.14799999999999999</c:v>
                </c:pt>
                <c:pt idx="26">
                  <c:v>0.14899999999999999</c:v>
                </c:pt>
                <c:pt idx="27">
                  <c:v>0.155</c:v>
                </c:pt>
                <c:pt idx="28">
                  <c:v>0.157</c:v>
                </c:pt>
                <c:pt idx="29">
                  <c:v>0.16200000000000001</c:v>
                </c:pt>
                <c:pt idx="30">
                  <c:v>0.16700000000000001</c:v>
                </c:pt>
                <c:pt idx="31">
                  <c:v>0.17399999999999999</c:v>
                </c:pt>
                <c:pt idx="32">
                  <c:v>0.18099999999999999</c:v>
                </c:pt>
                <c:pt idx="33">
                  <c:v>0.20340159666782368</c:v>
                </c:pt>
                <c:pt idx="34">
                  <c:v>0.17827208252740168</c:v>
                </c:pt>
                <c:pt idx="35">
                  <c:v>0.18413036856533657</c:v>
                </c:pt>
                <c:pt idx="36">
                  <c:v>0.17952612393681652</c:v>
                </c:pt>
                <c:pt idx="37">
                  <c:v>0.16918568784700802</c:v>
                </c:pt>
                <c:pt idx="38">
                  <c:v>0.169612922889363</c:v>
                </c:pt>
                <c:pt idx="39">
                  <c:v>0.16467707376798285</c:v>
                </c:pt>
                <c:pt idx="40">
                  <c:v>0.17067159581022798</c:v>
                </c:pt>
                <c:pt idx="41">
                  <c:v>0.16739606126914661</c:v>
                </c:pt>
                <c:pt idx="42">
                  <c:v>0.16277962874821514</c:v>
                </c:pt>
                <c:pt idx="43">
                  <c:v>0.15167548500881833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31-B064-42B8-B60B-FB7B141536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4392975"/>
        <c:axId val="504390895"/>
      </c:lineChart>
      <c:catAx>
        <c:axId val="504392975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04390895"/>
        <c:crosses val="autoZero"/>
        <c:auto val="1"/>
        <c:lblAlgn val="ctr"/>
        <c:lblOffset val="100"/>
        <c:noMultiLvlLbl val="0"/>
      </c:catAx>
      <c:valAx>
        <c:axId val="504390895"/>
        <c:scaling>
          <c:orientation val="minMax"/>
          <c:min val="0.1"/>
        </c:scaling>
        <c:delete val="1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5043929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>
              <a:lumMod val="95000"/>
              <a:lumOff val="5000"/>
            </a:schemeClr>
          </a:solidFill>
        </a:defRPr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nazionali'!$A$16</c:f>
              <c:strCache>
                <c:ptCount val="1"/>
                <c:pt idx="0">
                  <c:v>Italiani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nazionali'!$B$16:$C$16</c:f>
              <c:numCache>
                <c:formatCode>_-* #,##0.0\ _€_-;\-* #,##0.0\ _€_-;_-* "-"??\ _€_-;_-@_-</c:formatCode>
                <c:ptCount val="2"/>
                <c:pt idx="0">
                  <c:v>62.374089570742285</c:v>
                </c:pt>
                <c:pt idx="1">
                  <c:v>68.512099137570132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93-4580-9257-7A26AFC2CB3B}"/>
            </c:ext>
          </c:extLst>
        </c:ser>
        <c:ser>
          <c:idx val="1"/>
          <c:order val="1"/>
          <c:tx>
            <c:strRef>
              <c:f>'detenuti per genere e nazionali'!$A$17</c:f>
              <c:strCache>
                <c:ptCount val="1"/>
                <c:pt idx="0">
                  <c:v>Stranieri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nazionali'!$B$17:$C$17</c:f>
              <c:numCache>
                <c:formatCode>_-* #,##0.0\ _€_-;\-* #,##0.0\ _€_-;_-* "-"??\ _€_-;_-@_-</c:formatCode>
                <c:ptCount val="2"/>
                <c:pt idx="0">
                  <c:v>37.625910429257708</c:v>
                </c:pt>
                <c:pt idx="1">
                  <c:v>31.487900862429875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D93-4580-9257-7A26AFC2CB3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9310720"/>
        <c:axId val="129313792"/>
      </c:barChart>
      <c:catAx>
        <c:axId val="1293107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29313792"/>
        <c:crosses val="autoZero"/>
        <c:auto val="1"/>
        <c:lblAlgn val="ctr"/>
        <c:lblOffset val="100"/>
        <c:noMultiLvlLbl val="0"/>
      </c:catAx>
      <c:valAx>
        <c:axId val="12931379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293107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nazionali'!$A$19</c:f>
              <c:strCache>
                <c:ptCount val="1"/>
                <c:pt idx="0">
                  <c:v>uomini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nazionali'!$B$19:$C$19</c:f>
              <c:numCache>
                <c:formatCode>_-* #,##0.0\ _€_-;\-* #,##0.0\ _€_-;_-* "-"??\ _€_-;_-@_-</c:formatCode>
                <c:ptCount val="2"/>
                <c:pt idx="0">
                  <c:v>93.522392685572598</c:v>
                </c:pt>
                <c:pt idx="1">
                  <c:v>95.934019927991287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38-497D-8801-5AC06880703B}"/>
            </c:ext>
          </c:extLst>
        </c:ser>
        <c:ser>
          <c:idx val="1"/>
          <c:order val="1"/>
          <c:tx>
            <c:strRef>
              <c:f>'detenuti per genere e nazionali'!$A$20</c:f>
              <c:strCache>
                <c:ptCount val="1"/>
                <c:pt idx="0">
                  <c:v>donne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nazionali'!$B$20:$C$20</c:f>
              <c:numCache>
                <c:formatCode>_-* #,##0.0\ _€_-;\-* #,##0.0\ _€_-;_-* "-"??\ _€_-;_-@_-</c:formatCode>
                <c:ptCount val="2"/>
                <c:pt idx="0">
                  <c:v>6.4776073144273987</c:v>
                </c:pt>
                <c:pt idx="1">
                  <c:v>4.065980072008708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F38-497D-8801-5AC06880703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8249472"/>
        <c:axId val="68251008"/>
      </c:barChart>
      <c:catAx>
        <c:axId val="682494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68251008"/>
        <c:crosses val="autoZero"/>
        <c:auto val="1"/>
        <c:lblAlgn val="ctr"/>
        <c:lblOffset val="100"/>
        <c:noMultiLvlLbl val="0"/>
      </c:catAx>
      <c:valAx>
        <c:axId val="68251008"/>
        <c:scaling>
          <c:orientation val="minMax"/>
          <c:min val="0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682494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1C69EB-0CD6-4C50-89F5-FDA7C356B6C7}" type="datetimeFigureOut">
              <a:rPr lang="it-IT" smtClean="0"/>
              <a:t>03/11/2023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A64DF4-907E-4A92-A119-29C91BC896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5850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64DF4-907E-4A92-A119-29C91BC8961D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8060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64DF4-907E-4A92-A119-29C91BC8961D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3103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418" y="11415"/>
            <a:ext cx="785640" cy="10413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03/11/2023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03/11/2023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03/11/2023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03/11/2023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03/11/2023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03/11/2023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417D0-2E68-4637-845D-D469B2751F76}" type="datetimeFigureOut">
              <a:rPr lang="it-IT" smtClean="0"/>
              <a:pPr/>
              <a:t>03/11/2023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370" y="526367"/>
            <a:ext cx="8348086" cy="5730557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2915816" y="6453336"/>
            <a:ext cx="495475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Dipartimento Amministrazione Penitenziaria (DAP)</a:t>
            </a:r>
            <a:endParaRPr lang="it-IT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Detenuti per Genere in Italia e nel Lazio al </a:t>
            </a:r>
            <a:r>
              <a:rPr lang="it-IT" sz="2000" dirty="0" smtClean="0"/>
              <a:t>31 ottobre 2023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7723341"/>
              </p:ext>
            </p:extLst>
          </p:nvPr>
        </p:nvGraphicFramePr>
        <p:xfrm>
          <a:off x="107504" y="1412776"/>
          <a:ext cx="8640960" cy="4549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Detenute madri con figli al seguito presenti negli Istituti penitenziari in Italia </a:t>
            </a:r>
            <a:br>
              <a:rPr lang="it-IT" sz="2000" dirty="0" smtClean="0"/>
            </a:br>
            <a:r>
              <a:rPr lang="it-IT" sz="2000" dirty="0" smtClean="0"/>
              <a:t>al </a:t>
            </a:r>
            <a:r>
              <a:rPr lang="it-IT" sz="2000" dirty="0" smtClean="0"/>
              <a:t>31 ottobre 2023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979712" y="6453317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3625115"/>
              </p:ext>
            </p:extLst>
          </p:nvPr>
        </p:nvGraphicFramePr>
        <p:xfrm>
          <a:off x="297868" y="1173068"/>
          <a:ext cx="8162564" cy="5040355"/>
        </p:xfrm>
        <a:graphic>
          <a:graphicData uri="http://schemas.openxmlformats.org/drawingml/2006/table">
            <a:tbl>
              <a:tblPr lastRow="1" bandRow="1">
                <a:tableStyleId>{5C22544A-7EE6-4342-B048-85BDC9FD1C3A}</a:tableStyleId>
              </a:tblPr>
              <a:tblGrid>
                <a:gridCol w="1540843">
                  <a:extLst>
                    <a:ext uri="{9D8B030D-6E8A-4147-A177-3AD203B41FA5}">
                      <a16:colId xmlns:a16="http://schemas.microsoft.com/office/drawing/2014/main" val="1902667292"/>
                    </a:ext>
                  </a:extLst>
                </a:gridCol>
                <a:gridCol w="1891920">
                  <a:extLst>
                    <a:ext uri="{9D8B030D-6E8A-4147-A177-3AD203B41FA5}">
                      <a16:colId xmlns:a16="http://schemas.microsoft.com/office/drawing/2014/main" val="3211615703"/>
                    </a:ext>
                  </a:extLst>
                </a:gridCol>
                <a:gridCol w="975216">
                  <a:extLst>
                    <a:ext uri="{9D8B030D-6E8A-4147-A177-3AD203B41FA5}">
                      <a16:colId xmlns:a16="http://schemas.microsoft.com/office/drawing/2014/main" val="3621947872"/>
                    </a:ext>
                  </a:extLst>
                </a:gridCol>
                <a:gridCol w="946273">
                  <a:extLst>
                    <a:ext uri="{9D8B030D-6E8A-4147-A177-3AD203B41FA5}">
                      <a16:colId xmlns:a16="http://schemas.microsoft.com/office/drawing/2014/main" val="2139276828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269320065"/>
                    </a:ext>
                  </a:extLst>
                </a:gridCol>
                <a:gridCol w="582655">
                  <a:extLst>
                    <a:ext uri="{9D8B030D-6E8A-4147-A177-3AD203B41FA5}">
                      <a16:colId xmlns:a16="http://schemas.microsoft.com/office/drawing/2014/main" val="3227188328"/>
                    </a:ext>
                  </a:extLst>
                </a:gridCol>
                <a:gridCol w="624139">
                  <a:extLst>
                    <a:ext uri="{9D8B030D-6E8A-4147-A177-3AD203B41FA5}">
                      <a16:colId xmlns:a16="http://schemas.microsoft.com/office/drawing/2014/main" val="489688910"/>
                    </a:ext>
                  </a:extLst>
                </a:gridCol>
                <a:gridCol w="809430">
                  <a:extLst>
                    <a:ext uri="{9D8B030D-6E8A-4147-A177-3AD203B41FA5}">
                      <a16:colId xmlns:a16="http://schemas.microsoft.com/office/drawing/2014/main" val="3193555270"/>
                    </a:ext>
                  </a:extLst>
                </a:gridCol>
              </a:tblGrid>
              <a:tr h="1070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Regione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Istituto</a:t>
                      </a:r>
                      <a:endParaRPr lang="it-IT" sz="1400" b="1" i="0" u="none" strike="noStrike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Italiane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Straniere</a:t>
                      </a:r>
                      <a:endParaRPr lang="it-IT" sz="1400" b="1" i="0" u="none" strike="noStrike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Totale</a:t>
                      </a:r>
                      <a:endParaRPr lang="it-IT" sz="1400" b="1" i="0" u="none" strike="noStrike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244920"/>
                  </a:ext>
                </a:extLst>
              </a:tr>
              <a:tr h="1070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0617901"/>
                  </a:ext>
                </a:extLst>
              </a:tr>
              <a:tr h="2051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detenzione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detenzione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Presenti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Figli al seguito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Presenti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Figli al seguito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Presenti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Figli al seguito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191408"/>
                  </a:ext>
                </a:extLst>
              </a:tr>
              <a:tr h="51279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CALABRIA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CASTROVILLARI"R. SISCA" CC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123143927"/>
                  </a:ext>
                </a:extLst>
              </a:tr>
              <a:tr h="20511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CAMPANIA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LAURO ICAM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130047250"/>
                  </a:ext>
                </a:extLst>
              </a:tr>
              <a:tr h="41023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EMILIA ROMAGNA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BOLOGNA"R. D'AMATO" CC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25864042"/>
                  </a:ext>
                </a:extLst>
              </a:tr>
              <a:tr h="40498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LAZIO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ROMA"G. STEFANINI" REBIBBIA FEMMINILE CCF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21300182"/>
                  </a:ext>
                </a:extLst>
              </a:tr>
              <a:tr h="61535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LOMBARDIA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BOLLATE"II C.R." CR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796803793"/>
                  </a:ext>
                </a:extLst>
              </a:tr>
              <a:tr h="60152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LOMBARDIA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MILANO"F. DI CATALDO" SAN VITTORE CCF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859228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PIEMONTE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TORINO"G. LORUSSO L. CUTUGNO" LE VALLETTE CC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637414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PUGLIA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FOGGIA CC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681375176"/>
                  </a:ext>
                </a:extLst>
              </a:tr>
              <a:tr h="30767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PUGLIA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LECCE"N.C." CC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 dirty="0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655892971"/>
                  </a:ext>
                </a:extLst>
              </a:tr>
              <a:tr h="10701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>
                          <a:effectLst/>
                        </a:rPr>
                        <a:t>Totale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10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10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9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10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19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 dirty="0">
                          <a:effectLst/>
                        </a:rPr>
                        <a:t>20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/>
                </a:tc>
                <a:extLst>
                  <a:ext uri="{0D108BD9-81ED-4DB2-BD59-A6C34878D82A}">
                    <a16:rowId xmlns:a16="http://schemas.microsoft.com/office/drawing/2014/main" val="22371399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8844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47657" y="189522"/>
            <a:ext cx="814812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002060"/>
                </a:solidFill>
              </a:rPr>
              <a:t>Numero di persone detenute negli Istituti penitenziari in Italia </a:t>
            </a:r>
          </a:p>
          <a:p>
            <a:pPr algn="ctr"/>
            <a:r>
              <a:rPr lang="it-IT" sz="2400" b="1" dirty="0" smtClean="0">
                <a:solidFill>
                  <a:srgbClr val="002060"/>
                </a:solidFill>
              </a:rPr>
              <a:t>Gen.2021- </a:t>
            </a:r>
            <a:r>
              <a:rPr lang="it-IT" sz="2400" b="1" dirty="0" smtClean="0">
                <a:solidFill>
                  <a:srgbClr val="002060"/>
                </a:solidFill>
              </a:rPr>
              <a:t>Ott.2023</a:t>
            </a:r>
            <a:endParaRPr lang="it-IT" sz="2400" b="1" dirty="0">
              <a:solidFill>
                <a:srgbClr val="00206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3707904" y="6488668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2536939"/>
              </p:ext>
            </p:extLst>
          </p:nvPr>
        </p:nvGraphicFramePr>
        <p:xfrm>
          <a:off x="72824" y="1052736"/>
          <a:ext cx="9005251" cy="50134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5914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35496" y="76562"/>
            <a:ext cx="8352928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Dettaglio dei detenuti presenti negli istituti penitenziari del Lazio al </a:t>
            </a:r>
            <a:r>
              <a:rPr lang="it-IT" b="1" dirty="0" smtClean="0"/>
              <a:t>31/10/2023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395536" y="6279703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  <a:endParaRPr lang="it-IT" sz="12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6804248" y="6510535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715095"/>
              </p:ext>
            </p:extLst>
          </p:nvPr>
        </p:nvGraphicFramePr>
        <p:xfrm>
          <a:off x="575556" y="426305"/>
          <a:ext cx="7920880" cy="552792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47203">
                  <a:extLst>
                    <a:ext uri="{9D8B030D-6E8A-4147-A177-3AD203B41FA5}">
                      <a16:colId xmlns:a16="http://schemas.microsoft.com/office/drawing/2014/main" val="1406207836"/>
                    </a:ext>
                  </a:extLst>
                </a:gridCol>
                <a:gridCol w="732855">
                  <a:extLst>
                    <a:ext uri="{9D8B030D-6E8A-4147-A177-3AD203B41FA5}">
                      <a16:colId xmlns:a16="http://schemas.microsoft.com/office/drawing/2014/main" val="1751016505"/>
                    </a:ext>
                  </a:extLst>
                </a:gridCol>
                <a:gridCol w="1230223">
                  <a:extLst>
                    <a:ext uri="{9D8B030D-6E8A-4147-A177-3AD203B41FA5}">
                      <a16:colId xmlns:a16="http://schemas.microsoft.com/office/drawing/2014/main" val="3942614510"/>
                    </a:ext>
                  </a:extLst>
                </a:gridCol>
                <a:gridCol w="1159684">
                  <a:extLst>
                    <a:ext uri="{9D8B030D-6E8A-4147-A177-3AD203B41FA5}">
                      <a16:colId xmlns:a16="http://schemas.microsoft.com/office/drawing/2014/main" val="2079229812"/>
                    </a:ext>
                  </a:extLst>
                </a:gridCol>
                <a:gridCol w="1023401">
                  <a:extLst>
                    <a:ext uri="{9D8B030D-6E8A-4147-A177-3AD203B41FA5}">
                      <a16:colId xmlns:a16="http://schemas.microsoft.com/office/drawing/2014/main" val="1233130316"/>
                    </a:ext>
                  </a:extLst>
                </a:gridCol>
                <a:gridCol w="919402">
                  <a:extLst>
                    <a:ext uri="{9D8B030D-6E8A-4147-A177-3AD203B41FA5}">
                      <a16:colId xmlns:a16="http://schemas.microsoft.com/office/drawing/2014/main" val="3882217495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904374269"/>
                    </a:ext>
                  </a:extLst>
                </a:gridCol>
              </a:tblGrid>
              <a:tr h="41319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Istituto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Tipo istituto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Capienza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Regolamentare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POSTI  </a:t>
                      </a:r>
                      <a:br>
                        <a:rPr lang="it-IT" sz="1400" b="1" u="none" strike="noStrike" dirty="0">
                          <a:effectLst/>
                        </a:rPr>
                      </a:br>
                      <a:r>
                        <a:rPr lang="it-IT" sz="1400" b="1" u="none" strike="noStrike" dirty="0">
                          <a:effectLst/>
                        </a:rPr>
                        <a:t>effettivamente disponili (*)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Detenuti presenti al  </a:t>
                      </a:r>
                    </a:p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31 ottobre </a:t>
                      </a:r>
                      <a:r>
                        <a:rPr lang="it-IT" sz="1400" b="1" u="none" strike="noStrike" dirty="0" smtClean="0">
                          <a:effectLst/>
                        </a:rPr>
                        <a:t>2023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di cui</a:t>
                      </a:r>
                      <a:endParaRPr lang="it-IT" sz="1400" b="1" i="0" u="none" strike="noStrike" dirty="0" smtClean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stranieri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 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361083"/>
                  </a:ext>
                </a:extLst>
              </a:tr>
              <a:tr h="38981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Totale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D</a:t>
                      </a:r>
                      <a:r>
                        <a:rPr lang="it-IT" sz="1400" b="1" u="none" strike="noStrike" dirty="0" smtClean="0">
                          <a:effectLst/>
                        </a:rPr>
                        <a:t>onne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728588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CASSINO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130</a:t>
                      </a:r>
                    </a:p>
                  </a:txBody>
                  <a:tcPr marL="7620" marR="7620" marT="762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188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58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86692806"/>
                  </a:ext>
                </a:extLst>
              </a:tr>
              <a:tr h="34401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 "G. PAGLIEI"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563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539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549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186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15077429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PALIANO-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54973396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125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5165946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295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399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226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71913887"/>
                  </a:ext>
                </a:extLst>
              </a:tr>
              <a:tr h="41692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CIVITAVECCHIA "G. PASSERINI"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51926315"/>
                  </a:ext>
                </a:extLst>
              </a:tr>
              <a:tr h="26553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CIVITAVECCHIA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357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514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245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94850624"/>
                  </a:ext>
                </a:extLst>
              </a:tr>
              <a:tr h="41692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"G. STEFANINI" REBIBBIA FEMMINILE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CCF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272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265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   347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347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137  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85736609"/>
                  </a:ext>
                </a:extLst>
              </a:tr>
              <a:tr h="448779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"R. CINOTTI" REBIBBIA N.C.1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1.170  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     1.067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465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13627373"/>
                  </a:ext>
                </a:extLst>
              </a:tr>
              <a:tr h="41692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"REBIBBIA TERZA CASA"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172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86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80037742"/>
                  </a:ext>
                </a:extLst>
              </a:tr>
              <a:tr h="25423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"REBIBBIA"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299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01991174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"REGINA COELI"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628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628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1087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577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091062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412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184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36216864"/>
                  </a:ext>
                </a:extLst>
              </a:tr>
              <a:tr h="21599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637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229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57601837"/>
                  </a:ext>
                </a:extLst>
              </a:tr>
              <a:tr h="504014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TOTALE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5.261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     4.795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6.453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418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2.428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1264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239" y="1054908"/>
            <a:ext cx="8528578" cy="4971817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0" y="176137"/>
            <a:ext cx="832485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Tasso di affollamento negli istituti penitenziari del Lazio e in Italia calcolato sul totale dei posti effettivamente disponibili al </a:t>
            </a:r>
            <a:r>
              <a:rPr lang="it-IT" b="1" dirty="0" smtClean="0"/>
              <a:t>31 ottobre 2023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215008" y="6026725"/>
            <a:ext cx="892899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5696" y="1043069"/>
            <a:ext cx="5928874" cy="5753599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101" y="1841"/>
            <a:ext cx="8229600" cy="95730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sz="2000" b="1" dirty="0" smtClean="0"/>
              <a:t>Tasso affollamento calcolato sul numero effettivo di posti disponibili(*) </a:t>
            </a:r>
            <a:r>
              <a:rPr lang="it-IT" sz="2000" b="1" dirty="0" smtClean="0"/>
              <a:t/>
            </a:r>
            <a:br>
              <a:rPr lang="it-IT" sz="2000" b="1" dirty="0" smtClean="0"/>
            </a:br>
            <a:r>
              <a:rPr lang="it-IT" sz="2000" b="1" dirty="0" smtClean="0"/>
              <a:t>e </a:t>
            </a:r>
            <a:r>
              <a:rPr lang="it-IT" sz="2000" b="1" dirty="0" smtClean="0"/>
              <a:t>numero di detenuti per regione</a:t>
            </a:r>
            <a:br>
              <a:rPr lang="it-IT" sz="2000" b="1" dirty="0" smtClean="0"/>
            </a:br>
            <a:r>
              <a:rPr lang="it-IT" sz="2000" b="1" dirty="0" smtClean="0"/>
              <a:t>negli Istituti penitenziari d’Italia al </a:t>
            </a:r>
            <a:r>
              <a:rPr lang="it-IT" sz="2000" b="1" dirty="0" smtClean="0"/>
              <a:t>31 ottobre </a:t>
            </a:r>
            <a:r>
              <a:rPr lang="it-IT" sz="2000" b="1" dirty="0" smtClean="0"/>
              <a:t>2023 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1509245" y="2662069"/>
            <a:ext cx="12625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 smtClean="0"/>
              <a:t>Tasso affollamento per Regione</a:t>
            </a:r>
            <a:endParaRPr lang="it-IT" sz="1100" dirty="0"/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67736" y="3092956"/>
            <a:ext cx="1204064" cy="861135"/>
          </a:xfrm>
          <a:prstGeom prst="rect">
            <a:avLst/>
          </a:prstGeom>
        </p:spPr>
      </p:pic>
      <p:sp>
        <p:nvSpPr>
          <p:cNvPr id="11" name="Rettangolo 10"/>
          <p:cNvSpPr/>
          <p:nvPr/>
        </p:nvSpPr>
        <p:spPr>
          <a:xfrm>
            <a:off x="215008" y="6104171"/>
            <a:ext cx="892899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</a:p>
        </p:txBody>
      </p:sp>
    </p:spTree>
    <p:extLst>
      <p:ext uri="{BB962C8B-B14F-4D97-AF65-F5344CB8AC3E}">
        <p14:creationId xmlns:p14="http://schemas.microsoft.com/office/powerpoint/2010/main" val="968532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92211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Primi venti istituti penitenziari in Italia per tasso di affollamento su posti effettivamente disponibili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3610014"/>
              </p:ext>
            </p:extLst>
          </p:nvPr>
        </p:nvGraphicFramePr>
        <p:xfrm>
          <a:off x="224013" y="1052736"/>
          <a:ext cx="8892479" cy="491440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679961">
                  <a:extLst>
                    <a:ext uri="{9D8B030D-6E8A-4147-A177-3AD203B41FA5}">
                      <a16:colId xmlns:a16="http://schemas.microsoft.com/office/drawing/2014/main" val="23578971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3588968060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67222529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704144284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64823750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1582906129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570957914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913244439"/>
                    </a:ext>
                  </a:extLst>
                </a:gridCol>
                <a:gridCol w="1027942">
                  <a:extLst>
                    <a:ext uri="{9D8B030D-6E8A-4147-A177-3AD203B41FA5}">
                      <a16:colId xmlns:a16="http://schemas.microsoft.com/office/drawing/2014/main" val="4076307789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ISTITUTO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CAPIENZA</a:t>
                      </a:r>
                      <a:br>
                        <a:rPr lang="it-IT" sz="1200" u="none" strike="noStrike" dirty="0">
                          <a:effectLst/>
                          <a:latin typeface="+mn-lt"/>
                        </a:rPr>
                      </a:br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 "ufficiale"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PRESENTI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DONNE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STRANIERI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POSTI NON DISPONIBILI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POSTI EFFETTIVAMENTE DISPONBILI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TASSO AFFOLLAMENTO "UFFICIALE</a:t>
                      </a:r>
                      <a:r>
                        <a:rPr lang="it-IT" sz="1200" u="none" strike="noStrike" dirty="0" smtClean="0">
                          <a:effectLst/>
                          <a:latin typeface="+mn-lt"/>
                        </a:rPr>
                        <a:t>"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TASSO AFFOLLAMENTO </a:t>
                      </a:r>
                      <a:br>
                        <a:rPr lang="it-IT" sz="1200" u="none" strike="noStrike" dirty="0">
                          <a:effectLst/>
                          <a:latin typeface="+mn-lt"/>
                        </a:rPr>
                      </a:br>
                      <a:r>
                        <a:rPr lang="it-IT" sz="1200" u="none" strike="noStrike" dirty="0">
                          <a:effectLst/>
                          <a:latin typeface="+mn-lt"/>
                        </a:rPr>
                        <a:t>SU POSTI </a:t>
                      </a:r>
                      <a:r>
                        <a:rPr lang="it-IT" sz="1200" u="none" strike="noStrike" dirty="0" smtClean="0">
                          <a:effectLst/>
                          <a:latin typeface="+mn-lt"/>
                        </a:rPr>
                        <a:t>DISPONIBILI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128" marR="7128" marT="7128" marB="0" anchor="b"/>
                </a:tc>
                <a:extLst>
                  <a:ext uri="{0D108BD9-81ED-4DB2-BD59-A6C34878D82A}">
                    <a16:rowId xmlns:a16="http://schemas.microsoft.com/office/drawing/2014/main" val="3179869293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POTENZA "A. SANTORO"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259%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35294728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PORDENONE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114%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221%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006287080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MILANO "F. DI CATALDO" SAN VITTORE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1.074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143%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218%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93696543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LODI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207%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207%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292540248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BRESCIA "N. FISCHIONE" CANTON MONBELLO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203%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203%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32083285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FOGGIA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188%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199%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214846075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PESARO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159%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191%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22169503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BUSTO ARSIZIO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178%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191%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23881402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185%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185%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89022165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GROSSETO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180%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180%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95977170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VARESE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179%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179%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33971965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TARANTO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174%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178%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71326253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BRINDISI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174%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174%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10130232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ROMA "REGINA COELI"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628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1.087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577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628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173%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173%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82609807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BERGAMO "Don Fausto RESMINI"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172%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173%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83849829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BARI "F. RUCCI"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151%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172%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84217465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PIAZZA ARMERINA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167%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171%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36505594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MONZA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171%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171%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73391691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RAVENNA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169%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169%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23696331"/>
                  </a:ext>
                </a:extLst>
              </a:tr>
              <a:tr h="17106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BOLOGNA "R. D'AMATO"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159%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168%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262270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6339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92211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Posizione Giuridica  In Italia e nel Lazio al </a:t>
            </a:r>
            <a:r>
              <a:rPr lang="it-IT" sz="2000" b="1" dirty="0" smtClean="0"/>
              <a:t>31 ottobre </a:t>
            </a:r>
            <a:r>
              <a:rPr lang="it-IT" sz="2000" b="1" dirty="0" smtClean="0"/>
              <a:t>2023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5988763"/>
              </p:ext>
            </p:extLst>
          </p:nvPr>
        </p:nvGraphicFramePr>
        <p:xfrm>
          <a:off x="254317" y="983932"/>
          <a:ext cx="8635365" cy="4890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229600" cy="1143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 err="1"/>
              <a:t>Percentuali</a:t>
            </a:r>
            <a:r>
              <a:rPr lang="en-US" sz="2400" b="1" dirty="0"/>
              <a:t> di </a:t>
            </a:r>
            <a:r>
              <a:rPr lang="en-US" sz="2400" b="1" dirty="0" err="1"/>
              <a:t>detenuti</a:t>
            </a:r>
            <a:r>
              <a:rPr lang="en-US" sz="2400" b="1" dirty="0"/>
              <a:t> in </a:t>
            </a:r>
            <a:r>
              <a:rPr lang="en-US" sz="2400" b="1" dirty="0" err="1"/>
              <a:t>attesa</a:t>
            </a:r>
            <a:r>
              <a:rPr lang="en-US" sz="2400" b="1" dirty="0"/>
              <a:t> di </a:t>
            </a:r>
            <a:r>
              <a:rPr lang="en-US" sz="2400" b="1" dirty="0" smtClean="0"/>
              <a:t>primo </a:t>
            </a:r>
            <a:r>
              <a:rPr lang="en-US" sz="2400" b="1" dirty="0" err="1" smtClean="0"/>
              <a:t>giudizio</a:t>
            </a:r>
            <a:r>
              <a:rPr lang="en-US" sz="2400" b="1" dirty="0" smtClean="0"/>
              <a:t> 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in Italia e </a:t>
            </a:r>
            <a:r>
              <a:rPr lang="en-US" sz="2400" b="1" dirty="0" err="1"/>
              <a:t>nel</a:t>
            </a:r>
            <a:r>
              <a:rPr lang="en-US" sz="2400" b="1" dirty="0"/>
              <a:t> </a:t>
            </a:r>
            <a:r>
              <a:rPr lang="en-US" sz="2400" b="1" dirty="0" smtClean="0"/>
              <a:t>Lazio: </a:t>
            </a:r>
            <a:r>
              <a:rPr lang="en-US" sz="2400" b="1" dirty="0" err="1" smtClean="0"/>
              <a:t>dicembre</a:t>
            </a:r>
            <a:r>
              <a:rPr lang="en-US" sz="2400" b="1" dirty="0" smtClean="0"/>
              <a:t> 2017- </a:t>
            </a:r>
            <a:r>
              <a:rPr lang="en-US" sz="2400" b="1" dirty="0" err="1" smtClean="0"/>
              <a:t>ottobre</a:t>
            </a:r>
            <a:r>
              <a:rPr lang="en-US" sz="2400" b="1" dirty="0" smtClean="0"/>
              <a:t> </a:t>
            </a:r>
            <a:r>
              <a:rPr lang="en-US" sz="2400" b="1" dirty="0" smtClean="0"/>
              <a:t>2023</a:t>
            </a:r>
            <a:endParaRPr lang="it-IT" sz="24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7018344"/>
              </p:ext>
            </p:extLst>
          </p:nvPr>
        </p:nvGraphicFramePr>
        <p:xfrm>
          <a:off x="0" y="1196752"/>
          <a:ext cx="9144000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04100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Nazionalità In Italia e nel Lazio al </a:t>
            </a:r>
            <a:r>
              <a:rPr lang="it-IT" sz="2000" b="1" dirty="0" smtClean="0"/>
              <a:t>31 ottobre </a:t>
            </a:r>
            <a:r>
              <a:rPr lang="it-IT" sz="2000" b="1" dirty="0" smtClean="0"/>
              <a:t>2023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7275731"/>
              </p:ext>
            </p:extLst>
          </p:nvPr>
        </p:nvGraphicFramePr>
        <p:xfrm>
          <a:off x="539552" y="1340767"/>
          <a:ext cx="8425377" cy="45132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6233</TotalTime>
  <Words>897</Words>
  <Application>Microsoft Office PowerPoint</Application>
  <PresentationFormat>Presentazione su schermo (4:3)</PresentationFormat>
  <Paragraphs>451</Paragraphs>
  <Slides>11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6" baseType="lpstr">
      <vt:lpstr>Arial</vt:lpstr>
      <vt:lpstr>Calibri</vt:lpstr>
      <vt:lpstr>Tahoma</vt:lpstr>
      <vt:lpstr>Trebuchet MS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Tasso affollamento calcolato sul numero effettivo di posti disponibili(*)  e numero di detenuti per regione negli Istituti penitenziari d’Italia al 31 ottobre 2023 </vt:lpstr>
      <vt:lpstr>Primi venti istituti penitenziari in Italia per tasso di affollamento su posti effettivamente disponibili</vt:lpstr>
      <vt:lpstr>Detenuti per Posizione Giuridica  In Italia e nel Lazio al 31 ottobre 2023</vt:lpstr>
      <vt:lpstr>Percentuali di detenuti in attesa di primo giudizio  in Italia e nel Lazio: dicembre 2017- ottobre 2023</vt:lpstr>
      <vt:lpstr>Detenuti per Nazionalità In Italia e nel Lazio al 31 ottobre 2023</vt:lpstr>
      <vt:lpstr>Detenuti per Genere in Italia e nel Lazio al 31 ottobre 2023</vt:lpstr>
      <vt:lpstr>Detenute madri con figli al seguito presenti negli Istituti penitenziari in Italia  al 31 ottobre 2023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 User</dc:creator>
  <cp:lastModifiedBy>Lorenzo Fanoli</cp:lastModifiedBy>
  <cp:revision>472</cp:revision>
  <dcterms:created xsi:type="dcterms:W3CDTF">2020-06-03T15:49:37Z</dcterms:created>
  <dcterms:modified xsi:type="dcterms:W3CDTF">2023-11-03T13:43:53Z</dcterms:modified>
</cp:coreProperties>
</file>