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6" r:id="rId3"/>
    <p:sldId id="257" r:id="rId4"/>
    <p:sldId id="258" r:id="rId5"/>
    <p:sldId id="269" r:id="rId6"/>
    <p:sldId id="270" r:id="rId7"/>
    <p:sldId id="259" r:id="rId8"/>
    <p:sldId id="264" r:id="rId9"/>
    <p:sldId id="261" r:id="rId10"/>
    <p:sldId id="260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3735" autoAdjust="0"/>
  </p:normalViewPr>
  <p:slideViewPr>
    <p:cSldViewPr>
      <p:cViewPr>
        <p:scale>
          <a:sx n="49" d="100"/>
          <a:sy n="49" d="100"/>
        </p:scale>
        <p:origin x="1478" y="6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%203%20novembr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3%20novembre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%203%20novembre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3%20novembre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3%20novemb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16843491415502E-2"/>
          <c:y val="0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9B-40A1-B238-5A0DA1FB86F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9B-40A1-B238-5A0DA1FB86F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9B-40A1-B238-5A0DA1FB86F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9B-40A1-B238-5A0DA1FB86F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9B-40A1-B238-5A0DA1FB86F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9B-40A1-B238-5A0DA1FB86F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9B-40A1-B238-5A0DA1FB86F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9B-40A1-B238-5A0DA1FB86F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9B-40A1-B238-5A0DA1FB86F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9B-40A1-B238-5A0DA1FB86FD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9B-40A1-B238-5A0DA1FB86FD}"/>
                </c:ext>
              </c:extLst>
            </c:dLbl>
            <c:dLbl>
              <c:idx val="23"/>
              <c:layout>
                <c:manualLayout>
                  <c:x val="2.5396995146268028E-2"/>
                  <c:y val="3.6176362409506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99B-40A1-B238-5A0DA1FB86F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9B-40A1-B238-5A0DA1FB86FD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9B-40A1-B238-5A0DA1FB86FD}"/>
                </c:ext>
              </c:extLst>
            </c:dLbl>
            <c:dLbl>
              <c:idx val="26"/>
              <c:layout>
                <c:manualLayout>
                  <c:x val="-5.6045335233482416E-3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99B-40A1-B238-5A0DA1FB86FD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9B-40A1-B238-5A0DA1FB86FD}"/>
                </c:ext>
              </c:extLst>
            </c:dLbl>
            <c:dLbl>
              <c:idx val="28"/>
              <c:layout>
                <c:manualLayout>
                  <c:x val="-8.7966380911572405E-3"/>
                  <c:y val="2.3878448842535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99B-40A1-B238-5A0DA1FB86FD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99B-40A1-B238-5A0DA1FB86FD}"/>
                </c:ext>
              </c:extLst>
            </c:dLbl>
            <c:dLbl>
              <c:idx val="30"/>
              <c:layout>
                <c:manualLayout>
                  <c:x val="-1.1209067046696209E-2"/>
                  <c:y val="1.3322739697552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99B-40A1-B238-5A0DA1FB86FD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99B-40A1-B238-5A0DA1FB86FD}"/>
                </c:ext>
              </c:extLst>
            </c:dLbl>
            <c:dLbl>
              <c:idx val="33"/>
              <c:layout>
                <c:manualLayout>
                  <c:x val="4.1110372826843036E-3"/>
                  <c:y val="2.4445359321150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99B-40A1-B238-5A0DA1FB86FD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dash"/>
                <a:headEnd type="none" w="med" len="med"/>
                <a:tailEnd type="arrow" w="med" len="med"/>
              </a:ln>
              <a:effectLst/>
            </c:spPr>
            <c:trendlineType val="poly"/>
            <c:order val="2"/>
            <c:forward val="2"/>
            <c:dispRSqr val="0"/>
            <c:dispEq val="0"/>
          </c:trendline>
          <c:cat>
            <c:strRef>
              <c:f>'trend lazio'!$T$79:$BA$79</c:f>
              <c:strCache>
                <c:ptCount val="34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mar.23</c:v>
                </c:pt>
                <c:pt idx="27">
                  <c:v>apr. 23</c:v>
                </c:pt>
                <c:pt idx="28">
                  <c:v>mag. 23</c:v>
                </c:pt>
                <c:pt idx="29">
                  <c:v>giu. 23</c:v>
                </c:pt>
                <c:pt idx="30">
                  <c:v>lug. 23</c:v>
                </c:pt>
                <c:pt idx="31">
                  <c:v>ago. 23</c:v>
                </c:pt>
                <c:pt idx="32">
                  <c:v>set. 23</c:v>
                </c:pt>
                <c:pt idx="33">
                  <c:v>ott. 23</c:v>
                </c:pt>
              </c:strCache>
            </c:strRef>
          </c:cat>
          <c:val>
            <c:numRef>
              <c:f>'trend lazio'!$T$80:$BA$80</c:f>
              <c:numCache>
                <c:formatCode>_-* #,##0\ _€_-;\-* #,##0\ _€_-;_-* "-"??\ _€_-;_-@_-</c:formatCode>
                <c:ptCount val="34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  <c:pt idx="33">
                  <c:v>59715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99B-40A1-B238-5A0DA1FB86F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16.565938323260497</c:v>
                </c:pt>
                <c:pt idx="1">
                  <c:v>15.855312735493596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2-4E1D-9BF3-5BCE36ED8D4D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12.490314582364793</c:v>
                </c:pt>
                <c:pt idx="1">
                  <c:v>10.720924390856569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42-4E1D-9BF3-5BCE36ED8D4D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70.540833720750044</c:v>
                </c:pt>
                <c:pt idx="1">
                  <c:v>72.884534873984762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42-4E1D-9BF3-5BCE36ED8D4D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0.40291337362467067</c:v>
                </c:pt>
                <c:pt idx="1">
                  <c:v>0.53922799966507573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42-4E1D-9BF3-5BCE36ED8D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624617024688095E-3"/>
          <c:y val="6.1798070250617982E-4"/>
          <c:w val="0.97878086419753085"/>
          <c:h val="0.84829843868185117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145927120022213E-16"/>
                  <c:y val="3.676455833891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64-42B8-B60B-FB7B141536B1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64-42B8-B60B-FB7B141536B1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64-42B8-B60B-FB7B141536B1}"/>
                </c:ext>
              </c:extLst>
            </c:dLbl>
            <c:dLbl>
              <c:idx val="10"/>
              <c:layout>
                <c:manualLayout>
                  <c:x val="2.4112654320987654E-2"/>
                  <c:y val="7.81708657552641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64-42B8-B60B-FB7B141536B1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064-42B8-B60B-FB7B141536B1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064-42B8-B60B-FB7B141536B1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064-42B8-B60B-FB7B141536B1}"/>
                </c:ext>
              </c:extLst>
            </c:dLbl>
            <c:dLbl>
              <c:idx val="24"/>
              <c:layout>
                <c:manualLayout>
                  <c:x val="-3.0864197530864269E-2"/>
                  <c:y val="1.2507338520842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064-42B8-B60B-FB7B141536B1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064-42B8-B60B-FB7B141536B1}"/>
                </c:ext>
              </c:extLst>
            </c:dLbl>
            <c:dLbl>
              <c:idx val="34"/>
              <c:layout>
                <c:manualLayout>
                  <c:x val="-2.0254629629629629E-2"/>
                  <c:y val="2.345125972657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064-42B8-B60B-FB7B141536B1}"/>
                </c:ext>
              </c:extLst>
            </c:dLbl>
            <c:dLbl>
              <c:idx val="3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064-42B8-B60B-FB7B141536B1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trend'!$A$26:$A$69</c:f>
              <c:strCache>
                <c:ptCount val="44"/>
                <c:pt idx="0">
                  <c:v>ott. 23</c:v>
                </c:pt>
                <c:pt idx="4">
                  <c:v>giu. 23</c:v>
                </c:pt>
                <c:pt idx="7">
                  <c:v>mar. 23</c:v>
                </c:pt>
                <c:pt idx="10">
                  <c:v>dic.22</c:v>
                </c:pt>
                <c:pt idx="13">
                  <c:v>set. 22</c:v>
                </c:pt>
                <c:pt idx="16">
                  <c:v>giu. 22</c:v>
                </c:pt>
                <c:pt idx="19">
                  <c:v>mar. 22</c:v>
                </c:pt>
                <c:pt idx="22">
                  <c:v>dic. 21</c:v>
                </c:pt>
                <c:pt idx="27">
                  <c:v>giu 21</c:v>
                </c:pt>
                <c:pt idx="31">
                  <c:v>dic 20</c:v>
                </c:pt>
                <c:pt idx="35">
                  <c:v>dic 19</c:v>
                </c:pt>
                <c:pt idx="39">
                  <c:v>dic 18</c:v>
                </c:pt>
                <c:pt idx="43">
                  <c:v>dic 17</c:v>
                </c:pt>
              </c:strCache>
            </c:strRef>
          </c:cat>
          <c:val>
            <c:numRef>
              <c:f>'in attesa di giudizio trend'!$B$26:$B$69</c:f>
              <c:numCache>
                <c:formatCode>0.0%</c:formatCode>
                <c:ptCount val="44"/>
                <c:pt idx="0">
                  <c:v>0.159</c:v>
                </c:pt>
                <c:pt idx="1">
                  <c:v>0.155</c:v>
                </c:pt>
                <c:pt idx="2">
                  <c:v>0.14899999999999999</c:v>
                </c:pt>
                <c:pt idx="3">
                  <c:v>0.13800000000000001</c:v>
                </c:pt>
                <c:pt idx="4">
                  <c:v>0.14099999999999999</c:v>
                </c:pt>
                <c:pt idx="5">
                  <c:v>0.13300000000000001</c:v>
                </c:pt>
                <c:pt idx="6">
                  <c:v>0.13900000000000001</c:v>
                </c:pt>
                <c:pt idx="7">
                  <c:v>0.13900000000000001</c:v>
                </c:pt>
                <c:pt idx="8">
                  <c:v>0.14399999999999999</c:v>
                </c:pt>
                <c:pt idx="9">
                  <c:v>0.14899999999999999</c:v>
                </c:pt>
                <c:pt idx="10">
                  <c:v>0.15</c:v>
                </c:pt>
                <c:pt idx="11">
                  <c:v>0.155</c:v>
                </c:pt>
                <c:pt idx="12">
                  <c:v>0.158</c:v>
                </c:pt>
                <c:pt idx="13">
                  <c:v>0.158</c:v>
                </c:pt>
                <c:pt idx="14">
                  <c:v>0.156</c:v>
                </c:pt>
                <c:pt idx="15">
                  <c:v>0.152</c:v>
                </c:pt>
                <c:pt idx="16">
                  <c:v>0.152</c:v>
                </c:pt>
                <c:pt idx="17">
                  <c:v>0.153</c:v>
                </c:pt>
                <c:pt idx="18">
                  <c:v>0.152</c:v>
                </c:pt>
                <c:pt idx="19">
                  <c:v>0.156</c:v>
                </c:pt>
                <c:pt idx="20">
                  <c:v>0.16</c:v>
                </c:pt>
                <c:pt idx="21">
                  <c:v>0.16</c:v>
                </c:pt>
                <c:pt idx="22">
                  <c:v>0.157</c:v>
                </c:pt>
                <c:pt idx="23">
                  <c:v>0.16200000000000001</c:v>
                </c:pt>
                <c:pt idx="24">
                  <c:v>0.16200000000000001</c:v>
                </c:pt>
                <c:pt idx="25">
                  <c:v>0.16200000000000001</c:v>
                </c:pt>
                <c:pt idx="26">
                  <c:v>0.156</c:v>
                </c:pt>
                <c:pt idx="27">
                  <c:v>0.154</c:v>
                </c:pt>
                <c:pt idx="28">
                  <c:v>0.159</c:v>
                </c:pt>
                <c:pt idx="29">
                  <c:v>0.159</c:v>
                </c:pt>
                <c:pt idx="30">
                  <c:v>0.16500000000000001</c:v>
                </c:pt>
                <c:pt idx="31">
                  <c:v>0.16200000000000001</c:v>
                </c:pt>
                <c:pt idx="32">
                  <c:v>0.17</c:v>
                </c:pt>
                <c:pt idx="33">
                  <c:v>0.16924541331491816</c:v>
                </c:pt>
                <c:pt idx="34">
                  <c:v>0.15335546105175812</c:v>
                </c:pt>
                <c:pt idx="35">
                  <c:v>0.15996643025226678</c:v>
                </c:pt>
                <c:pt idx="36">
                  <c:v>0.16410592768713619</c:v>
                </c:pt>
                <c:pt idx="37">
                  <c:v>0.15843825385810117</c:v>
                </c:pt>
                <c:pt idx="38">
                  <c:v>0.16492055897444358</c:v>
                </c:pt>
                <c:pt idx="39">
                  <c:v>0.16491492749979045</c:v>
                </c:pt>
                <c:pt idx="40">
                  <c:v>0.16955671120177918</c:v>
                </c:pt>
                <c:pt idx="41">
                  <c:v>0.16479177657890706</c:v>
                </c:pt>
                <c:pt idx="42">
                  <c:v>0.16680693196846608</c:v>
                </c:pt>
                <c:pt idx="43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064-42B8-B60B-FB7B141536B1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220982793831584E-4"/>
                  <c:y val="1.6345589581288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064-42B8-B60B-FB7B141536B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064-42B8-B60B-FB7B141536B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064-42B8-B60B-FB7B141536B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064-42B8-B60B-FB7B141536B1}"/>
                </c:ext>
              </c:extLst>
            </c:dLbl>
            <c:dLbl>
              <c:idx val="4"/>
              <c:layout>
                <c:manualLayout>
                  <c:x val="-5.0053085812190146E-2"/>
                  <c:y val="1.7909006896393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064-42B8-B60B-FB7B141536B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064-42B8-B60B-FB7B141536B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064-42B8-B60B-FB7B141536B1}"/>
                </c:ext>
              </c:extLst>
            </c:dLbl>
            <c:dLbl>
              <c:idx val="7"/>
              <c:layout>
                <c:manualLayout>
                  <c:x val="-3.4620987046758041E-2"/>
                  <c:y val="-8.5200088486957963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B064-42B8-B60B-FB7B141536B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064-42B8-B60B-FB7B141536B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064-42B8-B60B-FB7B141536B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064-42B8-B60B-FB7B141536B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064-42B8-B60B-FB7B141536B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064-42B8-B60B-FB7B141536B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064-42B8-B60B-FB7B141536B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064-42B8-B60B-FB7B141536B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064-42B8-B60B-FB7B141536B1}"/>
                </c:ext>
              </c:extLst>
            </c:dLbl>
            <c:dLbl>
              <c:idx val="18"/>
              <c:layout>
                <c:manualLayout>
                  <c:x val="-4.7159567293671621E-2"/>
                  <c:y val="1.00919203208673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B064-42B8-B60B-FB7B141536B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064-42B8-B60B-FB7B141536B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064-42B8-B60B-FB7B141536B1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064-42B8-B60B-FB7B141536B1}"/>
                </c:ext>
              </c:extLst>
            </c:dLbl>
            <c:dLbl>
              <c:idx val="22"/>
              <c:layout>
                <c:manualLayout>
                  <c:x val="-2.4975925318363054E-2"/>
                  <c:y val="-5.54225283018537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B064-42B8-B60B-FB7B141536B1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064-42B8-B60B-FB7B141536B1}"/>
                </c:ext>
              </c:extLst>
            </c:dLbl>
            <c:dLbl>
              <c:idx val="24"/>
              <c:layout>
                <c:manualLayout>
                  <c:x val="-2.4975925318362981E-2"/>
                  <c:y val="-1.335933940571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B064-42B8-B60B-FB7B141536B1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064-42B8-B60B-FB7B141536B1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064-42B8-B60B-FB7B141536B1}"/>
                </c:ext>
              </c:extLst>
            </c:dLbl>
            <c:dLbl>
              <c:idx val="27"/>
              <c:layout>
                <c:manualLayout>
                  <c:x val="-1.8325617283950619E-2"/>
                  <c:y val="3.4395180932316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B064-42B8-B60B-FB7B141536B1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B064-42B8-B60B-FB7B141536B1}"/>
                </c:ext>
              </c:extLst>
            </c:dLbl>
            <c:dLbl>
              <c:idx val="2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B064-42B8-B60B-FB7B141536B1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064-42B8-B60B-FB7B141536B1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064-42B8-B60B-FB7B141536B1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064-42B8-B60B-FB7B141536B1}"/>
                </c:ext>
              </c:extLst>
            </c:dLbl>
            <c:dLbl>
              <c:idx val="3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C-B064-42B8-B60B-FB7B141536B1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064-42B8-B60B-FB7B141536B1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064-42B8-B60B-FB7B141536B1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064-42B8-B60B-FB7B141536B1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3-B064-42B8-B60B-FB7B141536B1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064-42B8-B60B-FB7B141536B1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2-B064-42B8-B60B-FB7B141536B1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trend'!$A$26:$A$69</c:f>
              <c:strCache>
                <c:ptCount val="44"/>
                <c:pt idx="0">
                  <c:v>ott. 23</c:v>
                </c:pt>
                <c:pt idx="4">
                  <c:v>giu. 23</c:v>
                </c:pt>
                <c:pt idx="7">
                  <c:v>mar. 23</c:v>
                </c:pt>
                <c:pt idx="10">
                  <c:v>dic.22</c:v>
                </c:pt>
                <c:pt idx="13">
                  <c:v>set. 22</c:v>
                </c:pt>
                <c:pt idx="16">
                  <c:v>giu. 22</c:v>
                </c:pt>
                <c:pt idx="19">
                  <c:v>mar. 22</c:v>
                </c:pt>
                <c:pt idx="22">
                  <c:v>dic. 21</c:v>
                </c:pt>
                <c:pt idx="27">
                  <c:v>giu 21</c:v>
                </c:pt>
                <c:pt idx="31">
                  <c:v>dic 20</c:v>
                </c:pt>
                <c:pt idx="35">
                  <c:v>dic 19</c:v>
                </c:pt>
                <c:pt idx="39">
                  <c:v>dic 18</c:v>
                </c:pt>
                <c:pt idx="43">
                  <c:v>dic 17</c:v>
                </c:pt>
              </c:strCache>
            </c:strRef>
          </c:cat>
          <c:val>
            <c:numRef>
              <c:f>'in attesa di giudizio trend'!$C$26:$C$69</c:f>
              <c:numCache>
                <c:formatCode>0.0%</c:formatCode>
                <c:ptCount val="44"/>
                <c:pt idx="0">
                  <c:v>0.16600000000000001</c:v>
                </c:pt>
                <c:pt idx="1">
                  <c:v>0.157</c:v>
                </c:pt>
                <c:pt idx="2">
                  <c:v>0.14499999999999999</c:v>
                </c:pt>
                <c:pt idx="3">
                  <c:v>0.13100000000000001</c:v>
                </c:pt>
                <c:pt idx="4">
                  <c:v>0.13300000000000001</c:v>
                </c:pt>
                <c:pt idx="5">
                  <c:v>0.14199999999999999</c:v>
                </c:pt>
                <c:pt idx="6">
                  <c:v>0.14000000000000001</c:v>
                </c:pt>
                <c:pt idx="7">
                  <c:v>0.14199999999999999</c:v>
                </c:pt>
                <c:pt idx="8">
                  <c:v>0.14499999999999999</c:v>
                </c:pt>
                <c:pt idx="9">
                  <c:v>0.14599999999999999</c:v>
                </c:pt>
                <c:pt idx="10">
                  <c:v>0.153</c:v>
                </c:pt>
                <c:pt idx="11">
                  <c:v>0.155</c:v>
                </c:pt>
                <c:pt idx="12">
                  <c:v>0.158</c:v>
                </c:pt>
                <c:pt idx="13">
                  <c:v>0.161</c:v>
                </c:pt>
                <c:pt idx="14">
                  <c:v>0.159</c:v>
                </c:pt>
                <c:pt idx="15">
                  <c:v>0.14599999999999999</c:v>
                </c:pt>
                <c:pt idx="16">
                  <c:v>0.14799999999999999</c:v>
                </c:pt>
                <c:pt idx="17">
                  <c:v>0.153</c:v>
                </c:pt>
                <c:pt idx="18">
                  <c:v>0.14799999999999999</c:v>
                </c:pt>
                <c:pt idx="19">
                  <c:v>0.14599999999999999</c:v>
                </c:pt>
                <c:pt idx="20">
                  <c:v>0.15</c:v>
                </c:pt>
                <c:pt idx="21">
                  <c:v>0.15</c:v>
                </c:pt>
                <c:pt idx="22">
                  <c:v>0.14599999999999999</c:v>
                </c:pt>
                <c:pt idx="23">
                  <c:v>0.14899999999999999</c:v>
                </c:pt>
                <c:pt idx="24">
                  <c:v>0.151</c:v>
                </c:pt>
                <c:pt idx="25">
                  <c:v>0.14799999999999999</c:v>
                </c:pt>
                <c:pt idx="26">
                  <c:v>0.14899999999999999</c:v>
                </c:pt>
                <c:pt idx="27">
                  <c:v>0.155</c:v>
                </c:pt>
                <c:pt idx="28">
                  <c:v>0.157</c:v>
                </c:pt>
                <c:pt idx="29">
                  <c:v>0.16200000000000001</c:v>
                </c:pt>
                <c:pt idx="30">
                  <c:v>0.16700000000000001</c:v>
                </c:pt>
                <c:pt idx="31">
                  <c:v>0.17399999999999999</c:v>
                </c:pt>
                <c:pt idx="32">
                  <c:v>0.18099999999999999</c:v>
                </c:pt>
                <c:pt idx="33">
                  <c:v>0.20340159666782368</c:v>
                </c:pt>
                <c:pt idx="34">
                  <c:v>0.17827208252740168</c:v>
                </c:pt>
                <c:pt idx="35">
                  <c:v>0.18413036856533657</c:v>
                </c:pt>
                <c:pt idx="36">
                  <c:v>0.17952612393681652</c:v>
                </c:pt>
                <c:pt idx="37">
                  <c:v>0.16918568784700802</c:v>
                </c:pt>
                <c:pt idx="38">
                  <c:v>0.169612922889363</c:v>
                </c:pt>
                <c:pt idx="39">
                  <c:v>0.16467707376798285</c:v>
                </c:pt>
                <c:pt idx="40">
                  <c:v>0.17067159581022798</c:v>
                </c:pt>
                <c:pt idx="41">
                  <c:v>0.16739606126914661</c:v>
                </c:pt>
                <c:pt idx="42">
                  <c:v>0.16277962874821514</c:v>
                </c:pt>
                <c:pt idx="43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1-B064-42B8-B60B-FB7B14153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62.374089570742285</c:v>
                </c:pt>
                <c:pt idx="1">
                  <c:v>68.512099137570132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93-4580-9257-7A26AFC2CB3B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37.625910429257708</c:v>
                </c:pt>
                <c:pt idx="1">
                  <c:v>31.487900862429875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3-4580-9257-7A26AFC2CB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93.522392685572598</c:v>
                </c:pt>
                <c:pt idx="1">
                  <c:v>95.934019927991287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38-497D-8801-5AC06880703B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6.4776073144273987</c:v>
                </c:pt>
                <c:pt idx="1">
                  <c:v>4.065980072008708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38-497D-8801-5AC0688070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03/11/2023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03/11/2023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70" y="526367"/>
            <a:ext cx="8348086" cy="573055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31 ottobre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723341"/>
              </p:ext>
            </p:extLst>
          </p:nvPr>
        </p:nvGraphicFramePr>
        <p:xfrm>
          <a:off x="107504" y="1412776"/>
          <a:ext cx="8640960" cy="454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31 ottobre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625115"/>
              </p:ext>
            </p:extLst>
          </p:nvPr>
        </p:nvGraphicFramePr>
        <p:xfrm>
          <a:off x="297868" y="1173068"/>
          <a:ext cx="8162564" cy="5040355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40843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9192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7521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6273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2655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4139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CALABRIA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CASTROVILLARI"R. SISCA" CC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CAMPANIA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LAURO ICAM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EMILIA ROMAGNA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BOLOGNA"R. D'AMATO"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40498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LAZIO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ROMA"G. STEFANINI" REBIBBIA FEMMINILE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BOLLATE"II C.R." CR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60152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LOMBARDIA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MILANO"F. DI CATALDO" SAN VITTORE CCF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PIEMONTE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TORINO"G. LORUSSO L. CUTUGNO" LE VALLETTE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63741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FOGGIA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076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PUGLIA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LECCE"N.C." CC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0" i="0" u="none" strike="noStrike" dirty="0">
                          <a:solidFill>
                            <a:srgbClr val="19191A"/>
                          </a:solidFill>
                          <a:effectLst/>
                          <a:latin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55892971"/>
                  </a:ext>
                </a:extLst>
              </a:tr>
              <a:tr h="107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Ott.2023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536939"/>
              </p:ext>
            </p:extLst>
          </p:nvPr>
        </p:nvGraphicFramePr>
        <p:xfrm>
          <a:off x="72824" y="1052736"/>
          <a:ext cx="9005251" cy="501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31/10/2023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15095"/>
              </p:ext>
            </p:extLst>
          </p:nvPr>
        </p:nvGraphicFramePr>
        <p:xfrm>
          <a:off x="575556" y="426305"/>
          <a:ext cx="7920880" cy="55279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POSTI  </a:t>
                      </a:r>
                      <a:br>
                        <a:rPr lang="it-IT" sz="1400" b="1" u="none" strike="noStrike" dirty="0">
                          <a:effectLst/>
                        </a:rPr>
                      </a:br>
                      <a:r>
                        <a:rPr lang="it-IT" sz="1400" b="1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31 ottobre </a:t>
                      </a:r>
                      <a:r>
                        <a:rPr lang="it-IT" sz="1400" b="1" u="none" strike="noStrike" dirty="0" smtClean="0">
                          <a:effectLst/>
                        </a:rPr>
                        <a:t>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188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347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347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137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1.170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577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1599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5.261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4.795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6.453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418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2.428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39" y="1054908"/>
            <a:ext cx="8528578" cy="497181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31 ottobre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602672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043069"/>
            <a:ext cx="5928874" cy="575359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01" y="1841"/>
            <a:ext cx="8229600" cy="9573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b="1" dirty="0" smtClean="0"/>
              <a:t>Tasso affollamento calcolato sul numero effettivo di posti disponibili(*) </a:t>
            </a:r>
            <a:r>
              <a:rPr lang="it-IT" sz="2000" b="1" dirty="0" smtClean="0"/>
              <a:t/>
            </a:r>
            <a:br>
              <a:rPr lang="it-IT" sz="2000" b="1" dirty="0" smtClean="0"/>
            </a:br>
            <a:r>
              <a:rPr lang="it-IT" sz="2000" b="1" dirty="0" smtClean="0"/>
              <a:t>e </a:t>
            </a:r>
            <a:r>
              <a:rPr lang="it-IT" sz="2000" b="1" dirty="0" smtClean="0"/>
              <a:t>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31 ottobre </a:t>
            </a:r>
            <a:r>
              <a:rPr lang="it-IT" sz="2000" b="1" dirty="0" smtClean="0"/>
              <a:t>2023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509245" y="2662069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736" y="3092956"/>
            <a:ext cx="1204064" cy="86113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215008" y="6104171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affollamento su posti effettivamente disponibili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610014"/>
              </p:ext>
            </p:extLst>
          </p:nvPr>
        </p:nvGraphicFramePr>
        <p:xfrm>
          <a:off x="224013" y="1052736"/>
          <a:ext cx="8892479" cy="4914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79961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27942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  <a:latin typeface="+mn-lt"/>
                        </a:rPr>
                      </a:br>
                      <a:r>
                        <a:rPr lang="it-IT" sz="1200" u="none" strike="noStrike" dirty="0">
                          <a:effectLst/>
                          <a:latin typeface="+mn-lt"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  <a:latin typeface="+mn-lt"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PORDENONE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BRINDISI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1.087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BARI "F. RUCCI"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PIAZZA ARMERINA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MONZA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RAVENNA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31 ottobre </a:t>
            </a:r>
            <a:r>
              <a:rPr lang="it-IT" sz="2000" b="1" dirty="0" smtClean="0"/>
              <a:t>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988763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Lazio: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2017- </a:t>
            </a:r>
            <a:r>
              <a:rPr lang="en-US" sz="2400" b="1" dirty="0" err="1" smtClean="0"/>
              <a:t>ottobre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018344"/>
              </p:ext>
            </p:extLst>
          </p:nvPr>
        </p:nvGraphicFramePr>
        <p:xfrm>
          <a:off x="0" y="1196752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31 ottobre </a:t>
            </a:r>
            <a:r>
              <a:rPr lang="it-IT" sz="2000" b="1" dirty="0" smtClean="0"/>
              <a:t>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275731"/>
              </p:ext>
            </p:extLst>
          </p:nvPr>
        </p:nvGraphicFramePr>
        <p:xfrm>
          <a:off x="539552" y="1340767"/>
          <a:ext cx="8425377" cy="4513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6233</TotalTime>
  <Words>897</Words>
  <Application>Microsoft Office PowerPoint</Application>
  <PresentationFormat>Presentazione su schermo (4:3)</PresentationFormat>
  <Paragraphs>451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 e numero di detenuti per regione negli Istituti penitenziari d’Italia al 31 ottobre 2023 </vt:lpstr>
      <vt:lpstr>Primi venti istituti penitenziari in Italia per tasso di affollamento su posti effettivamente disponibili</vt:lpstr>
      <vt:lpstr>Detenuti per Posizione Giuridica  In Italia e nel Lazio al 31 ottobre 2023</vt:lpstr>
      <vt:lpstr>Percentuali di detenuti in attesa di primo giudizio  in Italia e nel Lazio: dicembre 2017- ottobre 2023</vt:lpstr>
      <vt:lpstr>Detenuti per Nazionalità In Italia e nel Lazio al 31 ottobre 2023</vt:lpstr>
      <vt:lpstr>Detenuti per Genere in Italia e nel Lazio al 31 ottobre 2023</vt:lpstr>
      <vt:lpstr>Detenute madri con figli al seguito presenti negli Istituti penitenziari in Italia  al 31 ottobre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472</cp:revision>
  <dcterms:created xsi:type="dcterms:W3CDTF">2020-06-03T15:49:37Z</dcterms:created>
  <dcterms:modified xsi:type="dcterms:W3CDTF">2023-11-03T13:43:53Z</dcterms:modified>
</cp:coreProperties>
</file>