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3" r:id="rId2"/>
    <p:sldId id="266" r:id="rId3"/>
    <p:sldId id="257" r:id="rId4"/>
    <p:sldId id="258" r:id="rId5"/>
    <p:sldId id="261" r:id="rId6"/>
    <p:sldId id="260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ile chiaro 1 - Color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3735" autoAdjust="0"/>
  </p:normalViewPr>
  <p:slideViewPr>
    <p:cSldViewPr>
      <p:cViewPr varScale="1">
        <p:scale>
          <a:sx n="78" d="100"/>
          <a:sy n="78" d="100"/>
        </p:scale>
        <p:origin x="1325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\Dropbox\GARANTE%20DETENUTI\Elaborazioni\ELABORAZIONI%202023\tabelle%20e%20grafici%20%204%20dicembre%20202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\Dropbox\GARANTE%20DETENUTI\Elaborazioni\ELABORAZIONI%202023\tabelle%20e%20grafici%20%204%20dicembre%20202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\Dropbox\GARANTE%20DETENUTI\Elaborazioni\ELABORAZIONI%202023\tabelle%20e%20grafici%20%204%20dicembre%20202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it-IT" sz="1800"/>
              <a:t>% DETENUTI SU POSTI EFFETTIVAMENTE DISPONIBILI (*)</a:t>
            </a:r>
          </a:p>
          <a:p>
            <a:pPr>
              <a:defRPr sz="1800"/>
            </a:pPr>
            <a:endParaRPr lang="it-IT" sz="1800"/>
          </a:p>
        </c:rich>
      </c:tx>
      <c:layout>
        <c:manualLayout>
          <c:xMode val="edge"/>
          <c:yMode val="edge"/>
          <c:x val="0.26532292598490631"/>
          <c:y val="1.2429377646380878E-2"/>
        </c:manualLayout>
      </c:layout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'tasso affolamento ordinato'!$B$3</c:f>
              <c:strCache>
                <c:ptCount val="1"/>
                <c:pt idx="0">
                  <c:v>% DETENUTI SU POSTI EFFETTIVAMENTRE DISPONIBILI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E306-4D77-8876-1288D10D3417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E306-4D77-8876-1288D10D3417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E306-4D77-8876-1288D10D3417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E306-4D77-8876-1288D10D3417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9-E306-4D77-8876-1288D10D3417}"/>
              </c:ext>
            </c:extLst>
          </c:dPt>
          <c:dPt>
            <c:idx val="5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B-E306-4D77-8876-1288D10D3417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D-E306-4D77-8876-1288D10D3417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F-E306-4D77-8876-1288D10D3417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11-E306-4D77-8876-1288D10D3417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13-E306-4D77-8876-1288D10D3417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15-E306-4D77-8876-1288D10D3417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17-E306-4D77-8876-1288D10D3417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19-E306-4D77-8876-1288D10D3417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1B-E306-4D77-8876-1288D10D3417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1D-E306-4D77-8876-1288D10D3417}"/>
              </c:ext>
            </c:extLst>
          </c:dPt>
          <c:dPt>
            <c:idx val="15"/>
            <c:invertIfNegative val="0"/>
            <c:bubble3D val="0"/>
            <c:spPr>
              <a:solidFill>
                <a:srgbClr val="002060"/>
              </a:solidFill>
            </c:spPr>
            <c:extLst>
              <c:ext xmlns:c16="http://schemas.microsoft.com/office/drawing/2014/chart" uri="{C3380CC4-5D6E-409C-BE32-E72D297353CC}">
                <c16:uniqueId val="{0000001F-E306-4D77-8876-1288D10D3417}"/>
              </c:ext>
            </c:extLst>
          </c:dPt>
          <c:dLbls>
            <c:spPr>
              <a:noFill/>
              <a:ln>
                <a:solidFill>
                  <a:srgbClr val="002060"/>
                </a:solidFill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'tasso affolamento ordinato'!$A$4:$A$19</c:f>
              <c:strCache>
                <c:ptCount val="16"/>
                <c:pt idx="0">
                  <c:v>PALIANO</c:v>
                </c:pt>
                <c:pt idx="1">
                  <c:v>CIVITAVECCHIA "G. PASSERINI"</c:v>
                </c:pt>
                <c:pt idx="2">
                  <c:v>ROMA "REBIBBIA TERZA CASA"</c:v>
                </c:pt>
                <c:pt idx="3">
                  <c:v>ROMA "REBIBBIA" C.R.</c:v>
                </c:pt>
                <c:pt idx="4">
                  <c:v>FROSINONE "G. PAGLIEI"</c:v>
                </c:pt>
                <c:pt idx="5">
                  <c:v>ROMA "G.STEFANINI" REBIBBIA FEMM.</c:v>
                </c:pt>
                <c:pt idx="6">
                  <c:v>RIETI "N.C."</c:v>
                </c:pt>
                <c:pt idx="7">
                  <c:v>ROMA REBIBBIA "RAFFAELE CINOTTI" </c:v>
                </c:pt>
                <c:pt idx="8">
                  <c:v>VELLETRI</c:v>
                </c:pt>
                <c:pt idx="9">
                  <c:v>CASSINO</c:v>
                </c:pt>
                <c:pt idx="10">
                  <c:v>VITERBO "N.C."</c:v>
                </c:pt>
                <c:pt idx="11">
                  <c:v>CIVITAVECCHIA "N.C."</c:v>
                </c:pt>
                <c:pt idx="12">
                  <c:v>ROMA "REGINA COELI"</c:v>
                </c:pt>
                <c:pt idx="13">
                  <c:v>LATINA</c:v>
                </c:pt>
                <c:pt idx="14">
                  <c:v>TOTALE LAZIO</c:v>
                </c:pt>
                <c:pt idx="15">
                  <c:v>TOTALE ITALIA </c:v>
                </c:pt>
              </c:strCache>
            </c:strRef>
          </c:cat>
          <c:val>
            <c:numRef>
              <c:f>'tasso affolamento ordinato'!$B$4:$B$19</c:f>
              <c:numCache>
                <c:formatCode>0%</c:formatCode>
                <c:ptCount val="16"/>
                <c:pt idx="0">
                  <c:v>0.35947712418300654</c:v>
                </c:pt>
                <c:pt idx="1">
                  <c:v>0.49305555555555558</c:v>
                </c:pt>
                <c:pt idx="2">
                  <c:v>0.64393939393939392</c:v>
                </c:pt>
                <c:pt idx="3">
                  <c:v>0.93059936908517349</c:v>
                </c:pt>
                <c:pt idx="4">
                  <c:v>1.0278293135435992</c:v>
                </c:pt>
                <c:pt idx="5">
                  <c:v>1.350943396226415</c:v>
                </c:pt>
                <c:pt idx="6">
                  <c:v>1.4048442906574394</c:v>
                </c:pt>
                <c:pt idx="7">
                  <c:v>1.4161199625117151</c:v>
                </c:pt>
                <c:pt idx="8">
                  <c:v>1.5048543689320388</c:v>
                </c:pt>
                <c:pt idx="9">
                  <c:v>1.5384615384615385</c:v>
                </c:pt>
                <c:pt idx="10">
                  <c:v>1.5827160493827162</c:v>
                </c:pt>
                <c:pt idx="11">
                  <c:v>1.6141479099678457</c:v>
                </c:pt>
                <c:pt idx="12">
                  <c:v>1.6528662420382165</c:v>
                </c:pt>
                <c:pt idx="13">
                  <c:v>1.6973684210526316</c:v>
                </c:pt>
                <c:pt idx="14">
                  <c:v>1.3482794577685089</c:v>
                </c:pt>
                <c:pt idx="15">
                  <c:v>1.2623842422460678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0-E306-4D77-8876-1288D10D341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6443904"/>
        <c:axId val="66449792"/>
      </c:barChart>
      <c:catAx>
        <c:axId val="6644390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it-IT"/>
          </a:p>
        </c:txPr>
        <c:crossAx val="66449792"/>
        <c:crosses val="autoZero"/>
        <c:auto val="1"/>
        <c:lblAlgn val="ctr"/>
        <c:lblOffset val="100"/>
        <c:noMultiLvlLbl val="0"/>
      </c:catAx>
      <c:valAx>
        <c:axId val="66449792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664439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300" b="1"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genere e nazionali'!$A$16</c:f>
              <c:strCache>
                <c:ptCount val="1"/>
                <c:pt idx="0">
                  <c:v>Italiani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'detenuti per genere e nazionali'!$B$15:$C$15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nazionali'!$B$16:$C$16</c:f>
              <c:numCache>
                <c:formatCode>_-* #,##0.0\ _€_-;\-* #,##0.0\ _€_-;_-* "-"??\ _€_-;_-@_-</c:formatCode>
                <c:ptCount val="2"/>
                <c:pt idx="0">
                  <c:v>62.52126836813612</c:v>
                </c:pt>
                <c:pt idx="1">
                  <c:v>68.614012908377148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8D-47BD-BBE4-C8298555087D}"/>
            </c:ext>
          </c:extLst>
        </c:ser>
        <c:ser>
          <c:idx val="1"/>
          <c:order val="1"/>
          <c:tx>
            <c:strRef>
              <c:f>'detenuti per genere e nazionali'!$A$17</c:f>
              <c:strCache>
                <c:ptCount val="1"/>
                <c:pt idx="0">
                  <c:v>Stranieri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'detenuti per genere e nazionali'!$B$15:$C$15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nazionali'!$B$17:$C$17</c:f>
              <c:numCache>
                <c:formatCode>_-* #,##0.0\ _€_-;\-* #,##0.0\ _€_-;_-* "-"??\ _€_-;_-@_-</c:formatCode>
                <c:ptCount val="2"/>
                <c:pt idx="0">
                  <c:v>37.47873163186388</c:v>
                </c:pt>
                <c:pt idx="1">
                  <c:v>31.385987091622862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A8D-47BD-BBE4-C8298555087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29310720"/>
        <c:axId val="129313792"/>
      </c:barChart>
      <c:catAx>
        <c:axId val="1293107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29313792"/>
        <c:crosses val="autoZero"/>
        <c:auto val="1"/>
        <c:lblAlgn val="ctr"/>
        <c:lblOffset val="100"/>
        <c:noMultiLvlLbl val="0"/>
      </c:catAx>
      <c:valAx>
        <c:axId val="12931379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2931072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genere e nazionali'!$A$19</c:f>
              <c:strCache>
                <c:ptCount val="1"/>
                <c:pt idx="0">
                  <c:v>uomini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'detenuti per genere e nazionali'!$B$18:$C$18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nazionali'!$B$19:$C$19</c:f>
              <c:numCache>
                <c:formatCode>_-* #,##0.0\ _€_-;\-* #,##0.0\ _€_-;_-* "-"??\ _€_-;_-@_-</c:formatCode>
                <c:ptCount val="2"/>
                <c:pt idx="0">
                  <c:v>93.410672853828302</c:v>
                </c:pt>
                <c:pt idx="1">
                  <c:v>95.969459045844701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F8-49EE-9F77-C6386FBC92F8}"/>
            </c:ext>
          </c:extLst>
        </c:ser>
        <c:ser>
          <c:idx val="1"/>
          <c:order val="1"/>
          <c:tx>
            <c:strRef>
              <c:f>'detenuti per genere e nazionali'!$A$20</c:f>
              <c:strCache>
                <c:ptCount val="1"/>
                <c:pt idx="0">
                  <c:v>donne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'detenuti per genere e nazionali'!$B$18:$C$18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nazionali'!$B$20:$C$20</c:f>
              <c:numCache>
                <c:formatCode>_-* #,##0.0\ _€_-;\-* #,##0.0\ _€_-;_-* "-"??\ _€_-;_-@_-</c:formatCode>
                <c:ptCount val="2"/>
                <c:pt idx="0">
                  <c:v>6.5893271461716934</c:v>
                </c:pt>
                <c:pt idx="1">
                  <c:v>4.0305409541552999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6F8-49EE-9F77-C6386FBC92F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8249472"/>
        <c:axId val="68251008"/>
      </c:barChart>
      <c:catAx>
        <c:axId val="6824947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68251008"/>
        <c:crosses val="autoZero"/>
        <c:auto val="1"/>
        <c:lblAlgn val="ctr"/>
        <c:lblOffset val="100"/>
        <c:noMultiLvlLbl val="0"/>
      </c:catAx>
      <c:valAx>
        <c:axId val="68251008"/>
        <c:scaling>
          <c:orientation val="minMax"/>
          <c:min val="0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6824947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C69EB-0CD6-4C50-89F5-FDA7C356B6C7}" type="datetimeFigureOut">
              <a:rPr lang="it-IT" smtClean="0"/>
              <a:t>04/12/2023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A64DF4-907E-4A92-A119-29C91BC896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5850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04/12/2023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04/12/2023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04/12/2023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04/12/2023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418" y="11415"/>
            <a:ext cx="785640" cy="10413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04/12/2023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04/12/2023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04/12/2023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04/12/2023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04/12/2023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04/12/2023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04/12/2023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417D0-2E68-4637-845D-D469B2751F76}" type="datetimeFigureOut">
              <a:rPr lang="it-IT" smtClean="0"/>
              <a:pPr/>
              <a:t>04/12/2023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442350"/>
            <a:ext cx="8274027" cy="5578938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2915816" y="6453336"/>
            <a:ext cx="495475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Dipartimento Amministrazione Penitenziaria (DAP)</a:t>
            </a:r>
            <a:endParaRPr lang="it-IT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47657" y="189522"/>
            <a:ext cx="814812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2400" b="1" dirty="0" smtClean="0">
                <a:solidFill>
                  <a:srgbClr val="002060"/>
                </a:solidFill>
              </a:rPr>
              <a:t>Numero di persone detenute negli Istituti penitenziari in Italia </a:t>
            </a:r>
          </a:p>
          <a:p>
            <a:pPr algn="ctr"/>
            <a:r>
              <a:rPr lang="it-IT" sz="2400" b="1" dirty="0" smtClean="0">
                <a:solidFill>
                  <a:srgbClr val="002060"/>
                </a:solidFill>
              </a:rPr>
              <a:t>Gen.2021- Nov.2023</a:t>
            </a:r>
            <a:endParaRPr lang="it-IT" sz="2400" b="1" dirty="0">
              <a:solidFill>
                <a:srgbClr val="002060"/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3707904" y="6488668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67" y="1210040"/>
            <a:ext cx="9227407" cy="5278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14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35496" y="76562"/>
            <a:ext cx="835292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Dettaglio dei detenuti presenti negli istituti penitenziari del Lazio al 31/11/2023</a:t>
            </a:r>
            <a:endParaRPr lang="it-IT" b="1" dirty="0"/>
          </a:p>
        </p:txBody>
      </p:sp>
      <p:sp>
        <p:nvSpPr>
          <p:cNvPr id="6" name="Rettangolo 5"/>
          <p:cNvSpPr/>
          <p:nvPr/>
        </p:nvSpPr>
        <p:spPr>
          <a:xfrm>
            <a:off x="395536" y="6279703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 smtClean="0"/>
              <a:t>(*) i posti effettivamente disponibili degli istituti del Lazio sono calcolati in base all’ultimo aggiornamento disponibile delle schede di trasparenza degli istituti consultabili sul sito del Ministero della Giustizia</a:t>
            </a:r>
            <a:endParaRPr lang="it-IT" sz="12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6804248" y="6510535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65256"/>
              </p:ext>
            </p:extLst>
          </p:nvPr>
        </p:nvGraphicFramePr>
        <p:xfrm>
          <a:off x="575556" y="426305"/>
          <a:ext cx="7920880" cy="552105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847203">
                  <a:extLst>
                    <a:ext uri="{9D8B030D-6E8A-4147-A177-3AD203B41FA5}">
                      <a16:colId xmlns:a16="http://schemas.microsoft.com/office/drawing/2014/main" val="1406207836"/>
                    </a:ext>
                  </a:extLst>
                </a:gridCol>
                <a:gridCol w="732855">
                  <a:extLst>
                    <a:ext uri="{9D8B030D-6E8A-4147-A177-3AD203B41FA5}">
                      <a16:colId xmlns:a16="http://schemas.microsoft.com/office/drawing/2014/main" val="1751016505"/>
                    </a:ext>
                  </a:extLst>
                </a:gridCol>
                <a:gridCol w="1230223">
                  <a:extLst>
                    <a:ext uri="{9D8B030D-6E8A-4147-A177-3AD203B41FA5}">
                      <a16:colId xmlns:a16="http://schemas.microsoft.com/office/drawing/2014/main" val="3942614510"/>
                    </a:ext>
                  </a:extLst>
                </a:gridCol>
                <a:gridCol w="1159684">
                  <a:extLst>
                    <a:ext uri="{9D8B030D-6E8A-4147-A177-3AD203B41FA5}">
                      <a16:colId xmlns:a16="http://schemas.microsoft.com/office/drawing/2014/main" val="2079229812"/>
                    </a:ext>
                  </a:extLst>
                </a:gridCol>
                <a:gridCol w="1023401">
                  <a:extLst>
                    <a:ext uri="{9D8B030D-6E8A-4147-A177-3AD203B41FA5}">
                      <a16:colId xmlns:a16="http://schemas.microsoft.com/office/drawing/2014/main" val="1233130316"/>
                    </a:ext>
                  </a:extLst>
                </a:gridCol>
                <a:gridCol w="919402">
                  <a:extLst>
                    <a:ext uri="{9D8B030D-6E8A-4147-A177-3AD203B41FA5}">
                      <a16:colId xmlns:a16="http://schemas.microsoft.com/office/drawing/2014/main" val="3882217495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904374269"/>
                    </a:ext>
                  </a:extLst>
                </a:gridCol>
              </a:tblGrid>
              <a:tr h="41319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effectLst/>
                        </a:rPr>
                        <a:t>Istituto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effectLst/>
                        </a:rPr>
                        <a:t>Tipo istituto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effectLst/>
                        </a:rPr>
                        <a:t>Capienza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400" b="1" u="none" strike="noStrike" dirty="0">
                          <a:effectLst/>
                        </a:rPr>
                        <a:t>Regolamentare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effectLst/>
                        </a:rPr>
                        <a:t>POSTI  </a:t>
                      </a:r>
                      <a:br>
                        <a:rPr lang="it-IT" sz="1400" b="1" u="none" strike="noStrike" dirty="0">
                          <a:effectLst/>
                        </a:rPr>
                      </a:br>
                      <a:r>
                        <a:rPr lang="it-IT" sz="1400" b="1" u="none" strike="noStrike" dirty="0">
                          <a:effectLst/>
                        </a:rPr>
                        <a:t>effettivamente disponili (*)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 smtClean="0">
                          <a:effectLst/>
                        </a:rPr>
                        <a:t>Detenuti presenti al  </a:t>
                      </a:r>
                    </a:p>
                    <a:p>
                      <a:pPr algn="ctr" fontAlgn="ctr"/>
                      <a:r>
                        <a:rPr lang="it-IT" sz="1400" b="1" u="none" strike="noStrike" dirty="0" smtClean="0">
                          <a:effectLst/>
                        </a:rPr>
                        <a:t>31 novembre 2023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 smtClean="0">
                          <a:effectLst/>
                        </a:rPr>
                        <a:t>di cui</a:t>
                      </a:r>
                      <a:endParaRPr lang="it-IT" sz="1400" b="1" i="0" u="none" strike="noStrike" dirty="0" smtClean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400" b="1" u="none" strike="noStrike" dirty="0" smtClean="0">
                          <a:effectLst/>
                        </a:rPr>
                        <a:t>stranieri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400" b="1" u="none" strike="noStrike" dirty="0">
                          <a:effectLst/>
                        </a:rPr>
                        <a:t> 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2361083"/>
                  </a:ext>
                </a:extLst>
              </a:tr>
              <a:tr h="38981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 smtClean="0">
                          <a:effectLst/>
                        </a:rPr>
                        <a:t>Totale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effectLst/>
                        </a:rPr>
                        <a:t>D</a:t>
                      </a:r>
                      <a:r>
                        <a:rPr lang="it-IT" sz="1400" b="1" u="none" strike="noStrike" dirty="0" smtClean="0">
                          <a:effectLst/>
                        </a:rPr>
                        <a:t>onne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it-IT" sz="11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728588"/>
                  </a:ext>
                </a:extLst>
              </a:tr>
              <a:tr h="22784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CASSINO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203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130</a:t>
                      </a:r>
                    </a:p>
                  </a:txBody>
                  <a:tcPr marL="7620" marR="7620" marT="762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200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63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586692806"/>
                  </a:ext>
                </a:extLst>
              </a:tr>
              <a:tr h="344011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 "G. PAGLIEI"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563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539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554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193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15077429"/>
                  </a:ext>
                </a:extLst>
              </a:tr>
              <a:tr h="22784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PALIANO-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156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153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854973396"/>
                  </a:ext>
                </a:extLst>
              </a:tr>
              <a:tr h="22784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129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5165946"/>
                  </a:ext>
                </a:extLst>
              </a:tr>
              <a:tr h="21876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295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289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406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233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71913887"/>
                  </a:ext>
                </a:extLst>
              </a:tr>
              <a:tr h="41692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CIVITAVECCHIA "G. PASSERINI"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144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144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51926315"/>
                  </a:ext>
                </a:extLst>
              </a:tr>
              <a:tr h="26553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CIVITAVECCHIA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357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311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502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239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794850624"/>
                  </a:ext>
                </a:extLst>
              </a:tr>
              <a:tr h="41692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"G. STEFANINI" REBIBBIA FEMMINILE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CCF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272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265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358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358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 144  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85736609"/>
                  </a:ext>
                </a:extLst>
              </a:tr>
              <a:tr h="448779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"R. CINOTTI" REBIBBIA N.C.1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1.170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      1.067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 1.511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471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13627373"/>
                  </a:ext>
                </a:extLst>
              </a:tr>
              <a:tr h="41692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"REBIBBIA TERZA CASA"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172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132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85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80037742"/>
                  </a:ext>
                </a:extLst>
              </a:tr>
              <a:tr h="25423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"REBIBBIA"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317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295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01991174"/>
                  </a:ext>
                </a:extLst>
              </a:tr>
              <a:tr h="22784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"REGINA COELI"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628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628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1038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525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091062"/>
                  </a:ext>
                </a:extLst>
              </a:tr>
              <a:tr h="22784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VELLETRI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412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412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620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203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36216864"/>
                  </a:ext>
                </a:extLst>
              </a:tr>
              <a:tr h="21599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440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405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641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231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657601837"/>
                  </a:ext>
                </a:extLst>
              </a:tr>
              <a:tr h="504014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TOTALE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5.261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      4.795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6.465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426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2.423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1264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0" y="176137"/>
            <a:ext cx="832485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Tasso di affollamento negli istituti penitenziari del Lazio e in Italia calcolato sul totale dei posti effettivamente disponibili al 31 novembre 2023</a:t>
            </a:r>
            <a:endParaRPr lang="it-IT" b="1" dirty="0"/>
          </a:p>
        </p:txBody>
      </p:sp>
      <p:sp>
        <p:nvSpPr>
          <p:cNvPr id="6" name="Rettangolo 5"/>
          <p:cNvSpPr/>
          <p:nvPr/>
        </p:nvSpPr>
        <p:spPr>
          <a:xfrm>
            <a:off x="215008" y="6026725"/>
            <a:ext cx="892899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dirty="0" smtClean="0"/>
              <a:t>(*) i posti effettivamente disponibili degli istituti del Lazio sono calcolati in base all’ultimo aggiornamento disponibile delle schede di trasparenza degli istituti consultabili sul sito del Ministero della Giustizia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8389348"/>
              </p:ext>
            </p:extLst>
          </p:nvPr>
        </p:nvGraphicFramePr>
        <p:xfrm>
          <a:off x="107504" y="1163603"/>
          <a:ext cx="8686652" cy="47856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Detenuti per Nazionalità In Italia e nel Lazio al 30 novembre 2023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653385"/>
              </p:ext>
            </p:extLst>
          </p:nvPr>
        </p:nvGraphicFramePr>
        <p:xfrm>
          <a:off x="251520" y="1187624"/>
          <a:ext cx="8785859" cy="4850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dirty="0" smtClean="0"/>
              <a:t>Detenuti per Genere in Italia e nel Lazio al 30 novembre 2023</a:t>
            </a:r>
            <a:endParaRPr lang="it-IT" sz="20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1208332"/>
              </p:ext>
            </p:extLst>
          </p:nvPr>
        </p:nvGraphicFramePr>
        <p:xfrm>
          <a:off x="107504" y="1268760"/>
          <a:ext cx="8820472" cy="47750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6278</TotalTime>
  <Words>341</Words>
  <Application>Microsoft Office PowerPoint</Application>
  <PresentationFormat>Presentazione su schermo (4:3)</PresentationFormat>
  <Paragraphs>131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Arial</vt:lpstr>
      <vt:lpstr>Calibri</vt:lpstr>
      <vt:lpstr>Trebuchet MS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Detenuti per Nazionalità In Italia e nel Lazio al 30 novembre 2023</vt:lpstr>
      <vt:lpstr>Detenuti per Genere in Italia e nel Lazio al 30 novembre 2023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 User</dc:creator>
  <cp:lastModifiedBy>Lorenzo Fanoli</cp:lastModifiedBy>
  <cp:revision>484</cp:revision>
  <dcterms:created xsi:type="dcterms:W3CDTF">2020-06-03T15:49:37Z</dcterms:created>
  <dcterms:modified xsi:type="dcterms:W3CDTF">2023-12-04T11:32:35Z</dcterms:modified>
</cp:coreProperties>
</file>