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66" r:id="rId3"/>
    <p:sldId id="257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3735" autoAdjust="0"/>
  </p:normalViewPr>
  <p:slideViewPr>
    <p:cSldViewPr>
      <p:cViewPr varScale="1">
        <p:scale>
          <a:sx n="78" d="100"/>
          <a:sy n="78" d="100"/>
        </p:scale>
        <p:origin x="132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4%20dicembre%20202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4%20dicembre%20202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4%20dicembre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it-IT" sz="1800"/>
              <a:t>% DETENUTI SU POSTI EFFETTIVAMENTE DISPONIBILI (*)</a:t>
            </a:r>
          </a:p>
          <a:p>
            <a:pPr>
              <a:defRPr sz="1800"/>
            </a:pPr>
            <a:endParaRPr lang="it-IT" sz="1800"/>
          </a:p>
        </c:rich>
      </c:tx>
      <c:layout>
        <c:manualLayout>
          <c:xMode val="edge"/>
          <c:yMode val="edge"/>
          <c:x val="0.26532292598490631"/>
          <c:y val="1.2429377646380878E-2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'tasso affolamento ordinato'!$B$3</c:f>
              <c:strCache>
                <c:ptCount val="1"/>
                <c:pt idx="0">
                  <c:v>% DETENUTI SU POSTI EFFETTIVAMENTRE DISPONIBILI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E306-4D77-8876-1288D10D341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306-4D77-8876-1288D10D341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E306-4D77-8876-1288D10D341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306-4D77-8876-1288D10D3417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E306-4D77-8876-1288D10D3417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E306-4D77-8876-1288D10D341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E306-4D77-8876-1288D10D341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E306-4D77-8876-1288D10D341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1-E306-4D77-8876-1288D10D341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3-E306-4D77-8876-1288D10D341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5-E306-4D77-8876-1288D10D3417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7-E306-4D77-8876-1288D10D341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9-E306-4D77-8876-1288D10D341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B-E306-4D77-8876-1288D10D3417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D-E306-4D77-8876-1288D10D3417}"/>
              </c:ext>
            </c:extLst>
          </c:dPt>
          <c:dPt>
            <c:idx val="15"/>
            <c:invertIfNegative val="0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1F-E306-4D77-8876-1288D10D3417}"/>
              </c:ext>
            </c:extLst>
          </c:dPt>
          <c:dLbls>
            <c:spPr>
              <a:noFill/>
              <a:ln>
                <a:solidFill>
                  <a:srgbClr val="002060"/>
                </a:solidFill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'tasso affolamento ordinato'!$A$4:$A$19</c:f>
              <c:strCache>
                <c:ptCount val="16"/>
                <c:pt idx="0">
                  <c:v>PALIANO</c:v>
                </c:pt>
                <c:pt idx="1">
                  <c:v>CIVITAVECCHIA "G. PASSERINI"</c:v>
                </c:pt>
                <c:pt idx="2">
                  <c:v>ROMA "REBIBBIA TERZA CASA"</c:v>
                </c:pt>
                <c:pt idx="3">
                  <c:v>ROMA "REBIBBIA" C.R.</c:v>
                </c:pt>
                <c:pt idx="4">
                  <c:v>FROSINONE "G. PAGLIEI"</c:v>
                </c:pt>
                <c:pt idx="5">
                  <c:v>ROMA "G.STEFANINI" REBIBBIA FEMM.</c:v>
                </c:pt>
                <c:pt idx="6">
                  <c:v>RIETI "N.C."</c:v>
                </c:pt>
                <c:pt idx="7">
                  <c:v>ROMA REBIBBIA "RAFFAELE CINOTTI" </c:v>
                </c:pt>
                <c:pt idx="8">
                  <c:v>VELLETRI</c:v>
                </c:pt>
                <c:pt idx="9">
                  <c:v>CASSINO</c:v>
                </c:pt>
                <c:pt idx="10">
                  <c:v>VITERBO "N.C."</c:v>
                </c:pt>
                <c:pt idx="11">
                  <c:v>CIVITAVECCHIA "N.C."</c:v>
                </c:pt>
                <c:pt idx="12">
                  <c:v>ROMA "REGINA COELI"</c:v>
                </c:pt>
                <c:pt idx="13">
                  <c:v>LATINA</c:v>
                </c:pt>
                <c:pt idx="14">
                  <c:v>TOTALE LAZIO</c:v>
                </c:pt>
                <c:pt idx="15">
                  <c:v>TOTALE ITALIA </c:v>
                </c:pt>
              </c:strCache>
            </c:strRef>
          </c:cat>
          <c:val>
            <c:numRef>
              <c:f>'tasso affolamento ordinato'!$B$4:$B$19</c:f>
              <c:numCache>
                <c:formatCode>0%</c:formatCode>
                <c:ptCount val="16"/>
                <c:pt idx="0">
                  <c:v>0.35947712418300654</c:v>
                </c:pt>
                <c:pt idx="1">
                  <c:v>0.49305555555555558</c:v>
                </c:pt>
                <c:pt idx="2">
                  <c:v>0.64393939393939392</c:v>
                </c:pt>
                <c:pt idx="3">
                  <c:v>0.93059936908517349</c:v>
                </c:pt>
                <c:pt idx="4">
                  <c:v>1.0278293135435992</c:v>
                </c:pt>
                <c:pt idx="5">
                  <c:v>1.350943396226415</c:v>
                </c:pt>
                <c:pt idx="6">
                  <c:v>1.4048442906574394</c:v>
                </c:pt>
                <c:pt idx="7">
                  <c:v>1.4161199625117151</c:v>
                </c:pt>
                <c:pt idx="8">
                  <c:v>1.5048543689320388</c:v>
                </c:pt>
                <c:pt idx="9">
                  <c:v>1.5384615384615385</c:v>
                </c:pt>
                <c:pt idx="10">
                  <c:v>1.5827160493827162</c:v>
                </c:pt>
                <c:pt idx="11">
                  <c:v>1.6141479099678457</c:v>
                </c:pt>
                <c:pt idx="12">
                  <c:v>1.6528662420382165</c:v>
                </c:pt>
                <c:pt idx="13">
                  <c:v>1.6973684210526316</c:v>
                </c:pt>
                <c:pt idx="14">
                  <c:v>1.3482794577685089</c:v>
                </c:pt>
                <c:pt idx="15">
                  <c:v>1.2623842422460678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E306-4D77-8876-1288D10D341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6443904"/>
        <c:axId val="66449792"/>
      </c:barChart>
      <c:catAx>
        <c:axId val="664439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66449792"/>
        <c:crosses val="autoZero"/>
        <c:auto val="1"/>
        <c:lblAlgn val="ctr"/>
        <c:lblOffset val="100"/>
        <c:noMultiLvlLbl val="0"/>
      </c:catAx>
      <c:valAx>
        <c:axId val="664497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66443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300" b="1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62.52126836813612</c:v>
                </c:pt>
                <c:pt idx="1">
                  <c:v>68.614012908377148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8D-47BD-BBE4-C8298555087D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37.47873163186388</c:v>
                </c:pt>
                <c:pt idx="1">
                  <c:v>31.385987091622862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8D-47BD-BBE4-C829855508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93.410672853828302</c:v>
                </c:pt>
                <c:pt idx="1">
                  <c:v>95.969459045844701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F8-49EE-9F77-C6386FBC92F8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6.5893271461716934</c:v>
                </c:pt>
                <c:pt idx="1">
                  <c:v>4.0305409541552999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F8-49EE-9F77-C6386FBC92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04/12/2023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04/12/2023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442350"/>
            <a:ext cx="8274027" cy="5578938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915816" y="6453336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Gen.2021- Nov.2023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67" y="1210040"/>
            <a:ext cx="9227407" cy="527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31/11/2023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65256"/>
              </p:ext>
            </p:extLst>
          </p:nvPr>
        </p:nvGraphicFramePr>
        <p:xfrm>
          <a:off x="575556" y="426305"/>
          <a:ext cx="7920880" cy="552105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31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POSTI  </a:t>
                      </a:r>
                      <a:br>
                        <a:rPr lang="it-IT" sz="1400" b="1" u="none" strike="noStrike" dirty="0">
                          <a:effectLst/>
                        </a:rPr>
                      </a:br>
                      <a:r>
                        <a:rPr lang="it-IT" sz="1400" b="1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31 novembre 2023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898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63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44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1876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655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358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144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48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1.170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1.067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1.511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54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159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641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0401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5.261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4.795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6.465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426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2.423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31 novembre 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602672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389348"/>
              </p:ext>
            </p:extLst>
          </p:nvPr>
        </p:nvGraphicFramePr>
        <p:xfrm>
          <a:off x="107504" y="1163603"/>
          <a:ext cx="8686652" cy="478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30 novembre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53385"/>
              </p:ext>
            </p:extLst>
          </p:nvPr>
        </p:nvGraphicFramePr>
        <p:xfrm>
          <a:off x="251520" y="1187624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30 novembre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1208332"/>
              </p:ext>
            </p:extLst>
          </p:nvPr>
        </p:nvGraphicFramePr>
        <p:xfrm>
          <a:off x="107504" y="1268760"/>
          <a:ext cx="8820472" cy="4775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6278</TotalTime>
  <Words>341</Words>
  <Application>Microsoft Office PowerPoint</Application>
  <PresentationFormat>Presentazione su schermo (4:3)</PresentationFormat>
  <Paragraphs>131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Detenuti per Nazionalità In Italia e nel Lazio al 30 novembre 2023</vt:lpstr>
      <vt:lpstr>Detenuti per Genere in Italia e nel Lazio al 30 novembre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484</cp:revision>
  <dcterms:created xsi:type="dcterms:W3CDTF">2020-06-03T15:49:37Z</dcterms:created>
  <dcterms:modified xsi:type="dcterms:W3CDTF">2023-12-04T11:32:35Z</dcterms:modified>
</cp:coreProperties>
</file>