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62" r:id="rId3"/>
    <p:sldId id="259" r:id="rId4"/>
    <p:sldId id="265" r:id="rId5"/>
    <p:sldId id="260" r:id="rId6"/>
    <p:sldId id="269" r:id="rId7"/>
    <p:sldId id="256" r:id="rId8"/>
    <p:sldId id="257" r:id="rId9"/>
    <p:sldId id="261" r:id="rId10"/>
    <p:sldId id="268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DICEMBRE%202023\RIEPILOGO%20DATI%20DAP%20GENNAIO%2020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DICEMBRE%202023\RIEPILOGO%20DATI%20DAP%20GENNAIO%202023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DICEMBRE%202023\RIEPILOGO%20DATI%20DAP%20GENNAIO%202023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\Dropbox\GARANTE%20DETENUTI\DATI%20DAP%20DICEMBRE%202023\RIEPILOGO%20DATI%20DAP%20GENNAIO%202023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loren\Dropbox\GARANTE%20DETENUTI\DATI%20DAP%20DICEMBRE%202023\RIEPILOGO%20DATI%20DAP%20GENNAIO%202023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/>
              <a:t>Ingressi in carcere dalla libertà in Italia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'grafico lazio ingressi in carce'!$C$23</c:f>
              <c:strCache>
                <c:ptCount val="1"/>
                <c:pt idx="0">
                  <c:v>ingressi dalla libertà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2"/>
                </a:solidFill>
                <a:prstDash val="sysDot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'grafico lazio ingressi in carce'!$B$24:$B$33</c:f>
              <c:strCache>
                <c:ptCount val="10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  <c:pt idx="8">
                  <c:v>I sem 2023</c:v>
                </c:pt>
                <c:pt idx="9">
                  <c:v>II sem. 2023</c:v>
                </c:pt>
              </c:strCache>
            </c:strRef>
          </c:cat>
          <c:val>
            <c:numRef>
              <c:f>'grafico lazio ingressi in carce'!$C$24:$C$33</c:f>
              <c:numCache>
                <c:formatCode>_-* #,##0_-;\-* #,##0_-;_-* "-"??_-;_-@_-</c:formatCode>
                <c:ptCount val="10"/>
                <c:pt idx="0" formatCode="#,##0">
                  <c:v>23442</c:v>
                </c:pt>
                <c:pt idx="1">
                  <c:v>22759</c:v>
                </c:pt>
                <c:pt idx="2" formatCode="#,##0">
                  <c:v>17199</c:v>
                </c:pt>
                <c:pt idx="3">
                  <c:v>18081</c:v>
                </c:pt>
                <c:pt idx="4" formatCode="#,##0">
                  <c:v>18628</c:v>
                </c:pt>
                <c:pt idx="5">
                  <c:v>17911</c:v>
                </c:pt>
                <c:pt idx="6" formatCode="#,##0">
                  <c:v>18588</c:v>
                </c:pt>
                <c:pt idx="7">
                  <c:v>19537</c:v>
                </c:pt>
                <c:pt idx="8" formatCode="#,##0">
                  <c:v>19701</c:v>
                </c:pt>
                <c:pt idx="9" formatCode="#,##0">
                  <c:v>20960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FFF-4686-B4A4-791F6F9CB56C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2024862015"/>
        <c:axId val="2024858687"/>
      </c:barChart>
      <c:catAx>
        <c:axId val="2024862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24858687"/>
        <c:crosses val="autoZero"/>
        <c:auto val="1"/>
        <c:lblAlgn val="ctr"/>
        <c:lblOffset val="100"/>
        <c:noMultiLvlLbl val="0"/>
      </c:catAx>
      <c:valAx>
        <c:axId val="2024858687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2024862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 b="1"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32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it-IT"/>
              <a:t>Ingressi in carcere dalla libertà nel Lazio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2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1"/>
                </a:solidFill>
                <a:prstDash val="sysDash"/>
              </a:ln>
              <a:effectLst/>
            </c:spPr>
            <c:trendlineType val="movingAvg"/>
            <c:period val="2"/>
            <c:dispRSqr val="0"/>
            <c:dispEq val="0"/>
          </c:trendline>
          <c:cat>
            <c:strRef>
              <c:f>'grafico lazio ingressi in carce'!$B$3:$B$12</c:f>
              <c:strCache>
                <c:ptCount val="10"/>
                <c:pt idx="0">
                  <c:v>I sem 2019</c:v>
                </c:pt>
                <c:pt idx="1">
                  <c:v>II sem 2019</c:v>
                </c:pt>
                <c:pt idx="2">
                  <c:v>I sem 2020</c:v>
                </c:pt>
                <c:pt idx="3">
                  <c:v>II sem 2020</c:v>
                </c:pt>
                <c:pt idx="4">
                  <c:v>I sem 2021</c:v>
                </c:pt>
                <c:pt idx="5">
                  <c:v>II sem 2021</c:v>
                </c:pt>
                <c:pt idx="6">
                  <c:v>I sem 2022</c:v>
                </c:pt>
                <c:pt idx="7">
                  <c:v>II sem 2022</c:v>
                </c:pt>
                <c:pt idx="8">
                  <c:v>I sem 2023</c:v>
                </c:pt>
                <c:pt idx="9">
                  <c:v>II sem 2023</c:v>
                </c:pt>
              </c:strCache>
            </c:strRef>
          </c:cat>
          <c:val>
            <c:numRef>
              <c:f>'grafico lazio ingressi in carce'!$C$3:$C$12</c:f>
              <c:numCache>
                <c:formatCode>_-* #,##0_-;\-* #,##0_-;_-* "-"??_-;_-@_-</c:formatCode>
                <c:ptCount val="10"/>
                <c:pt idx="0">
                  <c:v>2872</c:v>
                </c:pt>
                <c:pt idx="1">
                  <c:v>2770</c:v>
                </c:pt>
                <c:pt idx="2">
                  <c:v>2102</c:v>
                </c:pt>
                <c:pt idx="3">
                  <c:v>1862</c:v>
                </c:pt>
                <c:pt idx="4">
                  <c:v>1647</c:v>
                </c:pt>
                <c:pt idx="5">
                  <c:v>1594</c:v>
                </c:pt>
                <c:pt idx="6">
                  <c:v>1799</c:v>
                </c:pt>
                <c:pt idx="7">
                  <c:v>2056</c:v>
                </c:pt>
                <c:pt idx="8">
                  <c:v>2106</c:v>
                </c:pt>
                <c:pt idx="9">
                  <c:v>2412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3A-4737-AD05-727F415734B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024862015"/>
        <c:axId val="2024858687"/>
      </c:barChart>
      <c:catAx>
        <c:axId val="2024862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it-IT"/>
          </a:p>
        </c:txPr>
        <c:crossAx val="2024858687"/>
        <c:crosses val="autoZero"/>
        <c:auto val="1"/>
        <c:lblAlgn val="ctr"/>
        <c:lblOffset val="100"/>
        <c:noMultiLvlLbl val="0"/>
      </c:catAx>
      <c:valAx>
        <c:axId val="2024858687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2024862015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percentStacked"/>
        <c:varyColors val="0"/>
        <c:ser>
          <c:idx val="0"/>
          <c:order val="0"/>
          <c:tx>
            <c:strRef>
              <c:f>'garfico pena inflitta'!$C$8</c:f>
              <c:strCache>
                <c:ptCount val="1"/>
                <c:pt idx="0">
                  <c:v>in attesa di giudizio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inflitta'!$C$9:$C$10</c:f>
              <c:numCache>
                <c:formatCode>0.0%</c:formatCode>
                <c:ptCount val="2"/>
                <c:pt idx="0">
                  <c:v>0.29401866299525775</c:v>
                </c:pt>
                <c:pt idx="1">
                  <c:v>0.26001396137353322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980-49D7-A1FD-BE96EC98A3F1}"/>
            </c:ext>
          </c:extLst>
        </c:ser>
        <c:ser>
          <c:idx val="1"/>
          <c:order val="1"/>
          <c:tx>
            <c:strRef>
              <c:f>'garfico pena inflitta'!$D$8</c:f>
              <c:strCache>
                <c:ptCount val="1"/>
                <c:pt idx="0">
                  <c:v>fino a 2 anni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inflitta'!$D$9:$D$10</c:f>
              <c:numCache>
                <c:formatCode>0.0%</c:formatCode>
                <c:ptCount val="2"/>
                <c:pt idx="0">
                  <c:v>8.9643567385650907E-2</c:v>
                </c:pt>
                <c:pt idx="1">
                  <c:v>7.2781969883322806E-2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980-49D7-A1FD-BE96EC98A3F1}"/>
            </c:ext>
          </c:extLst>
        </c:ser>
        <c:ser>
          <c:idx val="2"/>
          <c:order val="2"/>
          <c:tx>
            <c:strRef>
              <c:f>'garfico pena inflitta'!$E$8</c:f>
              <c:strCache>
                <c:ptCount val="1"/>
                <c:pt idx="0">
                  <c:v>da 2 a 5 anni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inflitta'!$E$9:$E$10</c:f>
              <c:numCache>
                <c:formatCode>0.0%</c:formatCode>
                <c:ptCount val="2"/>
                <c:pt idx="0">
                  <c:v>0.26449441639895976</c:v>
                </c:pt>
                <c:pt idx="1">
                  <c:v>0.24163148622145397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980-49D7-A1FD-BE96EC98A3F1}"/>
            </c:ext>
          </c:extLst>
        </c:ser>
        <c:ser>
          <c:idx val="3"/>
          <c:order val="3"/>
          <c:tx>
            <c:strRef>
              <c:f>'garfico pena inflitta'!$F$8</c:f>
              <c:strCache>
                <c:ptCount val="1"/>
                <c:pt idx="0">
                  <c:v>da 5 a 10 anni</c:v>
                </c:pt>
              </c:strCache>
            </c:strRef>
          </c:tx>
          <c:spPr>
            <a:solidFill>
              <a:srgbClr val="FF7C8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inflitta'!$F$9:$F$10</c:f>
              <c:numCache>
                <c:formatCode>0.0%</c:formatCode>
                <c:ptCount val="2"/>
                <c:pt idx="0">
                  <c:v>0.21477742083524554</c:v>
                </c:pt>
                <c:pt idx="1">
                  <c:v>0.22027390885217565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980-49D7-A1FD-BE96EC98A3F1}"/>
            </c:ext>
          </c:extLst>
        </c:ser>
        <c:ser>
          <c:idx val="4"/>
          <c:order val="4"/>
          <c:tx>
            <c:strRef>
              <c:f>'garfico pena inflitta'!$G$8</c:f>
              <c:strCache>
                <c:ptCount val="1"/>
                <c:pt idx="0">
                  <c:v>da 10 a 20 anni</c:v>
                </c:pt>
              </c:strCache>
            </c:strRef>
          </c:tx>
          <c:spPr>
            <a:solidFill>
              <a:srgbClr val="FF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rgbClr val="C0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inflitta'!$G$9:$G$10</c:f>
              <c:numCache>
                <c:formatCode>0.0%</c:formatCode>
                <c:ptCount val="2"/>
                <c:pt idx="0">
                  <c:v>8.6278109224414867E-2</c:v>
                </c:pt>
                <c:pt idx="1">
                  <c:v>0.12252767343682479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980-49D7-A1FD-BE96EC98A3F1}"/>
            </c:ext>
          </c:extLst>
        </c:ser>
        <c:ser>
          <c:idx val="5"/>
          <c:order val="5"/>
          <c:tx>
            <c:strRef>
              <c:f>'garfico pena inflitta'!$H$8</c:f>
              <c:strCache>
                <c:ptCount val="1"/>
                <c:pt idx="0">
                  <c:v>oltre 20 o ergastolo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inflitta'!$H$9:$H$10</c:f>
              <c:numCache>
                <c:formatCode>0.0%</c:formatCode>
                <c:ptCount val="2"/>
                <c:pt idx="0">
                  <c:v>4.742236499923512E-2</c:v>
                </c:pt>
                <c:pt idx="1">
                  <c:v>7.6987002626067877E-2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980-49D7-A1FD-BE96EC98A3F1}"/>
            </c:ext>
          </c:extLst>
        </c:ser>
        <c:ser>
          <c:idx val="6"/>
          <c:order val="6"/>
          <c:tx>
            <c:strRef>
              <c:f>'garfico pena inflitta'!$I$8</c:f>
              <c:strCache>
                <c:ptCount val="1"/>
                <c:pt idx="0">
                  <c:v>altro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3.4694469519536142E-18"/>
                  <c:y val="-0.10770975056689341"/>
                </c:manualLayout>
              </c:layout>
              <c:spPr>
                <a:solidFill>
                  <a:schemeClr val="bg1">
                    <a:lumMod val="85000"/>
                  </a:schemeClr>
                </a:solidFill>
                <a:ln>
                  <a:solidFill>
                    <a:srgbClr val="FF000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3.2777341561237426E-2"/>
                      <c:h val="9.6107331821617542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F980-49D7-A1FD-BE96EC98A3F1}"/>
                </c:ext>
              </c:extLst>
            </c:dLbl>
            <c:dLbl>
              <c:idx val="1"/>
              <c:layout>
                <c:manualLayout>
                  <c:x val="0"/>
                  <c:y val="-7.1806500377928961E-2"/>
                </c:manualLayout>
              </c:layout>
              <c:spPr>
                <a:solidFill>
                  <a:schemeClr val="bg1">
                    <a:lumMod val="85000"/>
                  </a:schemeClr>
                </a:solidFill>
                <a:ln>
                  <a:solidFill>
                    <a:srgbClr val="FF000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bg1">
                          <a:lumMod val="5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F980-49D7-A1FD-BE96EC98A3F1}"/>
                </c:ext>
              </c:extLst>
            </c:dLbl>
            <c:spPr>
              <a:noFill/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'garfico pena inflitta'!$B$9:$B$10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'garfico pena inflitta'!$I$9:$I$10</c:f>
              <c:numCache>
                <c:formatCode>0.0%</c:formatCode>
                <c:ptCount val="2"/>
                <c:pt idx="0">
                  <c:v>3.365458161236041E-3</c:v>
                </c:pt>
                <c:pt idx="1">
                  <c:v>5.7839976066216799E-3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980-49D7-A1FD-BE96EC98A3F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07078976"/>
        <c:axId val="1107077312"/>
      </c:barChart>
      <c:catAx>
        <c:axId val="110707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07077312"/>
        <c:crosses val="autoZero"/>
        <c:auto val="1"/>
        <c:lblAlgn val="ctr"/>
        <c:lblOffset val="100"/>
        <c:noMultiLvlLbl val="0"/>
      </c:catAx>
      <c:valAx>
        <c:axId val="110707731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0707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460428165802271E-2"/>
          <c:y val="0.11336227689339122"/>
          <c:w val="0.92453957183419777"/>
          <c:h val="0.88592457961568116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'PENA RESIDUA'!$B$32</c:f>
              <c:strCache>
                <c:ptCount val="1"/>
                <c:pt idx="0">
                  <c:v>in attesa di giudizio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'PENA RESIDUA'!$A$33:$A$34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'PENA RESIDUA'!$B$33:$B$34</c:f>
              <c:numCache>
                <c:formatCode>0.0%</c:formatCode>
                <c:ptCount val="2"/>
                <c:pt idx="0">
                  <c:v>0.26001396137353322</c:v>
                </c:pt>
                <c:pt idx="1">
                  <c:v>0.29401866299525775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573-491A-8B32-B0FA4604FD62}"/>
            </c:ext>
          </c:extLst>
        </c:ser>
        <c:ser>
          <c:idx val="1"/>
          <c:order val="1"/>
          <c:tx>
            <c:strRef>
              <c:f>'PENA RESIDUA'!$C$32</c:f>
              <c:strCache>
                <c:ptCount val="1"/>
                <c:pt idx="0">
                  <c:v>fino a 2 anni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'PENA RESIDUA'!$A$33:$A$34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'PENA RESIDUA'!$C$33:$C$34</c:f>
              <c:numCache>
                <c:formatCode>0.0%</c:formatCode>
                <c:ptCount val="2"/>
                <c:pt idx="0">
                  <c:v>0.26342120134295116</c:v>
                </c:pt>
                <c:pt idx="1">
                  <c:v>0.292488909285605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573-491A-8B32-B0FA4604FD62}"/>
            </c:ext>
          </c:extLst>
        </c:ser>
        <c:ser>
          <c:idx val="2"/>
          <c:order val="2"/>
          <c:tx>
            <c:strRef>
              <c:f>'PENA RESIDUA'!$D$32</c:f>
              <c:strCache>
                <c:ptCount val="1"/>
                <c:pt idx="0">
                  <c:v>da 2 a 5 anni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accent4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'PENA RESIDUA'!$A$33:$A$34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'PENA RESIDUA'!$D$33:$D$34</c:f>
              <c:numCache>
                <c:formatCode>0.0%</c:formatCode>
                <c:ptCount val="2"/>
                <c:pt idx="0">
                  <c:v>0.26533257986238074</c:v>
                </c:pt>
                <c:pt idx="1">
                  <c:v>0.25761052470552243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573-491A-8B32-B0FA4604FD62}"/>
            </c:ext>
          </c:extLst>
        </c:ser>
        <c:ser>
          <c:idx val="3"/>
          <c:order val="3"/>
          <c:tx>
            <c:strRef>
              <c:f>'PENA RESIDUA'!$E$32</c:f>
              <c:strCache>
                <c:ptCount val="1"/>
                <c:pt idx="0">
                  <c:v>da 5 a 10 anni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ysClr val="windowText" lastClr="00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'PENA RESIDUA'!$A$33:$A$34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'PENA RESIDUA'!$E$33:$E$34</c:f>
              <c:numCache>
                <c:formatCode>0.0%</c:formatCode>
                <c:ptCount val="2"/>
                <c:pt idx="0">
                  <c:v>0.12156367383572117</c:v>
                </c:pt>
                <c:pt idx="1">
                  <c:v>9.6833409821018818E-2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573-491A-8B32-B0FA4604FD62}"/>
            </c:ext>
          </c:extLst>
        </c:ser>
        <c:ser>
          <c:idx val="4"/>
          <c:order val="4"/>
          <c:tx>
            <c:strRef>
              <c:f>'PENA RESIDUA'!$F$32</c:f>
              <c:strCache>
                <c:ptCount val="1"/>
                <c:pt idx="0">
                  <c:v>da 10 a 20 anni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solidFill>
                  <a:schemeClr val="accent6">
                    <a:lumMod val="75000"/>
                  </a:schemeClr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'PENA RESIDUA'!$A$33:$A$34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'PENA RESIDUA'!$F$33:$F$34</c:f>
              <c:numCache>
                <c:formatCode>0.0%</c:formatCode>
                <c:ptCount val="2"/>
                <c:pt idx="0">
                  <c:v>4.4842602134095667E-2</c:v>
                </c:pt>
                <c:pt idx="1">
                  <c:v>3.2889704757534034E-2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573-491A-8B32-B0FA4604FD62}"/>
            </c:ext>
          </c:extLst>
        </c:ser>
        <c:ser>
          <c:idx val="5"/>
          <c:order val="5"/>
          <c:tx>
            <c:strRef>
              <c:f>'PENA RESIDUA'!$G$32</c:f>
              <c:strCache>
                <c:ptCount val="1"/>
                <c:pt idx="0">
                  <c:v>oltre 20 anni o ergastolo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solidFill>
                    <a:srgbClr val="00206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D573-491A-8B32-B0FA4604FD62}"/>
                </c:ext>
              </c:extLst>
            </c:dLbl>
            <c:dLbl>
              <c:idx val="1"/>
              <c:layout>
                <c:manualLayout>
                  <c:x val="0"/>
                  <c:y val="-4.91307634164777E-2"/>
                </c:manualLayout>
              </c:layout>
              <c:spPr>
                <a:noFill/>
                <a:ln>
                  <a:solidFill>
                    <a:srgbClr val="002060"/>
                  </a:solidFill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100" b="1" i="0" u="none" strike="noStrike" kern="1200" baseline="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D573-491A-8B32-B0FA4604FD62}"/>
                </c:ext>
              </c:extLst>
            </c:dLbl>
            <c:spPr>
              <a:noFill/>
              <a:ln>
                <a:solidFill>
                  <a:srgbClr val="FF0000"/>
                </a:solidFill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'PENA RESIDUA'!$A$33:$A$34</c:f>
              <c:strCache>
                <c:ptCount val="2"/>
                <c:pt idx="0">
                  <c:v>LAZIO</c:v>
                </c:pt>
                <c:pt idx="1">
                  <c:v>ITALIA</c:v>
                </c:pt>
              </c:strCache>
            </c:strRef>
          </c:cat>
          <c:val>
            <c:numRef>
              <c:f>'PENA RESIDUA'!$G$33:$G$34</c:f>
              <c:numCache>
                <c:formatCode>0.0%</c:formatCode>
                <c:ptCount val="2"/>
                <c:pt idx="0">
                  <c:v>3.9041983844696343E-2</c:v>
                </c:pt>
                <c:pt idx="1">
                  <c:v>2.2793330273825914E-2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573-491A-8B32-B0FA4604FD6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1107078976"/>
        <c:axId val="1107077312"/>
      </c:barChart>
      <c:catAx>
        <c:axId val="1107078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07077312"/>
        <c:crosses val="autoZero"/>
        <c:auto val="1"/>
        <c:lblAlgn val="ctr"/>
        <c:lblOffset val="100"/>
        <c:noMultiLvlLbl val="0"/>
      </c:catAx>
      <c:valAx>
        <c:axId val="1107077312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extTo"/>
        <c:crossAx val="11070789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100" b="1"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'graf pena residua (2)'!$S$4</c:f>
              <c:strCache>
                <c:ptCount val="1"/>
              </c:strCache>
            </c:strRef>
          </c:tx>
          <c:spPr>
            <a:solidFill>
              <a:srgbClr val="FF9999"/>
            </a:solidFill>
            <a:ln w="19050">
              <a:solidFill>
                <a:srgbClr val="C00000"/>
              </a:solidFill>
              <a:prstDash val="dashDot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(2)'!$T$3:$U$3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(2)'!$T$4:$U$4</c:f>
              <c:numCache>
                <c:formatCode>General</c:formatCode>
                <c:ptCount val="2"/>
                <c:pt idx="0" formatCode="#,##0">
                  <c:v>4745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AE-4F94-A722-32473B730E1B}"/>
            </c:ext>
          </c:extLst>
        </c:ser>
        <c:ser>
          <c:idx val="1"/>
          <c:order val="1"/>
          <c:tx>
            <c:strRef>
              <c:f>'graf pena residua (2)'!$S$5</c:f>
              <c:strCache>
                <c:ptCount val="1"/>
                <c:pt idx="0">
                  <c:v>In attesa  giudizio</c:v>
                </c:pt>
              </c:strCache>
            </c:strRef>
          </c:tx>
          <c:spPr>
            <a:solidFill>
              <a:schemeClr val="bg2"/>
            </a:solidFill>
            <a:ln>
              <a:solidFill>
                <a:schemeClr val="accent5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(2)'!$T$3:$U$3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(2)'!$T$5:$U$5</c:f>
              <c:numCache>
                <c:formatCode>#,##0</c:formatCode>
                <c:ptCount val="2"/>
                <c:pt idx="1">
                  <c:v>1922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AE-4F94-A722-32473B730E1B}"/>
            </c:ext>
          </c:extLst>
        </c:ser>
        <c:ser>
          <c:idx val="2"/>
          <c:order val="2"/>
          <c:tx>
            <c:strRef>
              <c:f>'graf pena residua (2)'!$S$6</c:f>
              <c:strCache>
                <c:ptCount val="1"/>
                <c:pt idx="0">
                  <c:v>residuo superiore a 2 anni</c:v>
                </c:pt>
              </c:strCache>
            </c:strRef>
          </c:tx>
          <c:spPr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(2)'!$T$3:$U$3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(2)'!$T$6:$U$6</c:f>
              <c:numCache>
                <c:formatCode>#,##0</c:formatCode>
                <c:ptCount val="2"/>
                <c:pt idx="1">
                  <c:v>2681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AE-4F94-A722-32473B730E1B}"/>
            </c:ext>
          </c:extLst>
        </c:ser>
        <c:ser>
          <c:idx val="3"/>
          <c:order val="3"/>
          <c:tx>
            <c:strRef>
              <c:f>'graf pena residua (2)'!$S$7</c:f>
              <c:strCache>
                <c:ptCount val="1"/>
              </c:strCache>
            </c:strRef>
          </c:tx>
          <c:spPr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'graf pena residua (2)'!$T$3:$U$3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(2)'!$T$7:$U$7</c:f>
              <c:numCache>
                <c:formatCode>#,##0</c:formatCode>
                <c:ptCount val="2"/>
              </c:numCache>
            </c:numRef>
          </c:val>
          <c:extLst>
            <c:ext xmlns:c16="http://schemas.microsoft.com/office/drawing/2014/chart" uri="{C3380CC4-5D6E-409C-BE32-E72D297353CC}">
              <c16:uniqueId val="{00000003-9BAE-4F94-A722-32473B730E1B}"/>
            </c:ext>
          </c:extLst>
        </c:ser>
        <c:ser>
          <c:idx val="4"/>
          <c:order val="4"/>
          <c:tx>
            <c:strRef>
              <c:f>'graf pena residua (2)'!$S$11</c:f>
              <c:strCache>
                <c:ptCount val="1"/>
                <c:pt idx="0">
                  <c:v>residuo di pena tra uno e due anni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pPr>
              <a:solidFill>
                <a:prstClr val="white">
                  <a:lumMod val="75000"/>
                </a:prst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(2)'!$T$3:$U$3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(2)'!$T$11:$U$11</c:f>
              <c:numCache>
                <c:formatCode>#,##0</c:formatCode>
                <c:ptCount val="2"/>
                <c:pt idx="1">
                  <c:v>988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BAE-4F94-A722-32473B730E1B}"/>
            </c:ext>
          </c:extLst>
        </c:ser>
        <c:ser>
          <c:idx val="5"/>
          <c:order val="5"/>
          <c:tx>
            <c:strRef>
              <c:f>'graf pena residua (2)'!$S$12</c:f>
              <c:strCache>
                <c:ptCount val="1"/>
                <c:pt idx="0">
                  <c:v>residuo di pena inferiore a un anno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dLbls>
            <c:spPr>
              <a:solidFill>
                <a:schemeClr val="bg1"/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'graf pena residua (2)'!$T$3:$U$3</c:f>
              <c:strCache>
                <c:ptCount val="2"/>
                <c:pt idx="0">
                  <c:v>posti effettivamente disponbili</c:v>
                </c:pt>
                <c:pt idx="1">
                  <c:v>pena residua</c:v>
                </c:pt>
              </c:strCache>
            </c:strRef>
          </c:cat>
          <c:val>
            <c:numRef>
              <c:f>'graf pena residua (2)'!$T$12:$U$12</c:f>
              <c:numCache>
                <c:formatCode>#,##0</c:formatCode>
                <c:ptCount val="2"/>
                <c:pt idx="1">
                  <c:v>924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BAE-4F94-A722-32473B730E1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85"/>
        <c:overlap val="100"/>
        <c:axId val="115767552"/>
        <c:axId val="115777536"/>
      </c:barChart>
      <c:catAx>
        <c:axId val="115767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15777536"/>
        <c:crosses val="autoZero"/>
        <c:auto val="1"/>
        <c:lblAlgn val="ctr"/>
        <c:lblOffset val="100"/>
        <c:noMultiLvlLbl val="0"/>
      </c:catAx>
      <c:valAx>
        <c:axId val="115777536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one"/>
        <c:crossAx val="115767552"/>
        <c:crosses val="autoZero"/>
        <c:crossBetween val="between"/>
      </c:valAx>
      <c:spPr>
        <a:scene3d>
          <a:camera prst="orthographicFront"/>
          <a:lightRig rig="threePt" dir="t"/>
        </a:scene3d>
        <a:sp3d>
          <a:bevelT w="12700"/>
        </a:sp3d>
      </c:spPr>
    </c:plotArea>
    <c:legend>
      <c:legendPos val="r"/>
      <c:legendEntry>
        <c:idx val="2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64482203131975779"/>
          <c:y val="5.9669403026749307E-2"/>
          <c:w val="0.33712090836966074"/>
          <c:h val="0.8422451182963831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600"/>
      </a:pPr>
      <a:endParaRPr lang="it-IT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withinLinear" id="15">
  <a:schemeClr val="accent2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0.94208</cdr:x>
      <cdr:y>0.36737</cdr:y>
    </cdr:from>
    <cdr:to>
      <cdr:x>0.9845</cdr:x>
      <cdr:y>0.39076</cdr:y>
    </cdr:to>
    <cdr:cxnSp macro="">
      <cdr:nvCxnSpPr>
        <cdr:cNvPr id="3" name="Connettore 2 2"/>
        <cdr:cNvCxnSpPr/>
      </cdr:nvCxnSpPr>
      <cdr:spPr>
        <a:xfrm xmlns:a="http://schemas.openxmlformats.org/drawingml/2006/main" flipV="1">
          <a:off x="7361153" y="1741502"/>
          <a:ext cx="331464" cy="11083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0.2537</cdr:x>
      <cdr:y>0.2939</cdr:y>
    </cdr:from>
    <cdr:to>
      <cdr:x>0.39762</cdr:x>
      <cdr:y>0.29584</cdr:y>
    </cdr:to>
    <cdr:sp macro="" textlink="">
      <cdr:nvSpPr>
        <cdr:cNvPr id="5" name="Connettore 1 4"/>
        <cdr:cNvSpPr/>
      </cdr:nvSpPr>
      <cdr:spPr>
        <a:xfrm xmlns:a="http://schemas.openxmlformats.org/drawingml/2006/main" flipV="1">
          <a:off x="1784318" y="1211581"/>
          <a:ext cx="1012222" cy="8016"/>
        </a:xfrm>
        <a:prstGeom xmlns:a="http://schemas.openxmlformats.org/drawingml/2006/main" prst="line">
          <a:avLst/>
        </a:prstGeom>
        <a:ln xmlns:a="http://schemas.openxmlformats.org/drawingml/2006/main" w="12700">
          <a:prstDash val="sysDot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it-IT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307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34413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63158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56153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253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0634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3732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63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700336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0058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2D2C6-6462-4107-AC8E-933503F8170A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473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2D2C6-6462-4107-AC8E-933503F8170A}" type="datetimeFigureOut">
              <a:rPr lang="it-IT" smtClean="0"/>
              <a:t>15/01/2024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20C33-FAEF-47ED-A8F0-5AA7C80A44B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6545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781" y="0"/>
            <a:ext cx="10078064" cy="1288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2400" b="1" dirty="0" smtClean="0"/>
              <a:t>Andamento temporale degli ingressi in carcere dalla libertà negli Istituti penitenziari in ITALIA tra il I° semestre 2019 e il </a:t>
            </a:r>
            <a:r>
              <a:rPr lang="it-IT" sz="2400" b="1" dirty="0" smtClean="0"/>
              <a:t>II° </a:t>
            </a:r>
            <a:r>
              <a:rPr lang="it-IT" sz="2400" b="1" dirty="0" smtClean="0"/>
              <a:t>semestre 2023</a:t>
            </a:r>
            <a:endParaRPr lang="it-IT" sz="24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7" name="Grafic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5294773"/>
              </p:ext>
            </p:extLst>
          </p:nvPr>
        </p:nvGraphicFramePr>
        <p:xfrm>
          <a:off x="969818" y="1496291"/>
          <a:ext cx="9707418" cy="4646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07383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18809" y="1281697"/>
            <a:ext cx="5373191" cy="4973009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Andamento temporale del numero di detenuti </a:t>
            </a:r>
            <a:r>
              <a:rPr lang="it-IT" b="1" dirty="0" smtClean="0"/>
              <a:t>nel Lazio in </a:t>
            </a:r>
            <a:r>
              <a:rPr lang="it-IT" b="1" dirty="0" smtClean="0"/>
              <a:t>base alla durata della pena residua</a:t>
            </a:r>
          </a:p>
          <a:p>
            <a:pPr algn="ctr"/>
            <a:r>
              <a:rPr lang="it-IT" b="1" dirty="0" smtClean="0"/>
              <a:t>Valori assoluti e numeri indice (31.12.2018=100)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5945" y="1236594"/>
            <a:ext cx="6612864" cy="501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186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781" y="0"/>
            <a:ext cx="10078064" cy="1288025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it-IT" sz="2400" b="1" dirty="0" smtClean="0"/>
              <a:t>Andamento temporale degli ingressi in carcere dalla libertà negli Istituti penitenziari del LAZIO tra il I° semestre 2019 e il II° semestre 2023</a:t>
            </a:r>
            <a:endParaRPr lang="it-IT" sz="2400" b="1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928" y="190848"/>
            <a:ext cx="1065109" cy="1411742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2331226" y="6354918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2842469"/>
              </p:ext>
            </p:extLst>
          </p:nvPr>
        </p:nvGraphicFramePr>
        <p:xfrm>
          <a:off x="1136302" y="1288024"/>
          <a:ext cx="9423543" cy="49649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03042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29367"/>
            <a:ext cx="11161361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Ripartizione percentuale delle persone detenute negli IIPP del Lazio e in Italia in base alla posizione giuridica e alla durata della pena inflitta al </a:t>
            </a:r>
            <a:r>
              <a:rPr lang="it-IT" b="1" dirty="0" smtClean="0"/>
              <a:t>31.12.2023 </a:t>
            </a:r>
            <a:endParaRPr lang="it-IT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6" name="Grafico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4943615"/>
              </p:ext>
            </p:extLst>
          </p:nvPr>
        </p:nvGraphicFramePr>
        <p:xfrm>
          <a:off x="461818" y="1282103"/>
          <a:ext cx="11059622" cy="38271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0202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Andamento temporale del numero di detenuti In Italia in base alla durata della pena inflitta</a:t>
            </a:r>
          </a:p>
          <a:p>
            <a:pPr algn="ctr"/>
            <a:r>
              <a:rPr lang="it-IT" b="1" dirty="0" smtClean="0"/>
              <a:t>Valori assoluti e numeri indice (31.12.2018=100)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160" y="1408176"/>
            <a:ext cx="6097385" cy="435988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4545" y="1408176"/>
            <a:ext cx="5858228" cy="4359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7097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Andamento temporale del numero di detenuti nel </a:t>
            </a:r>
            <a:r>
              <a:rPr lang="it-IT" b="1" dirty="0"/>
              <a:t>L</a:t>
            </a:r>
            <a:r>
              <a:rPr lang="it-IT" b="1" dirty="0" smtClean="0"/>
              <a:t>azio in base alla durata della pena inflitta</a:t>
            </a:r>
          </a:p>
          <a:p>
            <a:pPr algn="ctr"/>
            <a:r>
              <a:rPr lang="it-IT" b="1" dirty="0" smtClean="0"/>
              <a:t>Valori assoluti e numeri indice (31.12.2018=100)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136071"/>
            <a:ext cx="5672113" cy="4405747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2727" y="1136071"/>
            <a:ext cx="6251466" cy="44704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7496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29367"/>
            <a:ext cx="11161361" cy="646331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Ripartizione percentuale delle persone detenute negli IIPP del Lazio e in Italia </a:t>
            </a:r>
          </a:p>
          <a:p>
            <a:pPr algn="ctr"/>
            <a:r>
              <a:rPr lang="it-IT" b="1" dirty="0" smtClean="0"/>
              <a:t>in base alla posizione giuridica e alla durata della pena RESIDUA al </a:t>
            </a:r>
            <a:r>
              <a:rPr lang="it-IT" b="1" dirty="0" smtClean="0"/>
              <a:t>31.12.2023 </a:t>
            </a:r>
            <a:endParaRPr lang="it-IT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9" name="Grafico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3925805"/>
              </p:ext>
            </p:extLst>
          </p:nvPr>
        </p:nvGraphicFramePr>
        <p:xfrm>
          <a:off x="493361" y="680640"/>
          <a:ext cx="10805160" cy="5265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70907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646331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Persone detenute negli IIPP in Italia al </a:t>
            </a:r>
            <a:r>
              <a:rPr lang="it-IT" b="1" dirty="0" smtClean="0"/>
              <a:t>31.12.2023 </a:t>
            </a:r>
            <a:r>
              <a:rPr lang="it-IT" b="1" dirty="0" smtClean="0"/>
              <a:t>in base alla posizione giuridica e alla durata della pena residua</a:t>
            </a:r>
          </a:p>
          <a:p>
            <a:pPr algn="ctr"/>
            <a:r>
              <a:rPr lang="it-IT" b="1" dirty="0" smtClean="0"/>
              <a:t>confronto con la capienza regolamentare</a:t>
            </a:r>
            <a:endParaRPr lang="it-IT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3101" y="1207008"/>
            <a:ext cx="7729479" cy="453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0752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137160" y="283678"/>
            <a:ext cx="11161361" cy="646331"/>
          </a:xfrm>
          <a:prstGeom prst="rect">
            <a:avLst/>
          </a:prstGeom>
          <a:solidFill>
            <a:srgbClr val="0070C0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Persone detenute negli IIPP del Lazio al </a:t>
            </a:r>
            <a:r>
              <a:rPr lang="it-IT" b="1" dirty="0" smtClean="0"/>
              <a:t>31.12.2023 </a:t>
            </a:r>
            <a:r>
              <a:rPr lang="it-IT" b="1" dirty="0" smtClean="0"/>
              <a:t>in base alla posizione giuridica e alla durata della pena residua</a:t>
            </a:r>
          </a:p>
          <a:p>
            <a:pPr algn="ctr"/>
            <a:r>
              <a:rPr lang="it-IT" b="1" dirty="0" smtClean="0"/>
              <a:t> e confronto con i posti effettivamente disponibili</a:t>
            </a:r>
            <a:endParaRPr lang="it-IT" b="1" dirty="0"/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98521" y="154272"/>
            <a:ext cx="794252" cy="1052736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482660" y="5951172"/>
            <a:ext cx="920083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(*) i posti effettivamente disponibili degli istituti del Lazio sono calcolati in base all’ultimo aggiornamento disponibile delle schede di trasparenza degli istituti consultabili sul sito del Ministero della Giustizia</a:t>
            </a:r>
          </a:p>
        </p:txBody>
      </p:sp>
      <p:sp>
        <p:nvSpPr>
          <p:cNvPr id="9" name="CasellaDiTesto 8"/>
          <p:cNvSpPr txBox="1"/>
          <p:nvPr/>
        </p:nvSpPr>
        <p:spPr>
          <a:xfrm>
            <a:off x="2174301" y="6412837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graphicFrame>
        <p:nvGraphicFramePr>
          <p:cNvPr id="8" name="Grafico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8314327"/>
              </p:ext>
            </p:extLst>
          </p:nvPr>
        </p:nvGraphicFramePr>
        <p:xfrm>
          <a:off x="2579370" y="1367790"/>
          <a:ext cx="7033260" cy="41224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921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932" y="1138025"/>
            <a:ext cx="5240086" cy="4796441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46747" y="154272"/>
            <a:ext cx="946026" cy="125390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137160" y="283678"/>
            <a:ext cx="11009587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b="1" dirty="0" smtClean="0"/>
              <a:t>Andamento temporale del numero di detenuti </a:t>
            </a:r>
            <a:r>
              <a:rPr lang="it-IT" b="1" dirty="0" smtClean="0"/>
              <a:t>in Italia in </a:t>
            </a:r>
            <a:r>
              <a:rPr lang="it-IT" b="1" dirty="0" smtClean="0"/>
              <a:t>base alla durata della pena residua</a:t>
            </a:r>
          </a:p>
          <a:p>
            <a:pPr algn="ctr"/>
            <a:r>
              <a:rPr lang="it-IT" b="1" dirty="0" smtClean="0"/>
              <a:t>Valori assoluti e numeri indice (31.12.2018=100)</a:t>
            </a:r>
            <a:endParaRPr lang="it-IT" b="1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2183445" y="6142482"/>
            <a:ext cx="66454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Fonte:</a:t>
            </a:r>
            <a:r>
              <a:rPr lang="it-IT" dirty="0" smtClean="0"/>
              <a:t> </a:t>
            </a:r>
            <a:r>
              <a:rPr lang="it-IT" sz="1200" dirty="0" smtClean="0"/>
              <a:t>Elaborazioni su dati del Dipartimento Amministrazione Penitenziaria del Ministero della Giustizia</a:t>
            </a:r>
            <a:endParaRPr lang="it-IT" sz="1200" dirty="0"/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1" y="1059416"/>
            <a:ext cx="6374475" cy="4796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96697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2403</TotalTime>
  <Words>420</Words>
  <Application>Microsoft Office PowerPoint</Application>
  <PresentationFormat>Widescreen</PresentationFormat>
  <Paragraphs>34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di Office</vt:lpstr>
      <vt:lpstr>Andamento temporale degli ingressi in carcere dalla libertà negli Istituti penitenziari in ITALIA tra il I° semestre 2019 e il II° semestre 2023</vt:lpstr>
      <vt:lpstr>Andamento temporale degli ingressi in carcere dalla libertà negli Istituti penitenziari del LAZIO tra il I° semestre 2019 e il II° semestre 2023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 Fanoli</cp:lastModifiedBy>
  <cp:revision>129</cp:revision>
  <dcterms:created xsi:type="dcterms:W3CDTF">2022-01-16T14:08:51Z</dcterms:created>
  <dcterms:modified xsi:type="dcterms:W3CDTF">2024-01-15T15:24:26Z</dcterms:modified>
</cp:coreProperties>
</file>