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9" r:id="rId4"/>
    <p:sldId id="265" r:id="rId5"/>
    <p:sldId id="260" r:id="rId6"/>
    <p:sldId id="269" r:id="rId7"/>
    <p:sldId id="256" r:id="rId8"/>
    <p:sldId id="257" r:id="rId9"/>
    <p:sldId id="261" r:id="rId10"/>
    <p:sldId id="268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DICEMBRE%202023\RIEPILOGO%20DATI%20DAP%20GENNAI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DICEMBRE%202023\RIEPILOGO%20DATI%20DAP%20GENNAI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DICEMBRE%202023\RIEPILOGO%20DATI%20DAP%20GENNAIO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DATI%20DAP%20DICEMBRE%202023\RIEPILOGO%20DATI%20DAP%20GENNAIO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oren\Dropbox\GARANTE%20DETENUTI\DATI%20DAP%20DICEMBRE%202023\RIEPILOGO%20DATI%20DAP%20GENNAIO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Ingressi in carcere dalla libertà in Italia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'grafico lazio ingressi in carce'!$C$23</c:f>
              <c:strCache>
                <c:ptCount val="1"/>
                <c:pt idx="0">
                  <c:v>ingressi dalla libertà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carce'!$B$24:$B$33</c:f>
              <c:strCache>
                <c:ptCount val="10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  <c:pt idx="8">
                  <c:v>I sem 2023</c:v>
                </c:pt>
                <c:pt idx="9">
                  <c:v>II sem. 2023</c:v>
                </c:pt>
              </c:strCache>
            </c:strRef>
          </c:cat>
          <c:val>
            <c:numRef>
              <c:f>'grafico lazio ingressi in carce'!$C$24:$C$33</c:f>
              <c:numCache>
                <c:formatCode>_-* #,##0_-;\-* #,##0_-;_-* "-"??_-;_-@_-</c:formatCode>
                <c:ptCount val="10"/>
                <c:pt idx="0" formatCode="#,##0">
                  <c:v>23442</c:v>
                </c:pt>
                <c:pt idx="1">
                  <c:v>22759</c:v>
                </c:pt>
                <c:pt idx="2" formatCode="#,##0">
                  <c:v>17199</c:v>
                </c:pt>
                <c:pt idx="3">
                  <c:v>18081</c:v>
                </c:pt>
                <c:pt idx="4" formatCode="#,##0">
                  <c:v>18628</c:v>
                </c:pt>
                <c:pt idx="5">
                  <c:v>17911</c:v>
                </c:pt>
                <c:pt idx="6" formatCode="#,##0">
                  <c:v>18588</c:v>
                </c:pt>
                <c:pt idx="7">
                  <c:v>19537</c:v>
                </c:pt>
                <c:pt idx="8" formatCode="#,##0">
                  <c:v>19701</c:v>
                </c:pt>
                <c:pt idx="9" formatCode="#,##0">
                  <c:v>20960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FF-4686-B4A4-791F6F9CB56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it-IT"/>
              <a:t>Ingressi in carcere dalla libertà nel Lazio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ash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'grafico lazio ingressi in carce'!$B$3:$B$12</c:f>
              <c:strCache>
                <c:ptCount val="10"/>
                <c:pt idx="0">
                  <c:v>I sem 2019</c:v>
                </c:pt>
                <c:pt idx="1">
                  <c:v>II sem 2019</c:v>
                </c:pt>
                <c:pt idx="2">
                  <c:v>I sem 2020</c:v>
                </c:pt>
                <c:pt idx="3">
                  <c:v>II sem 2020</c:v>
                </c:pt>
                <c:pt idx="4">
                  <c:v>I sem 2021</c:v>
                </c:pt>
                <c:pt idx="5">
                  <c:v>II sem 2021</c:v>
                </c:pt>
                <c:pt idx="6">
                  <c:v>I sem 2022</c:v>
                </c:pt>
                <c:pt idx="7">
                  <c:v>II sem 2022</c:v>
                </c:pt>
                <c:pt idx="8">
                  <c:v>I sem 2023</c:v>
                </c:pt>
                <c:pt idx="9">
                  <c:v>II sem 2023</c:v>
                </c:pt>
              </c:strCache>
            </c:strRef>
          </c:cat>
          <c:val>
            <c:numRef>
              <c:f>'grafico lazio ingressi in carce'!$C$3:$C$12</c:f>
              <c:numCache>
                <c:formatCode>_-* #,##0_-;\-* #,##0_-;_-* "-"??_-;_-@_-</c:formatCode>
                <c:ptCount val="10"/>
                <c:pt idx="0">
                  <c:v>2872</c:v>
                </c:pt>
                <c:pt idx="1">
                  <c:v>2770</c:v>
                </c:pt>
                <c:pt idx="2">
                  <c:v>2102</c:v>
                </c:pt>
                <c:pt idx="3">
                  <c:v>1862</c:v>
                </c:pt>
                <c:pt idx="4">
                  <c:v>1647</c:v>
                </c:pt>
                <c:pt idx="5">
                  <c:v>1594</c:v>
                </c:pt>
                <c:pt idx="6">
                  <c:v>1799</c:v>
                </c:pt>
                <c:pt idx="7">
                  <c:v>2056</c:v>
                </c:pt>
                <c:pt idx="8">
                  <c:v>2106</c:v>
                </c:pt>
                <c:pt idx="9">
                  <c:v>2412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A-4737-AD05-727F415734B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24862015"/>
        <c:axId val="2024858687"/>
      </c:barChart>
      <c:catAx>
        <c:axId val="2024862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4858687"/>
        <c:crosses val="autoZero"/>
        <c:auto val="1"/>
        <c:lblAlgn val="ctr"/>
        <c:lblOffset val="100"/>
        <c:noMultiLvlLbl val="0"/>
      </c:catAx>
      <c:valAx>
        <c:axId val="2024858687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20248620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'garfico pena inflitta'!$C$8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inflitta'!$C$9:$C$10</c:f>
              <c:numCache>
                <c:formatCode>0.0%</c:formatCode>
                <c:ptCount val="2"/>
                <c:pt idx="0">
                  <c:v>0.29401866299525775</c:v>
                </c:pt>
                <c:pt idx="1">
                  <c:v>0.26001396137353322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0-49D7-A1FD-BE96EC98A3F1}"/>
            </c:ext>
          </c:extLst>
        </c:ser>
        <c:ser>
          <c:idx val="1"/>
          <c:order val="1"/>
          <c:tx>
            <c:strRef>
              <c:f>'garfico pena inflitta'!$D$8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inflitta'!$D$9:$D$10</c:f>
              <c:numCache>
                <c:formatCode>0.0%</c:formatCode>
                <c:ptCount val="2"/>
                <c:pt idx="0">
                  <c:v>8.9643567385650907E-2</c:v>
                </c:pt>
                <c:pt idx="1">
                  <c:v>7.2781969883322806E-2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80-49D7-A1FD-BE96EC98A3F1}"/>
            </c:ext>
          </c:extLst>
        </c:ser>
        <c:ser>
          <c:idx val="2"/>
          <c:order val="2"/>
          <c:tx>
            <c:strRef>
              <c:f>'garfico pena inflitta'!$E$8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inflitta'!$E$9:$E$10</c:f>
              <c:numCache>
                <c:formatCode>0.0%</c:formatCode>
                <c:ptCount val="2"/>
                <c:pt idx="0">
                  <c:v>0.26449441639895976</c:v>
                </c:pt>
                <c:pt idx="1">
                  <c:v>0.24163148622145397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80-49D7-A1FD-BE96EC98A3F1}"/>
            </c:ext>
          </c:extLst>
        </c:ser>
        <c:ser>
          <c:idx val="3"/>
          <c:order val="3"/>
          <c:tx>
            <c:strRef>
              <c:f>'garfico pena inflitta'!$F$8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inflitta'!$F$9:$F$10</c:f>
              <c:numCache>
                <c:formatCode>0.0%</c:formatCode>
                <c:ptCount val="2"/>
                <c:pt idx="0">
                  <c:v>0.21477742083524554</c:v>
                </c:pt>
                <c:pt idx="1">
                  <c:v>0.22027390885217565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80-49D7-A1FD-BE96EC98A3F1}"/>
            </c:ext>
          </c:extLst>
        </c:ser>
        <c:ser>
          <c:idx val="4"/>
          <c:order val="4"/>
          <c:tx>
            <c:strRef>
              <c:f>'garfico pena inflitta'!$G$8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inflitta'!$G$9:$G$10</c:f>
              <c:numCache>
                <c:formatCode>0.0%</c:formatCode>
                <c:ptCount val="2"/>
                <c:pt idx="0">
                  <c:v>8.6278109224414867E-2</c:v>
                </c:pt>
                <c:pt idx="1">
                  <c:v>0.12252767343682479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80-49D7-A1FD-BE96EC98A3F1}"/>
            </c:ext>
          </c:extLst>
        </c:ser>
        <c:ser>
          <c:idx val="5"/>
          <c:order val="5"/>
          <c:tx>
            <c:strRef>
              <c:f>'garfico pena inflitta'!$H$8</c:f>
              <c:strCache>
                <c:ptCount val="1"/>
                <c:pt idx="0">
                  <c:v>oltre 20 o ergastolo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inflitta'!$H$9:$H$10</c:f>
              <c:numCache>
                <c:formatCode>0.0%</c:formatCode>
                <c:ptCount val="2"/>
                <c:pt idx="0">
                  <c:v>4.742236499923512E-2</c:v>
                </c:pt>
                <c:pt idx="1">
                  <c:v>7.6987002626067877E-2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80-49D7-A1FD-BE96EC98A3F1}"/>
            </c:ext>
          </c:extLst>
        </c:ser>
        <c:ser>
          <c:idx val="6"/>
          <c:order val="6"/>
          <c:tx>
            <c:strRef>
              <c:f>'garfico pena inflitta'!$I$8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4694469519536142E-18"/>
                  <c:y val="-0.10770975056689341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777341561237426E-2"/>
                      <c:h val="9.610733182161754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980-49D7-A1FD-BE96EC98A3F1}"/>
                </c:ext>
              </c:extLst>
            </c:dLbl>
            <c:dLbl>
              <c:idx val="1"/>
              <c:layout>
                <c:manualLayout>
                  <c:x val="0"/>
                  <c:y val="-7.1806500377928961E-2"/>
                </c:manualLayout>
              </c:layout>
              <c:spPr>
                <a:solidFill>
                  <a:schemeClr val="bg1">
                    <a:lumMod val="85000"/>
                  </a:schemeClr>
                </a:solidFill>
                <a:ln>
                  <a:solidFill>
                    <a:srgbClr val="FF000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980-49D7-A1FD-BE96EC98A3F1}"/>
                </c:ext>
              </c:extLst>
            </c:dLbl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'garfico pena inflitta'!$B$9:$B$10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'garfico pena inflitta'!$I$9:$I$10</c:f>
              <c:numCache>
                <c:formatCode>0.0%</c:formatCode>
                <c:ptCount val="2"/>
                <c:pt idx="0">
                  <c:v>3.365458161236041E-3</c:v>
                </c:pt>
                <c:pt idx="1">
                  <c:v>5.7839976066216799E-3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80-49D7-A1FD-BE96EC98A3F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60428165802271E-2"/>
          <c:y val="0.11336227689339122"/>
          <c:w val="0.92453957183419777"/>
          <c:h val="0.8859245796156811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'PENA RESIDUA'!$B$32</c:f>
              <c:strCache>
                <c:ptCount val="1"/>
                <c:pt idx="0">
                  <c:v>in attesa di giudizio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RESIDUA'!$B$33:$B$34</c:f>
              <c:numCache>
                <c:formatCode>0.0%</c:formatCode>
                <c:ptCount val="2"/>
                <c:pt idx="0">
                  <c:v>0.26001396137353322</c:v>
                </c:pt>
                <c:pt idx="1">
                  <c:v>0.29401866299525775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3-491A-8B32-B0FA4604FD62}"/>
            </c:ext>
          </c:extLst>
        </c:ser>
        <c:ser>
          <c:idx val="1"/>
          <c:order val="1"/>
          <c:tx>
            <c:strRef>
              <c:f>'PENA RESIDUA'!$C$32</c:f>
              <c:strCache>
                <c:ptCount val="1"/>
                <c:pt idx="0">
                  <c:v>fino a 2 anni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RESIDUA'!$C$33:$C$34</c:f>
              <c:numCache>
                <c:formatCode>0.0%</c:formatCode>
                <c:ptCount val="2"/>
                <c:pt idx="0">
                  <c:v>0.26342120134295116</c:v>
                </c:pt>
                <c:pt idx="1">
                  <c:v>0.292488909285605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73-491A-8B32-B0FA4604FD62}"/>
            </c:ext>
          </c:extLst>
        </c:ser>
        <c:ser>
          <c:idx val="2"/>
          <c:order val="2"/>
          <c:tx>
            <c:strRef>
              <c:f>'PENA RESIDUA'!$D$32</c:f>
              <c:strCache>
                <c:ptCount val="1"/>
                <c:pt idx="0">
                  <c:v>da 2 a 5 anni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RESIDUA'!$D$33:$D$34</c:f>
              <c:numCache>
                <c:formatCode>0.0%</c:formatCode>
                <c:ptCount val="2"/>
                <c:pt idx="0">
                  <c:v>0.26533257986238074</c:v>
                </c:pt>
                <c:pt idx="1">
                  <c:v>0.25761052470552243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73-491A-8B32-B0FA4604FD62}"/>
            </c:ext>
          </c:extLst>
        </c:ser>
        <c:ser>
          <c:idx val="3"/>
          <c:order val="3"/>
          <c:tx>
            <c:strRef>
              <c:f>'PENA RESIDUA'!$E$32</c:f>
              <c:strCache>
                <c:ptCount val="1"/>
                <c:pt idx="0">
                  <c:v>da 5 a 10 anni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RESIDUA'!$E$33:$E$34</c:f>
              <c:numCache>
                <c:formatCode>0.0%</c:formatCode>
                <c:ptCount val="2"/>
                <c:pt idx="0">
                  <c:v>0.12156367383572117</c:v>
                </c:pt>
                <c:pt idx="1">
                  <c:v>9.6833409821018818E-2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73-491A-8B32-B0FA4604FD62}"/>
            </c:ext>
          </c:extLst>
        </c:ser>
        <c:ser>
          <c:idx val="4"/>
          <c:order val="4"/>
          <c:tx>
            <c:strRef>
              <c:f>'PENA RESIDUA'!$F$32</c:f>
              <c:strCache>
                <c:ptCount val="1"/>
                <c:pt idx="0">
                  <c:v>da 10 a 20 anni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RESIDUA'!$F$33:$F$34</c:f>
              <c:numCache>
                <c:formatCode>0.0%</c:formatCode>
                <c:ptCount val="2"/>
                <c:pt idx="0">
                  <c:v>4.4842602134095667E-2</c:v>
                </c:pt>
                <c:pt idx="1">
                  <c:v>3.2889704757534034E-2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73-491A-8B32-B0FA4604FD62}"/>
            </c:ext>
          </c:extLst>
        </c:ser>
        <c:ser>
          <c:idx val="5"/>
          <c:order val="5"/>
          <c:tx>
            <c:strRef>
              <c:f>'PENA RESIDUA'!$G$32</c:f>
              <c:strCache>
                <c:ptCount val="1"/>
                <c:pt idx="0">
                  <c:v>oltre 20 anni o ergastolo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573-491A-8B32-B0FA4604FD62}"/>
                </c:ext>
              </c:extLst>
            </c:dLbl>
            <c:dLbl>
              <c:idx val="1"/>
              <c:layout>
                <c:manualLayout>
                  <c:x val="0"/>
                  <c:y val="-4.91307634164777E-2"/>
                </c:manualLayout>
              </c:layout>
              <c:spPr>
                <a:noFill/>
                <a:ln>
                  <a:solidFill>
                    <a:srgbClr val="002060"/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573-491A-8B32-B0FA4604FD62}"/>
                </c:ext>
              </c:extLst>
            </c:dLbl>
            <c:spPr>
              <a:noFill/>
              <a:ln>
                <a:solidFill>
                  <a:srgbClr val="FF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'PENA RESIDUA'!$A$33:$A$34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'PENA RESIDUA'!$G$33:$G$34</c:f>
              <c:numCache>
                <c:formatCode>0.0%</c:formatCode>
                <c:ptCount val="2"/>
                <c:pt idx="0">
                  <c:v>3.9041983844696343E-2</c:v>
                </c:pt>
                <c:pt idx="1">
                  <c:v>2.2793330273825914E-2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73-491A-8B32-B0FA4604FD6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07078976"/>
        <c:axId val="1107077312"/>
      </c:barChart>
      <c:catAx>
        <c:axId val="110707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07077312"/>
        <c:crosses val="autoZero"/>
        <c:auto val="1"/>
        <c:lblAlgn val="ctr"/>
        <c:lblOffset val="100"/>
        <c:noMultiLvlLbl val="0"/>
      </c:catAx>
      <c:valAx>
        <c:axId val="11070773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10707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'graf pena residua (2)'!$S$4</c:f>
              <c:strCache>
                <c:ptCount val="1"/>
              </c:strCache>
            </c:strRef>
          </c:tx>
          <c:spPr>
            <a:solidFill>
              <a:srgbClr val="FF9999"/>
            </a:solidFill>
            <a:ln w="19050">
              <a:solidFill>
                <a:srgbClr val="C00000"/>
              </a:solidFill>
              <a:prstDash val="dashDot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(2)'!$T$3:$U$3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(2)'!$T$4:$U$4</c:f>
              <c:numCache>
                <c:formatCode>General</c:formatCode>
                <c:ptCount val="2"/>
                <c:pt idx="0" formatCode="#,##0">
                  <c:v>4745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E-4F94-A722-32473B730E1B}"/>
            </c:ext>
          </c:extLst>
        </c:ser>
        <c:ser>
          <c:idx val="1"/>
          <c:order val="1"/>
          <c:tx>
            <c:strRef>
              <c:f>'graf pena residua (2)'!$S$5</c:f>
              <c:strCache>
                <c:ptCount val="1"/>
                <c:pt idx="0">
                  <c:v>In attesa  giudizio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accent5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(2)'!$T$3:$U$3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(2)'!$T$5:$U$5</c:f>
              <c:numCache>
                <c:formatCode>#,##0</c:formatCode>
                <c:ptCount val="2"/>
                <c:pt idx="1">
                  <c:v>1922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AE-4F94-A722-32473B730E1B}"/>
            </c:ext>
          </c:extLst>
        </c:ser>
        <c:ser>
          <c:idx val="2"/>
          <c:order val="2"/>
          <c:tx>
            <c:strRef>
              <c:f>'graf pena residua (2)'!$S$6</c:f>
              <c:strCache>
                <c:ptCount val="1"/>
                <c:pt idx="0">
                  <c:v>residuo superiore a 2 anni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(2)'!$T$3:$U$3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(2)'!$T$6:$U$6</c:f>
              <c:numCache>
                <c:formatCode>#,##0</c:formatCode>
                <c:ptCount val="2"/>
                <c:pt idx="1">
                  <c:v>2681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AE-4F94-A722-32473B730E1B}"/>
            </c:ext>
          </c:extLst>
        </c:ser>
        <c:ser>
          <c:idx val="3"/>
          <c:order val="3"/>
          <c:tx>
            <c:strRef>
              <c:f>'graf pena residua (2)'!$S$7</c:f>
              <c:strCache>
                <c:ptCount val="1"/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 pena residua (2)'!$T$3:$U$3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(2)'!$T$7:$U$7</c:f>
              <c:numCache>
                <c:formatCode>#,##0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3-9BAE-4F94-A722-32473B730E1B}"/>
            </c:ext>
          </c:extLst>
        </c:ser>
        <c:ser>
          <c:idx val="4"/>
          <c:order val="4"/>
          <c:tx>
            <c:strRef>
              <c:f>'graf pena residua (2)'!$S$11</c:f>
              <c:strCache>
                <c:ptCount val="1"/>
                <c:pt idx="0">
                  <c:v>residuo di pena tra uno e due anni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solidFill>
                <a:prstClr val="white">
                  <a:lumMod val="75000"/>
                </a:prst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(2)'!$T$3:$U$3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(2)'!$T$11:$U$11</c:f>
              <c:numCache>
                <c:formatCode>#,##0</c:formatCode>
                <c:ptCount val="2"/>
                <c:pt idx="1">
                  <c:v>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AE-4F94-A722-32473B730E1B}"/>
            </c:ext>
          </c:extLst>
        </c:ser>
        <c:ser>
          <c:idx val="5"/>
          <c:order val="5"/>
          <c:tx>
            <c:strRef>
              <c:f>'graf pena residua (2)'!$S$12</c:f>
              <c:strCache>
                <c:ptCount val="1"/>
                <c:pt idx="0">
                  <c:v>residuo di pena inferiore a un anno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'graf pena residua (2)'!$T$3:$U$3</c:f>
              <c:strCache>
                <c:ptCount val="2"/>
                <c:pt idx="0">
                  <c:v>posti effettivamente disponbili</c:v>
                </c:pt>
                <c:pt idx="1">
                  <c:v>pena residua</c:v>
                </c:pt>
              </c:strCache>
            </c:strRef>
          </c:cat>
          <c:val>
            <c:numRef>
              <c:f>'graf pena residua (2)'!$T$12:$U$12</c:f>
              <c:numCache>
                <c:formatCode>#,##0</c:formatCode>
                <c:ptCount val="2"/>
                <c:pt idx="1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AE-4F94-A722-32473B730E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15767552"/>
        <c:axId val="115777536"/>
      </c:barChart>
      <c:catAx>
        <c:axId val="115767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777536"/>
        <c:crosses val="autoZero"/>
        <c:auto val="1"/>
        <c:lblAlgn val="ctr"/>
        <c:lblOffset val="100"/>
        <c:noMultiLvlLbl val="0"/>
      </c:catAx>
      <c:valAx>
        <c:axId val="115777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1576755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12700"/>
        </a:sp3d>
      </c:spPr>
    </c:plotArea>
    <c:legend>
      <c:legendPos val="r"/>
      <c:legendEntry>
        <c:idx val="2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64482203131975779"/>
          <c:y val="5.9669403026749307E-2"/>
          <c:w val="0.33712090836966074"/>
          <c:h val="0.842245118296383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0.94208</cdr:x>
      <cdr:y>0.36737</cdr:y>
    </cdr:from>
    <cdr:to>
      <cdr:x>0.9845</cdr:x>
      <cdr:y>0.39076</cdr:y>
    </cdr:to>
    <cdr:cxnSp macro="">
      <cdr:nvCxnSpPr>
        <cdr:cNvPr id="3" name="Connettore 2 2"/>
        <cdr:cNvCxnSpPr/>
      </cdr:nvCxnSpPr>
      <cdr:spPr>
        <a:xfrm xmlns:a="http://schemas.openxmlformats.org/drawingml/2006/main" flipV="1">
          <a:off x="7361153" y="1741502"/>
          <a:ext cx="331464" cy="11083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0.2537</cdr:x>
      <cdr:y>0.2939</cdr:y>
    </cdr:from>
    <cdr:to>
      <cdr:x>0.39762</cdr:x>
      <cdr:y>0.29584</cdr:y>
    </cdr:to>
    <cdr:sp macro="" textlink="">
      <cdr:nvSpPr>
        <cdr:cNvPr id="5" name="Connettore 1 4"/>
        <cdr:cNvSpPr/>
      </cdr:nvSpPr>
      <cdr:spPr>
        <a:xfrm xmlns:a="http://schemas.openxmlformats.org/drawingml/2006/main" flipV="1">
          <a:off x="1784318" y="1211581"/>
          <a:ext cx="1012222" cy="8016"/>
        </a:xfrm>
        <a:prstGeom xmlns:a="http://schemas.openxmlformats.org/drawingml/2006/main" prst="line">
          <a:avLst/>
        </a:prstGeom>
        <a:ln xmlns:a="http://schemas.openxmlformats.org/drawingml/2006/main" w="12700">
          <a:prstDash val="sysDot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30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44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15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25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4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637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03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0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7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D2C6-6462-4107-AC8E-933503F8170A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0C33-FAEF-47ED-A8F0-5AA7C80A44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54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Andamento temporale degli ingressi in carcere dalla libertà negli Istituti penitenziari in ITALIA tra il I° semestre 2019 e il </a:t>
            </a:r>
            <a:r>
              <a:rPr lang="it-IT" sz="2400" b="1" dirty="0" smtClean="0"/>
              <a:t>II° </a:t>
            </a:r>
            <a:r>
              <a:rPr lang="it-IT" sz="2400" b="1" dirty="0" smtClean="0"/>
              <a:t>semestre 2023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294773"/>
              </p:ext>
            </p:extLst>
          </p:nvPr>
        </p:nvGraphicFramePr>
        <p:xfrm>
          <a:off x="969818" y="1496291"/>
          <a:ext cx="9707418" cy="4646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0738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809" y="1281697"/>
            <a:ext cx="5373191" cy="4973009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</a:t>
            </a:r>
            <a:r>
              <a:rPr lang="it-IT" b="1" dirty="0" smtClean="0"/>
              <a:t>nel Lazio in </a:t>
            </a:r>
            <a:r>
              <a:rPr lang="it-IT" b="1" dirty="0" smtClean="0"/>
              <a:t>base alla durata della pena residua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945" y="1236594"/>
            <a:ext cx="6612864" cy="501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186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0"/>
            <a:ext cx="10078064" cy="1288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t-IT" sz="2400" b="1" dirty="0" smtClean="0"/>
              <a:t>Andamento temporale degli ingressi in carcere dalla libertà negli Istituti penitenziari del LAZIO tra il I° semestre 2019 e il II° semestre 2023</a:t>
            </a:r>
            <a:endParaRPr lang="it-IT" sz="2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928" y="190848"/>
            <a:ext cx="1065109" cy="14117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331226" y="6354918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842469"/>
              </p:ext>
            </p:extLst>
          </p:nvPr>
        </p:nvGraphicFramePr>
        <p:xfrm>
          <a:off x="1136302" y="1288024"/>
          <a:ext cx="9423543" cy="4964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0304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Ripartizione percentuale delle persone detenute negli IIPP del Lazio e in Italia in base alla posizione giuridica e alla durata della pena inflitta al </a:t>
            </a:r>
            <a:r>
              <a:rPr lang="it-IT" b="1" dirty="0" smtClean="0"/>
              <a:t>31.12.2023 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943615"/>
              </p:ext>
            </p:extLst>
          </p:nvPr>
        </p:nvGraphicFramePr>
        <p:xfrm>
          <a:off x="461818" y="1282103"/>
          <a:ext cx="11059622" cy="382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202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In Italia in base alla durata della pena inflitta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" y="1408176"/>
            <a:ext cx="6097385" cy="435988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4545" y="1408176"/>
            <a:ext cx="5858228" cy="43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09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nel </a:t>
            </a:r>
            <a:r>
              <a:rPr lang="it-IT" b="1" dirty="0"/>
              <a:t>L</a:t>
            </a:r>
            <a:r>
              <a:rPr lang="it-IT" b="1" dirty="0" smtClean="0"/>
              <a:t>azio in base alla durata della pena inflitta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136071"/>
            <a:ext cx="5672113" cy="440574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2727" y="1136071"/>
            <a:ext cx="6251466" cy="447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4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29367"/>
            <a:ext cx="11161361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Ripartizione percentuale delle persone detenute negli IIPP del Lazio e in Italia </a:t>
            </a:r>
          </a:p>
          <a:p>
            <a:pPr algn="ctr"/>
            <a:r>
              <a:rPr lang="it-IT" b="1" dirty="0" smtClean="0"/>
              <a:t>in base alla posizione giuridica e alla durata della pena RESIDUA al </a:t>
            </a:r>
            <a:r>
              <a:rPr lang="it-IT" b="1" dirty="0" smtClean="0"/>
              <a:t>31.12.2023 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925805"/>
              </p:ext>
            </p:extLst>
          </p:nvPr>
        </p:nvGraphicFramePr>
        <p:xfrm>
          <a:off x="493361" y="680640"/>
          <a:ext cx="10805160" cy="5265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090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Persone detenute negli IIPP in Italia al </a:t>
            </a:r>
            <a:r>
              <a:rPr lang="it-IT" b="1" dirty="0" smtClean="0"/>
              <a:t>31.12.2023 </a:t>
            </a:r>
            <a:r>
              <a:rPr lang="it-IT" b="1" dirty="0" smtClean="0"/>
              <a:t>in base alla posizione giuridica e alla durata della pena residua</a:t>
            </a:r>
          </a:p>
          <a:p>
            <a:pPr algn="ctr"/>
            <a:r>
              <a:rPr lang="it-IT" b="1" dirty="0" smtClean="0"/>
              <a:t>confronto con la capienza regolamentare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101" y="1207008"/>
            <a:ext cx="7729479" cy="453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7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7160" y="283678"/>
            <a:ext cx="11161361" cy="646331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Persone detenute negli IIPP del Lazio al </a:t>
            </a:r>
            <a:r>
              <a:rPr lang="it-IT" b="1" dirty="0" smtClean="0"/>
              <a:t>31.12.2023 </a:t>
            </a:r>
            <a:r>
              <a:rPr lang="it-IT" b="1" dirty="0" smtClean="0"/>
              <a:t>in base alla posizione giuridica e alla durata della pena residua</a:t>
            </a:r>
          </a:p>
          <a:p>
            <a:pPr algn="ctr"/>
            <a:r>
              <a:rPr lang="it-IT" b="1" dirty="0" smtClean="0"/>
              <a:t> e confronto con i posti effettivamente disponibili</a:t>
            </a:r>
            <a:endParaRPr lang="it-IT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521" y="154272"/>
            <a:ext cx="794252" cy="105273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82660" y="5951172"/>
            <a:ext cx="9200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174301" y="6412837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314327"/>
              </p:ext>
            </p:extLst>
          </p:nvPr>
        </p:nvGraphicFramePr>
        <p:xfrm>
          <a:off x="2579370" y="1367790"/>
          <a:ext cx="7033260" cy="4122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92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932" y="1138025"/>
            <a:ext cx="5240086" cy="4796441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6747" y="154272"/>
            <a:ext cx="946026" cy="125390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7160" y="283678"/>
            <a:ext cx="1100958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Andamento temporale del numero di detenuti </a:t>
            </a:r>
            <a:r>
              <a:rPr lang="it-IT" b="1" dirty="0" smtClean="0"/>
              <a:t>in Italia in </a:t>
            </a:r>
            <a:r>
              <a:rPr lang="it-IT" b="1" dirty="0" smtClean="0"/>
              <a:t>base alla durata della pena residua</a:t>
            </a:r>
          </a:p>
          <a:p>
            <a:pPr algn="ctr"/>
            <a:r>
              <a:rPr lang="it-IT" b="1" dirty="0" smtClean="0"/>
              <a:t>Valori assoluti e numeri indice (31.12.2018=100)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183445" y="6142482"/>
            <a:ext cx="6645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</a:t>
            </a:r>
            <a:r>
              <a:rPr lang="it-IT" dirty="0" smtClean="0"/>
              <a:t> </a:t>
            </a:r>
            <a:r>
              <a:rPr lang="it-IT" sz="1200" dirty="0" smtClean="0"/>
              <a:t>Elaborazioni su dati del Dipartimento Amministrazione Penitenziaria del Ministero della Giustizia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1" y="1059416"/>
            <a:ext cx="6374475" cy="479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669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420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Andamento temporale degli ingressi in carcere dalla libertà negli Istituti penitenziari in ITALIA tra il I° semestre 2019 e il II° semestre 2023</vt:lpstr>
      <vt:lpstr>Andamento temporale degli ingressi in carcere dalla libertà negli Istituti penitenziari del LAZIO tra il I° semestre 2019 e il II° semestre 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129</cp:revision>
  <dcterms:created xsi:type="dcterms:W3CDTF">2022-01-16T14:08:51Z</dcterms:created>
  <dcterms:modified xsi:type="dcterms:W3CDTF">2024-01-15T15:24:26Z</dcterms:modified>
</cp:coreProperties>
</file>