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6" r:id="rId3"/>
    <p:sldId id="257" r:id="rId4"/>
    <p:sldId id="258" r:id="rId5"/>
    <p:sldId id="269" r:id="rId6"/>
    <p:sldId id="270" r:id="rId7"/>
    <p:sldId id="259" r:id="rId8"/>
    <p:sldId id="264" r:id="rId9"/>
    <p:sldId id="261" r:id="rId10"/>
    <p:sldId id="260" r:id="rId11"/>
    <p:sldId id="268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3735" autoAdjust="0"/>
  </p:normalViewPr>
  <p:slideViewPr>
    <p:cSldViewPr>
      <p:cViewPr>
        <p:scale>
          <a:sx n="66" d="100"/>
          <a:sy n="66" d="100"/>
        </p:scale>
        <p:origin x="1661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8%20GENNAIO%20202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8%20GENNAIO%20202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8%20GENNAIO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17.072051399724643</c:v>
                </c:pt>
                <c:pt idx="1">
                  <c:v>15.389090183824752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1A-4372-9BE9-E6F96DFE0102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12.329814899801132</c:v>
                </c:pt>
                <c:pt idx="1">
                  <c:v>10.612305953528571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1A-4372-9BE9-E6F96DFE0102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70.261587884350618</c:v>
                </c:pt>
                <c:pt idx="1">
                  <c:v>73.42020410198451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1A-4372-9BE9-E6F96DFE0102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0.33654581612360412</c:v>
                </c:pt>
                <c:pt idx="1">
                  <c:v>0.57839976066216803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1A-4372-9BE9-E6F96DFE01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61.970322778032738</c:v>
                </c:pt>
                <c:pt idx="1">
                  <c:v>68.596881959910917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CE-4ECF-A69A-7A81CE2957E5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38.029677221967262</c:v>
                </c:pt>
                <c:pt idx="1">
                  <c:v>31.403118040089083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CE-4ECF-A69A-7A81CE2957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93.345571363010563</c:v>
                </c:pt>
                <c:pt idx="1">
                  <c:v>95.86809826147659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0D-464E-B9DC-8BDC7FAE2CC5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6.6544286369894445</c:v>
                </c:pt>
                <c:pt idx="1">
                  <c:v>4.1319017385234185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0D-464E-B9DC-8BDC7FAE2C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08/01/2024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21" y="0"/>
            <a:ext cx="8930069" cy="6021288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771800" y="6309320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</a:t>
            </a:r>
            <a:r>
              <a:rPr lang="it-IT" sz="2000" dirty="0" smtClean="0"/>
              <a:t>dicembre </a:t>
            </a:r>
            <a:r>
              <a:rPr lang="it-IT" sz="2000" dirty="0" smtClean="0"/>
              <a:t>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425608"/>
              </p:ext>
            </p:extLst>
          </p:nvPr>
        </p:nvGraphicFramePr>
        <p:xfrm>
          <a:off x="123686" y="1412776"/>
          <a:ext cx="8768794" cy="4333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31 </a:t>
            </a:r>
            <a:r>
              <a:rPr lang="it-IT" sz="2000" dirty="0" smtClean="0"/>
              <a:t>dicembre </a:t>
            </a:r>
            <a:r>
              <a:rPr lang="it-IT" sz="2000" dirty="0" smtClean="0"/>
              <a:t>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608626"/>
              </p:ext>
            </p:extLst>
          </p:nvPr>
        </p:nvGraphicFramePr>
        <p:xfrm>
          <a:off x="323528" y="1221678"/>
          <a:ext cx="8162564" cy="507874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540843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891920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7521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46273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82655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4139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80943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CALABRIA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CASTROVILLARI"R. SISCA" CC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EMILIA ROMAGNA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BOLOGNA"R. D'AMATO"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404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BOLLATE"II C.R." CR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1375176"/>
                  </a:ext>
                </a:extLst>
              </a:tr>
              <a:tr h="30767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VERONA"MONTORIO"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55892971"/>
                  </a:ext>
                </a:extLst>
              </a:tr>
              <a:tr h="1070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</a:t>
            </a:r>
            <a:r>
              <a:rPr lang="it-IT" sz="2400" b="1" dirty="0" smtClean="0">
                <a:solidFill>
                  <a:srgbClr val="002060"/>
                </a:solidFill>
              </a:rPr>
              <a:t>Dic. 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455" y="1143966"/>
            <a:ext cx="8830582" cy="528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31/12/2023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99595"/>
              </p:ext>
            </p:extLst>
          </p:nvPr>
        </p:nvGraphicFramePr>
        <p:xfrm>
          <a:off x="575556" y="426305"/>
          <a:ext cx="7920880" cy="553827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31 </a:t>
                      </a:r>
                      <a:r>
                        <a:rPr lang="it-IT" sz="1400" b="1" u="none" strike="noStrike" dirty="0" smtClean="0">
                          <a:effectLst/>
                        </a:rPr>
                        <a:t>dicembre2023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8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364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142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1.170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1.533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59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5.211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4.745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6.537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435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2.486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31 </a:t>
            </a:r>
            <a:r>
              <a:rPr lang="it-IT" b="1" dirty="0" smtClean="0"/>
              <a:t>dicembre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602672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80727"/>
            <a:ext cx="8522976" cy="496855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042955"/>
            <a:ext cx="5784683" cy="519971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</a:t>
            </a:r>
            <a:r>
              <a:rPr lang="it-IT" sz="2000" b="1" dirty="0" smtClean="0"/>
              <a:t>Regione</a:t>
            </a: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</a:t>
            </a:r>
            <a:r>
              <a:rPr lang="it-IT" sz="2000" b="1" dirty="0" smtClean="0"/>
              <a:t>dicembre 2023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215008" y="6104171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548" y="2995791"/>
            <a:ext cx="1234547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36197"/>
              </p:ext>
            </p:extLst>
          </p:nvPr>
        </p:nvGraphicFramePr>
        <p:xfrm>
          <a:off x="224013" y="1052736"/>
          <a:ext cx="8892479" cy="49144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87747">
                  <a:extLst>
                    <a:ext uri="{9D8B030D-6E8A-4147-A177-3AD203B41FA5}">
                      <a16:colId xmlns:a16="http://schemas.microsoft.com/office/drawing/2014/main" val="2357897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8896806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7222529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0414428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482375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8290612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7095791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913244439"/>
                    </a:ext>
                  </a:extLst>
                </a:gridCol>
                <a:gridCol w="1088108">
                  <a:extLst>
                    <a:ext uri="{9D8B030D-6E8A-4147-A177-3AD203B41FA5}">
                      <a16:colId xmlns:a16="http://schemas.microsoft.com/office/drawing/2014/main" val="4076307789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ISTITUTO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CAPIENZA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 "ufficiale"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PRESENTI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DONNE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STRANIERI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NON 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EFFETTIVAMENTE DISPONBILI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"UFFICIALE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SU POSTI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7986929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POTENZA "A. SANTORO"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529472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PORDENONE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628708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VOGHERA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9654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MILANO "F. DI CATALDO" SAN VITTORE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254024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LECCE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208328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CASTROVILLARI "R. SISCA"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84607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BRESCIA "N. FISCHIONE" CANTON MONBELLO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216950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PESARO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388140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FOGGIA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90221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LODI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597717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GROSSETO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39719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 SEVERO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132625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013023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BERGAMO "Don Fausto RESMINI"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609807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VIGEVANO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3849829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BRINDISI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42174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BOLOGNA "R. D'AMATO"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505594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MONZA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339169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169%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369633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BARI "F. RUCCI"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622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3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31 </a:t>
            </a:r>
            <a:r>
              <a:rPr lang="it-IT" sz="2000" b="1" dirty="0" smtClean="0"/>
              <a:t>dicembre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551042"/>
              </p:ext>
            </p:extLst>
          </p:nvPr>
        </p:nvGraphicFramePr>
        <p:xfrm>
          <a:off x="323528" y="1124744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</a:t>
            </a:r>
            <a:r>
              <a:rPr lang="en-US" sz="2400" b="1" dirty="0" smtClean="0"/>
              <a:t>di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 </a:t>
            </a:r>
            <a:r>
              <a:rPr lang="en-US" sz="2400" b="1" dirty="0" err="1" smtClean="0"/>
              <a:t>tra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2019 e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2023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69198"/>
            <a:ext cx="9092129" cy="473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</a:t>
            </a:r>
            <a:r>
              <a:rPr lang="it-IT" sz="2000" b="1" dirty="0" smtClean="0"/>
              <a:t>dicembre </a:t>
            </a:r>
            <a:r>
              <a:rPr lang="it-IT" sz="2000" b="1" dirty="0" smtClean="0"/>
              <a:t>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328804"/>
              </p:ext>
            </p:extLst>
          </p:nvPr>
        </p:nvGraphicFramePr>
        <p:xfrm>
          <a:off x="107504" y="1052736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6433</TotalTime>
  <Words>880</Words>
  <Application>Microsoft Office PowerPoint</Application>
  <PresentationFormat>Presentazione su schermo (4:3)</PresentationFormat>
  <Paragraphs>427</Paragraphs>
  <Slides>11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31 dicembre 2023 </vt:lpstr>
      <vt:lpstr>Primi venti istituti penitenziari in Italia per tasso di affollamento su posti effettivamente disponibili</vt:lpstr>
      <vt:lpstr>Detenuti per Posizione Giuridica  In Italia e nel Lazio al 31 dicembre 2023</vt:lpstr>
      <vt:lpstr>Percentuali di detenuti in attesa di giudizio  in Italia e nel Lazio tra giugno 2019 e dicembre 2023</vt:lpstr>
      <vt:lpstr>Detenuti per Nazionalità In Italia e nel Lazio al 31 dicembre 2023</vt:lpstr>
      <vt:lpstr>Detenuti per Genere in Italia e nel Lazio al 31 dicembre 2023</vt:lpstr>
      <vt:lpstr>Detenute madri con figli al seguito presenti negli Istituti penitenziari in Italia  al 31 dicembre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489</cp:revision>
  <dcterms:created xsi:type="dcterms:W3CDTF">2020-06-03T15:49:37Z</dcterms:created>
  <dcterms:modified xsi:type="dcterms:W3CDTF">2024-01-08T14:16:46Z</dcterms:modified>
</cp:coreProperties>
</file>