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56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RELAZIONE%202024\tabelle%20e%20grafici%20aggiornamento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RELAZIONE%202024\tabelle%20e%20grafici%20aggiornamento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Elaborazioni\ELABORAZIONI%202024\giustizia%20minori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'SERIE STORICA giustizia minoril'!$B$134</c:f>
              <c:strCache>
                <c:ptCount val="1"/>
                <c:pt idx="0">
                  <c:v>Totale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STORICA giustizia minoril'!$A$135:$A$148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'SERIE STORICA giustizia minoril'!$B$135:$B$148</c:f>
              <c:numCache>
                <c:formatCode>_-* #,##0\ _€_-;\-* #,##0\ _€_-;_-* "-"??\ _€_-;_-@_-</c:formatCode>
                <c:ptCount val="14"/>
                <c:pt idx="0">
                  <c:v>18363</c:v>
                </c:pt>
                <c:pt idx="1">
                  <c:v>20157</c:v>
                </c:pt>
                <c:pt idx="2">
                  <c:v>20407</c:v>
                </c:pt>
                <c:pt idx="3">
                  <c:v>20213</c:v>
                </c:pt>
                <c:pt idx="4">
                  <c:v>20195</c:v>
                </c:pt>
                <c:pt idx="5">
                  <c:v>20538</c:v>
                </c:pt>
                <c:pt idx="6">
                  <c:v>21848</c:v>
                </c:pt>
                <c:pt idx="7">
                  <c:v>20466</c:v>
                </c:pt>
                <c:pt idx="8">
                  <c:v>21305</c:v>
                </c:pt>
                <c:pt idx="9">
                  <c:v>20963</c:v>
                </c:pt>
                <c:pt idx="10">
                  <c:v>19019</c:v>
                </c:pt>
                <c:pt idx="11">
                  <c:v>20797</c:v>
                </c:pt>
                <c:pt idx="12">
                  <c:v>21551</c:v>
                </c:pt>
                <c:pt idx="13">
                  <c:v>21788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11-4C4A-A19C-326D1039C4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2017056"/>
        <c:axId val="1622012896"/>
      </c:lineChart>
      <c:catAx>
        <c:axId val="16220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2012896"/>
        <c:crosses val="autoZero"/>
        <c:auto val="1"/>
        <c:lblAlgn val="ctr"/>
        <c:lblOffset val="100"/>
        <c:noMultiLvlLbl val="0"/>
      </c:catAx>
      <c:valAx>
        <c:axId val="1622012896"/>
        <c:scaling>
          <c:orientation val="minMax"/>
          <c:min val="18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crossAx val="16220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'SERIE STORICA giustizia minoril'!$B$163</c:f>
              <c:strCache>
                <c:ptCount val="1"/>
                <c:pt idx="0">
                  <c:v>Totale Minori presi in carico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STORICA giustizia minoril'!$A$164:$A$177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'SERIE STORICA giustizia minoril'!$B$164:$B$177</c:f>
              <c:numCache>
                <c:formatCode>General</c:formatCode>
                <c:ptCount val="14"/>
                <c:pt idx="0">
                  <c:v>972</c:v>
                </c:pt>
                <c:pt idx="1">
                  <c:v>935</c:v>
                </c:pt>
                <c:pt idx="2" formatCode="#,##0">
                  <c:v>1020</c:v>
                </c:pt>
                <c:pt idx="3" formatCode="#,##0">
                  <c:v>1073</c:v>
                </c:pt>
                <c:pt idx="4" formatCode="#,##0">
                  <c:v>1323</c:v>
                </c:pt>
                <c:pt idx="5" formatCode="#,##0">
                  <c:v>1510</c:v>
                </c:pt>
                <c:pt idx="6" formatCode="#,##0">
                  <c:v>1611</c:v>
                </c:pt>
                <c:pt idx="7" formatCode="#,##0">
                  <c:v>1664</c:v>
                </c:pt>
                <c:pt idx="8" formatCode="#,##0">
                  <c:v>1936</c:v>
                </c:pt>
                <c:pt idx="9" formatCode="#,##0">
                  <c:v>1914</c:v>
                </c:pt>
                <c:pt idx="10" formatCode="#,##0">
                  <c:v>1808</c:v>
                </c:pt>
                <c:pt idx="11" formatCode="#,##0">
                  <c:v>2061</c:v>
                </c:pt>
                <c:pt idx="12" formatCode="#,##0">
                  <c:v>2111</c:v>
                </c:pt>
                <c:pt idx="13" formatCode="#,##0">
                  <c:v>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4-4A0C-8432-06F60C2A63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92209168"/>
        <c:axId val="1692202512"/>
      </c:lineChart>
      <c:catAx>
        <c:axId val="169220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2202512"/>
        <c:crosses val="autoZero"/>
        <c:auto val="1"/>
        <c:lblAlgn val="ctr"/>
        <c:lblOffset val="100"/>
        <c:noMultiLvlLbl val="0"/>
      </c:catAx>
      <c:valAx>
        <c:axId val="1692202512"/>
        <c:scaling>
          <c:orientation val="minMax"/>
          <c:min val="5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220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'SERIE STORICA giustizia minoril'!$V$125</c:f>
              <c:strCache>
                <c:ptCount val="1"/>
                <c:pt idx="0">
                  <c:v>Totale ingressi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'SERIE STORICA giustizia minoril'!$U$126:$U$139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'SERIE STORICA giustizia minoril'!$V$126:$V$139</c:f>
              <c:numCache>
                <c:formatCode>_-* #,##0\ _€_-;\-* #,##0\ _€_-;_-* "-"??\ _€_-;_-@_-</c:formatCode>
                <c:ptCount val="14"/>
                <c:pt idx="0">
                  <c:v>1172</c:v>
                </c:pt>
                <c:pt idx="1">
                  <c:v>1246</c:v>
                </c:pt>
                <c:pt idx="2">
                  <c:v>1252</c:v>
                </c:pt>
                <c:pt idx="3">
                  <c:v>1201</c:v>
                </c:pt>
                <c:pt idx="4">
                  <c:v>992</c:v>
                </c:pt>
                <c:pt idx="5">
                  <c:v>1068</c:v>
                </c:pt>
                <c:pt idx="6">
                  <c:v>1141</c:v>
                </c:pt>
                <c:pt idx="7">
                  <c:v>1057</c:v>
                </c:pt>
                <c:pt idx="8">
                  <c:v>1132</c:v>
                </c:pt>
                <c:pt idx="9">
                  <c:v>1028</c:v>
                </c:pt>
                <c:pt idx="10">
                  <c:v>713</c:v>
                </c:pt>
                <c:pt idx="11">
                  <c:v>835</c:v>
                </c:pt>
                <c:pt idx="12">
                  <c:v>1051</c:v>
                </c:pt>
                <c:pt idx="13">
                  <c:v>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E-4071-AD0A-F399C87DD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5981888"/>
        <c:axId val="765980640"/>
      </c:barChart>
      <c:catAx>
        <c:axId val="7659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5980640"/>
        <c:crosses val="autoZero"/>
        <c:auto val="1"/>
        <c:lblAlgn val="ctr"/>
        <c:lblOffset val="100"/>
        <c:noMultiLvlLbl val="0"/>
      </c:catAx>
      <c:valAx>
        <c:axId val="76598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crossAx val="76598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'SERIE STORICA giustizia minoril'!$B$90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'SERIE STORICA giustizia minoril'!$A$91:$A$104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'SERIE STORICA giustizia minoril'!$B$91:$B$104</c:f>
              <c:numCache>
                <c:formatCode>General</c:formatCode>
                <c:ptCount val="14"/>
                <c:pt idx="0">
                  <c:v>128</c:v>
                </c:pt>
                <c:pt idx="1">
                  <c:v>167</c:v>
                </c:pt>
                <c:pt idx="2">
                  <c:v>208</c:v>
                </c:pt>
                <c:pt idx="3">
                  <c:v>185</c:v>
                </c:pt>
                <c:pt idx="4">
                  <c:v>233</c:v>
                </c:pt>
                <c:pt idx="5">
                  <c:v>265</c:v>
                </c:pt>
                <c:pt idx="6">
                  <c:v>275</c:v>
                </c:pt>
                <c:pt idx="7">
                  <c:v>201</c:v>
                </c:pt>
                <c:pt idx="8">
                  <c:v>204</c:v>
                </c:pt>
                <c:pt idx="9">
                  <c:v>178</c:v>
                </c:pt>
                <c:pt idx="10">
                  <c:v>143</c:v>
                </c:pt>
                <c:pt idx="11">
                  <c:v>152</c:v>
                </c:pt>
                <c:pt idx="12">
                  <c:v>172</c:v>
                </c:pt>
                <c:pt idx="13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D-4928-95BA-025872DFF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7761616"/>
        <c:axId val="1677760784"/>
      </c:barChart>
      <c:catAx>
        <c:axId val="167776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7760784"/>
        <c:crosses val="autoZero"/>
        <c:auto val="1"/>
        <c:lblAlgn val="ctr"/>
        <c:lblOffset val="100"/>
        <c:noMultiLvlLbl val="0"/>
      </c:catAx>
      <c:valAx>
        <c:axId val="1677760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776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Foglio2!$B$8:$B$21</c:f>
              <c:strCache>
                <c:ptCount val="14"/>
                <c:pt idx="0">
                  <c:v>15 dic. 20</c:v>
                </c:pt>
                <c:pt idx="1">
                  <c:v>15 mar 21</c:v>
                </c:pt>
                <c:pt idx="2">
                  <c:v>15 giu 21</c:v>
                </c:pt>
                <c:pt idx="3">
                  <c:v>15 set. 21</c:v>
                </c:pt>
                <c:pt idx="4">
                  <c:v>15 dic. 21</c:v>
                </c:pt>
                <c:pt idx="5">
                  <c:v>15 mar. 22</c:v>
                </c:pt>
                <c:pt idx="6">
                  <c:v>15 giu. 22</c:v>
                </c:pt>
                <c:pt idx="7">
                  <c:v>15 set. 22</c:v>
                </c:pt>
                <c:pt idx="8">
                  <c:v>15 dic. 22</c:v>
                </c:pt>
                <c:pt idx="9">
                  <c:v>15. mar. 23</c:v>
                </c:pt>
                <c:pt idx="10">
                  <c:v>15 giu. 23</c:v>
                </c:pt>
                <c:pt idx="11">
                  <c:v>30 set. 23</c:v>
                </c:pt>
                <c:pt idx="12">
                  <c:v>31 dic. 23</c:v>
                </c:pt>
                <c:pt idx="13">
                  <c:v>31 gen. 24</c:v>
                </c:pt>
              </c:strCache>
            </c:strRef>
          </c:cat>
          <c:val>
            <c:numRef>
              <c:f>Foglio2!$C$8:$C$21</c:f>
              <c:numCache>
                <c:formatCode>General</c:formatCode>
                <c:ptCount val="14"/>
                <c:pt idx="0">
                  <c:v>305</c:v>
                </c:pt>
                <c:pt idx="1">
                  <c:v>291</c:v>
                </c:pt>
                <c:pt idx="2">
                  <c:v>331</c:v>
                </c:pt>
                <c:pt idx="3">
                  <c:v>317</c:v>
                </c:pt>
                <c:pt idx="4">
                  <c:v>343</c:v>
                </c:pt>
                <c:pt idx="5">
                  <c:v>353</c:v>
                </c:pt>
                <c:pt idx="6">
                  <c:v>374</c:v>
                </c:pt>
                <c:pt idx="7">
                  <c:v>422</c:v>
                </c:pt>
                <c:pt idx="8">
                  <c:v>400</c:v>
                </c:pt>
                <c:pt idx="9">
                  <c:v>380</c:v>
                </c:pt>
                <c:pt idx="10">
                  <c:v>406</c:v>
                </c:pt>
                <c:pt idx="11">
                  <c:v>451</c:v>
                </c:pt>
                <c:pt idx="12">
                  <c:v>496</c:v>
                </c:pt>
                <c:pt idx="13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D-4C00-9434-3CC1DBCC0C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4339375"/>
        <c:axId val="414333967"/>
      </c:barChart>
      <c:catAx>
        <c:axId val="41433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4333967"/>
        <c:crosses val="autoZero"/>
        <c:auto val="1"/>
        <c:lblAlgn val="ctr"/>
        <c:lblOffset val="100"/>
        <c:noMultiLvlLbl val="0"/>
      </c:catAx>
      <c:valAx>
        <c:axId val="41433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433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Foglio2!$B$24:$B$37</c:f>
              <c:strCache>
                <c:ptCount val="14"/>
                <c:pt idx="0">
                  <c:v>15 dic. 20</c:v>
                </c:pt>
                <c:pt idx="1">
                  <c:v>15 mar. 21</c:v>
                </c:pt>
                <c:pt idx="2">
                  <c:v>15 giu. 21</c:v>
                </c:pt>
                <c:pt idx="3">
                  <c:v>15 set. 21</c:v>
                </c:pt>
                <c:pt idx="4">
                  <c:v>15 dic. 21</c:v>
                </c:pt>
                <c:pt idx="5">
                  <c:v>15 mar. 22</c:v>
                </c:pt>
                <c:pt idx="6">
                  <c:v>15 giu. 22</c:v>
                </c:pt>
                <c:pt idx="7">
                  <c:v>15 set. 22</c:v>
                </c:pt>
                <c:pt idx="8">
                  <c:v>15 dic. 22</c:v>
                </c:pt>
                <c:pt idx="9">
                  <c:v>15 mar. 23</c:v>
                </c:pt>
                <c:pt idx="10">
                  <c:v>15 giu. 23</c:v>
                </c:pt>
                <c:pt idx="11">
                  <c:v>30 set. 23</c:v>
                </c:pt>
                <c:pt idx="12">
                  <c:v>31 dic. 23</c:v>
                </c:pt>
                <c:pt idx="13">
                  <c:v>31 gen. 24</c:v>
                </c:pt>
              </c:strCache>
            </c:strRef>
          </c:cat>
          <c:val>
            <c:numRef>
              <c:f>Foglio2!$C$24:$C$37</c:f>
              <c:numCache>
                <c:formatCode>General</c:formatCode>
                <c:ptCount val="14"/>
                <c:pt idx="0">
                  <c:v>26</c:v>
                </c:pt>
                <c:pt idx="1">
                  <c:v>25</c:v>
                </c:pt>
                <c:pt idx="2">
                  <c:v>29</c:v>
                </c:pt>
                <c:pt idx="3">
                  <c:v>36</c:v>
                </c:pt>
                <c:pt idx="4">
                  <c:v>25</c:v>
                </c:pt>
                <c:pt idx="5">
                  <c:v>32</c:v>
                </c:pt>
                <c:pt idx="6">
                  <c:v>35</c:v>
                </c:pt>
                <c:pt idx="7">
                  <c:v>42</c:v>
                </c:pt>
                <c:pt idx="8">
                  <c:v>45</c:v>
                </c:pt>
                <c:pt idx="9">
                  <c:v>48</c:v>
                </c:pt>
                <c:pt idx="10">
                  <c:v>49</c:v>
                </c:pt>
                <c:pt idx="11">
                  <c:v>46</c:v>
                </c:pt>
                <c:pt idx="12">
                  <c:v>46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0-45FE-A9A1-61B4B04A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06383"/>
        <c:axId val="103506799"/>
      </c:barChart>
      <c:catAx>
        <c:axId val="10350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506799"/>
        <c:crosses val="autoZero"/>
        <c:auto val="1"/>
        <c:lblAlgn val="ctr"/>
        <c:lblOffset val="100"/>
        <c:noMultiLvlLbl val="0"/>
      </c:catAx>
      <c:valAx>
        <c:axId val="1035067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50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4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5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31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40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43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53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82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2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6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0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17DB-5140-438E-9EDE-2155F5ECC0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1FC1-5A5D-472A-B250-DB5AA91046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8" y="100583"/>
            <a:ext cx="851877" cy="11291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55874" y="393192"/>
            <a:ext cx="872758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MINORENI E GIOVANI ADULTI PRESI IN CARICO DAGLI UFFICI PER LA GIUSTIZIA MINORILE </a:t>
            </a:r>
          </a:p>
          <a:p>
            <a:pPr algn="ctr"/>
            <a:r>
              <a:rPr lang="it-IT" b="1" dirty="0" smtClean="0"/>
              <a:t>IN ITALIA DAL 2010 AL 2023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32947" y="5906345"/>
            <a:ext cx="6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su Dati </a:t>
            </a:r>
            <a:r>
              <a:rPr lang="it-IT" sz="1200" b="1" dirty="0"/>
              <a:t>Dipartimento per la giustizia minorile e di </a:t>
            </a:r>
            <a:r>
              <a:rPr lang="it-IT" sz="1200" b="1" dirty="0" smtClean="0"/>
              <a:t>comunità- Sezione </a:t>
            </a:r>
            <a:r>
              <a:rPr lang="it-IT" sz="1200" b="1" dirty="0"/>
              <a:t>Statistica</a:t>
            </a:r>
            <a:endParaRPr lang="it-IT" sz="1200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989294"/>
              </p:ext>
            </p:extLst>
          </p:nvPr>
        </p:nvGraphicFramePr>
        <p:xfrm>
          <a:off x="1754909" y="1468582"/>
          <a:ext cx="8460509" cy="43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3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8" y="100583"/>
            <a:ext cx="851877" cy="11291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23712" y="393192"/>
            <a:ext cx="859190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smtClean="0"/>
              <a:t>MINORENI E GIOVANI ADULTI </a:t>
            </a:r>
          </a:p>
          <a:p>
            <a:pPr algn="ctr"/>
            <a:r>
              <a:rPr lang="it-IT" b="1" smtClean="0"/>
              <a:t>PRESI </a:t>
            </a:r>
            <a:r>
              <a:rPr lang="it-IT" b="1" dirty="0" smtClean="0"/>
              <a:t>IN CARICO DAGLI UFFICI PER LA GIUSTIZIA MINORILE NEL LAZIO DAL 2010 AL 2023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8911" y="6129109"/>
            <a:ext cx="6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su Dati </a:t>
            </a:r>
            <a:r>
              <a:rPr lang="it-IT" sz="1200" b="1" dirty="0"/>
              <a:t>Dipartimento per la giustizia minorile e di </a:t>
            </a:r>
            <a:r>
              <a:rPr lang="it-IT" sz="1200" b="1" dirty="0" smtClean="0"/>
              <a:t>comunità- Sezione </a:t>
            </a:r>
            <a:r>
              <a:rPr lang="it-IT" sz="1200" b="1" dirty="0"/>
              <a:t>Statistica</a:t>
            </a:r>
            <a:endParaRPr lang="it-IT" sz="12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56741"/>
              </p:ext>
            </p:extLst>
          </p:nvPr>
        </p:nvGraphicFramePr>
        <p:xfrm>
          <a:off x="1154545" y="1229697"/>
          <a:ext cx="8874030" cy="457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9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8" y="100583"/>
            <a:ext cx="851877" cy="11291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27901" y="393192"/>
            <a:ext cx="758355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INGRESSI NEGLI ISTITUTI PENALI PER MINORENNI IN ITALIA DAL 2010 AL 2023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8911" y="6129109"/>
            <a:ext cx="6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su Dati </a:t>
            </a:r>
            <a:r>
              <a:rPr lang="it-IT" sz="1200" b="1" dirty="0"/>
              <a:t>Dipartimento per la giustizia minorile e di </a:t>
            </a:r>
            <a:r>
              <a:rPr lang="it-IT" sz="1200" b="1" dirty="0" smtClean="0"/>
              <a:t>comunità- Sezione </a:t>
            </a:r>
            <a:r>
              <a:rPr lang="it-IT" sz="1200" b="1" dirty="0"/>
              <a:t>Statistica</a:t>
            </a:r>
            <a:endParaRPr lang="it-IT" sz="1200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22446"/>
              </p:ext>
            </p:extLst>
          </p:nvPr>
        </p:nvGraphicFramePr>
        <p:xfrm>
          <a:off x="1427901" y="1099127"/>
          <a:ext cx="7723719" cy="425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9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8" y="100583"/>
            <a:ext cx="851877" cy="11291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50274" y="393192"/>
            <a:ext cx="71388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INGRESSI NELL’ISITUTO PENALE DI CASAL DEL MARMO DAL 2010 AL 2023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8911" y="6129109"/>
            <a:ext cx="6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su Dati </a:t>
            </a:r>
            <a:r>
              <a:rPr lang="it-IT" sz="1200" b="1" dirty="0"/>
              <a:t>Dipartimento per la giustizia minorile e di </a:t>
            </a:r>
            <a:r>
              <a:rPr lang="it-IT" sz="1200" b="1" dirty="0" smtClean="0"/>
              <a:t>comunità- Sezione </a:t>
            </a:r>
            <a:r>
              <a:rPr lang="it-IT" sz="1200" b="1" dirty="0"/>
              <a:t>Statistica</a:t>
            </a:r>
            <a:endParaRPr lang="it-IT" sz="12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69198"/>
              </p:ext>
            </p:extLst>
          </p:nvPr>
        </p:nvGraphicFramePr>
        <p:xfrm>
          <a:off x="1163782" y="1261109"/>
          <a:ext cx="8848898" cy="465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5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8" y="100583"/>
            <a:ext cx="851877" cy="11291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91632" y="393192"/>
            <a:ext cx="705609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 GIOVANI PRESENTI NEGLI ISTITUTI PENALI PER I MINORENNI IN ITALIA </a:t>
            </a:r>
          </a:p>
          <a:p>
            <a:pPr algn="ctr"/>
            <a:r>
              <a:rPr lang="it-IT" b="1" dirty="0" smtClean="0"/>
              <a:t>Dal 15 dicembre 2022 al 31 gennaio 2024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32947" y="5906345"/>
            <a:ext cx="6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su Dati </a:t>
            </a:r>
            <a:r>
              <a:rPr lang="it-IT" sz="1200" b="1" dirty="0"/>
              <a:t>Dipartimento per la giustizia minorile e di </a:t>
            </a:r>
            <a:r>
              <a:rPr lang="it-IT" sz="1200" b="1" dirty="0" smtClean="0"/>
              <a:t>comunità- Sezione </a:t>
            </a:r>
            <a:r>
              <a:rPr lang="it-IT" sz="1200" b="1" dirty="0"/>
              <a:t>Statistica</a:t>
            </a:r>
            <a:endParaRPr lang="it-IT" sz="12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569342"/>
              </p:ext>
            </p:extLst>
          </p:nvPr>
        </p:nvGraphicFramePr>
        <p:xfrm>
          <a:off x="1396181" y="1039523"/>
          <a:ext cx="9930580" cy="465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5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08" y="100583"/>
            <a:ext cx="851877" cy="11291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52079" y="393192"/>
            <a:ext cx="513518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GIOVANI PRESENTI NELL’IPM DI CASAL DEL MARMO</a:t>
            </a:r>
          </a:p>
          <a:p>
            <a:pPr algn="ctr"/>
            <a:r>
              <a:rPr lang="it-IT" b="1" dirty="0" smtClean="0"/>
              <a:t>d</a:t>
            </a:r>
            <a:r>
              <a:rPr lang="it-IT" b="1" dirty="0" smtClean="0"/>
              <a:t>al 15 dicembre 2020 al 31 gennaio 2024 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22917" y="6378293"/>
            <a:ext cx="695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elaborazioni su Dati </a:t>
            </a:r>
            <a:r>
              <a:rPr lang="it-IT" sz="1200" b="1" dirty="0"/>
              <a:t>Dipartimento per la giustizia minorile e di </a:t>
            </a:r>
            <a:r>
              <a:rPr lang="it-IT" sz="1200" b="1" dirty="0" smtClean="0"/>
              <a:t>comunità- Sezione </a:t>
            </a:r>
            <a:r>
              <a:rPr lang="it-IT" sz="1200" b="1" dirty="0"/>
              <a:t>Statistica</a:t>
            </a:r>
            <a:endParaRPr lang="it-IT" sz="12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28704"/>
              </p:ext>
            </p:extLst>
          </p:nvPr>
        </p:nvGraphicFramePr>
        <p:xfrm>
          <a:off x="1179871" y="1147532"/>
          <a:ext cx="9311149" cy="52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83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185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</dc:creator>
  <cp:lastModifiedBy>Lorenzo Fanoli</cp:lastModifiedBy>
  <cp:revision>118</cp:revision>
  <dcterms:created xsi:type="dcterms:W3CDTF">2022-10-11T15:14:06Z</dcterms:created>
  <dcterms:modified xsi:type="dcterms:W3CDTF">2024-02-21T17:19:43Z</dcterms:modified>
</cp:coreProperties>
</file>