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70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detenuti%20stranieri%2018%20febbraio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detenuti%20stranieri%2018%20febbraio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detenuti%20stranieri%2018%20febbraio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detenuti%20stranieri%2018%20febbraio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detenuti%20stranieri%2018%20febbraio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detenuti%20stranieri%2018%20febbraio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detenuti%20stranieri%2018%20febbraio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Totale Italia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RIEPILOGO!$C$14</c:f>
              <c:strCache>
                <c:ptCount val="1"/>
                <c:pt idx="0">
                  <c:v>detenuti stranieri presenti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-4.9800796812749003E-3"/>
                  <c:y val="9.074410163339383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4C6-417E-86A0-C9CFF20F293B}"/>
                </c:ext>
              </c:extLst>
            </c:dLbl>
            <c:dLbl>
              <c:idx val="9"/>
              <c:layout>
                <c:manualLayout>
                  <c:x val="-4.0321364449573691E-3"/>
                  <c:y val="1.747257012858750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04C6-417E-86A0-C9CFF20F293B}"/>
                </c:ext>
              </c:extLst>
            </c:dLbl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RIEPILOGO!$B$15:$B$25</c:f>
              <c:strCache>
                <c:ptCount val="11"/>
                <c:pt idx="0">
                  <c:v>giugno '19</c:v>
                </c:pt>
                <c:pt idx="1">
                  <c:v>dicembre '19</c:v>
                </c:pt>
                <c:pt idx="2">
                  <c:v>giugno '20</c:v>
                </c:pt>
                <c:pt idx="3">
                  <c:v>dicembre '</c:v>
                </c:pt>
                <c:pt idx="4">
                  <c:v>giugno '</c:v>
                </c:pt>
                <c:pt idx="5">
                  <c:v>dicembre '21</c:v>
                </c:pt>
                <c:pt idx="6">
                  <c:v>giugno '22</c:v>
                </c:pt>
                <c:pt idx="7">
                  <c:v>ottobre '22</c:v>
                </c:pt>
                <c:pt idx="8">
                  <c:v>dicembre '22</c:v>
                </c:pt>
                <c:pt idx="9">
                  <c:v>giugno '23</c:v>
                </c:pt>
                <c:pt idx="10">
                  <c:v>gennaio '24</c:v>
                </c:pt>
              </c:strCache>
            </c:strRef>
          </c:cat>
          <c:val>
            <c:numRef>
              <c:f>RIEPILOGO!$C$15:$C$25</c:f>
              <c:numCache>
                <c:formatCode>#,##0</c:formatCode>
                <c:ptCount val="11"/>
                <c:pt idx="0">
                  <c:v>20224</c:v>
                </c:pt>
                <c:pt idx="1">
                  <c:v>19888</c:v>
                </c:pt>
                <c:pt idx="2">
                  <c:v>17510</c:v>
                </c:pt>
                <c:pt idx="3">
                  <c:v>17344</c:v>
                </c:pt>
                <c:pt idx="4">
                  <c:v>17019</c:v>
                </c:pt>
                <c:pt idx="5">
                  <c:v>17043</c:v>
                </c:pt>
                <c:pt idx="6">
                  <c:v>17182</c:v>
                </c:pt>
                <c:pt idx="7" formatCode="General">
                  <c:v>17854</c:v>
                </c:pt>
                <c:pt idx="8">
                  <c:v>17683</c:v>
                </c:pt>
                <c:pt idx="9">
                  <c:v>17987</c:v>
                </c:pt>
                <c:pt idx="10">
                  <c:v>18985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C6-417E-86A0-C9CFF20F293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88488064"/>
        <c:axId val="488488896"/>
      </c:barChart>
      <c:lineChart>
        <c:grouping val="standard"/>
        <c:varyColors val="0"/>
        <c:ser>
          <c:idx val="1"/>
          <c:order val="1"/>
          <c:tx>
            <c:strRef>
              <c:f>RIEPILOGO!$D$14</c:f>
              <c:strCache>
                <c:ptCount val="1"/>
                <c:pt idx="0">
                  <c:v>percentuale su totale detenuti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4900398406374501E-2"/>
                  <c:y val="-2.78241513633834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4C6-417E-86A0-C9CFF20F293B}"/>
                </c:ext>
              </c:extLst>
            </c:dLbl>
            <c:dLbl>
              <c:idx val="1"/>
              <c:layout>
                <c:manualLayout>
                  <c:x val="-1.9920318725099632E-2"/>
                  <c:y val="-5.101035489023035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4C6-417E-86A0-C9CFF20F293B}"/>
                </c:ext>
              </c:extLst>
            </c:dLbl>
            <c:dLbl>
              <c:idx val="2"/>
              <c:layout>
                <c:manualLayout>
                  <c:x val="-2.6560424966799469E-2"/>
                  <c:y val="8.34724540901497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4C6-417E-86A0-C9CFF20F293B}"/>
                </c:ext>
              </c:extLst>
            </c:dLbl>
            <c:dLbl>
              <c:idx val="3"/>
              <c:layout>
                <c:manualLayout>
                  <c:x val="-2.8220451527224435E-2"/>
                  <c:y val="5.56483027267668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4C6-417E-86A0-C9CFF20F293B}"/>
                </c:ext>
              </c:extLst>
            </c:dLbl>
            <c:dLbl>
              <c:idx val="4"/>
              <c:layout>
                <c:manualLayout>
                  <c:x val="-3.9840637450199265E-2"/>
                  <c:y val="-2.78241513633834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04C6-417E-86A0-C9CFF20F293B}"/>
                </c:ext>
              </c:extLst>
            </c:dLbl>
            <c:dLbl>
              <c:idx val="5"/>
              <c:layout>
                <c:manualLayout>
                  <c:x val="-3.48605577689243E-2"/>
                  <c:y val="8.34724540901507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4C6-417E-86A0-C9CFF20F293B}"/>
                </c:ext>
              </c:extLst>
            </c:dLbl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RIEPILOGO!$B$15:$B$25</c:f>
              <c:strCache>
                <c:ptCount val="11"/>
                <c:pt idx="0">
                  <c:v>giugno '19</c:v>
                </c:pt>
                <c:pt idx="1">
                  <c:v>dicembre '19</c:v>
                </c:pt>
                <c:pt idx="2">
                  <c:v>giugno '20</c:v>
                </c:pt>
                <c:pt idx="3">
                  <c:v>dicembre '</c:v>
                </c:pt>
                <c:pt idx="4">
                  <c:v>giugno '</c:v>
                </c:pt>
                <c:pt idx="5">
                  <c:v>dicembre '21</c:v>
                </c:pt>
                <c:pt idx="6">
                  <c:v>giugno '22</c:v>
                </c:pt>
                <c:pt idx="7">
                  <c:v>ottobre '22</c:v>
                </c:pt>
                <c:pt idx="8">
                  <c:v>dicembre '22</c:v>
                </c:pt>
                <c:pt idx="9">
                  <c:v>giugno '23</c:v>
                </c:pt>
                <c:pt idx="10">
                  <c:v>gennaio '24</c:v>
                </c:pt>
              </c:strCache>
            </c:strRef>
          </c:cat>
          <c:val>
            <c:numRef>
              <c:f>RIEPILOGO!$D$15:$D$25</c:f>
              <c:numCache>
                <c:formatCode>0.0%</c:formatCode>
                <c:ptCount val="11"/>
                <c:pt idx="0">
                  <c:v>0.33415947919764716</c:v>
                </c:pt>
                <c:pt idx="1">
                  <c:v>0.32727212888150209</c:v>
                </c:pt>
                <c:pt idx="2">
                  <c:v>0.32680714459023125</c:v>
                </c:pt>
                <c:pt idx="3">
                  <c:v>0.32501311745746198</c:v>
                </c:pt>
                <c:pt idx="4">
                  <c:v>0.31729962525868338</c:v>
                </c:pt>
                <c:pt idx="5">
                  <c:v>0.31482986662725826</c:v>
                </c:pt>
                <c:pt idx="6">
                  <c:v>0.31330573840739595</c:v>
                </c:pt>
                <c:pt idx="7">
                  <c:v>0.318</c:v>
                </c:pt>
                <c:pt idx="8">
                  <c:v>0.315</c:v>
                </c:pt>
                <c:pt idx="9">
                  <c:v>0.313</c:v>
                </c:pt>
                <c:pt idx="10">
                  <c:v>0.313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04C6-417E-86A0-C9CFF20F29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88489728"/>
        <c:axId val="488493472"/>
      </c:lineChart>
      <c:catAx>
        <c:axId val="488488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8488896"/>
        <c:crosses val="autoZero"/>
        <c:auto val="1"/>
        <c:lblAlgn val="ctr"/>
        <c:lblOffset val="100"/>
        <c:noMultiLvlLbl val="0"/>
      </c:catAx>
      <c:valAx>
        <c:axId val="488488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8488064"/>
        <c:crosses val="autoZero"/>
        <c:crossBetween val="between"/>
      </c:valAx>
      <c:valAx>
        <c:axId val="488493472"/>
        <c:scaling>
          <c:orientation val="minMax"/>
          <c:max val="0.4"/>
          <c:min val="0.2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8489728"/>
        <c:crosses val="max"/>
        <c:crossBetween val="between"/>
      </c:valAx>
      <c:catAx>
        <c:axId val="4884897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8849347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1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Lazio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RIEPILOGO!$C$28</c:f>
              <c:strCache>
                <c:ptCount val="1"/>
                <c:pt idx="0">
                  <c:v>detenuti stranieri presenti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2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RIEPILOGO!$B$29:$B$38</c:f>
              <c:strCache>
                <c:ptCount val="10"/>
                <c:pt idx="0">
                  <c:v>giugno '19</c:v>
                </c:pt>
                <c:pt idx="1">
                  <c:v>dicembre '19</c:v>
                </c:pt>
                <c:pt idx="2">
                  <c:v>giugno '20</c:v>
                </c:pt>
                <c:pt idx="3">
                  <c:v>dicembre '20</c:v>
                </c:pt>
                <c:pt idx="4">
                  <c:v>giugno '21</c:v>
                </c:pt>
                <c:pt idx="5">
                  <c:v>dicembre '21</c:v>
                </c:pt>
                <c:pt idx="6">
                  <c:v>giugno '22</c:v>
                </c:pt>
                <c:pt idx="7">
                  <c:v>dicembre '22</c:v>
                </c:pt>
                <c:pt idx="8">
                  <c:v>giugno '23</c:v>
                </c:pt>
                <c:pt idx="9">
                  <c:v>gennaio '24</c:v>
                </c:pt>
              </c:strCache>
            </c:strRef>
          </c:cat>
          <c:val>
            <c:numRef>
              <c:f>RIEPILOGO!$C$29:$C$38</c:f>
              <c:numCache>
                <c:formatCode>#,##0</c:formatCode>
                <c:ptCount val="10"/>
                <c:pt idx="0">
                  <c:v>2515</c:v>
                </c:pt>
                <c:pt idx="1">
                  <c:v>2486</c:v>
                </c:pt>
                <c:pt idx="2">
                  <c:v>2233</c:v>
                </c:pt>
                <c:pt idx="3">
                  <c:v>2177</c:v>
                </c:pt>
                <c:pt idx="4">
                  <c:v>2127</c:v>
                </c:pt>
                <c:pt idx="5">
                  <c:v>2088</c:v>
                </c:pt>
                <c:pt idx="6">
                  <c:v>2101</c:v>
                </c:pt>
                <c:pt idx="7">
                  <c:v>2205</c:v>
                </c:pt>
                <c:pt idx="8">
                  <c:v>2290</c:v>
                </c:pt>
                <c:pt idx="9">
                  <c:v>2512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00-4F71-99B8-A218B4E13A4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02433344"/>
        <c:axId val="602440000"/>
      </c:barChart>
      <c:lineChart>
        <c:grouping val="standard"/>
        <c:varyColors val="0"/>
        <c:ser>
          <c:idx val="1"/>
          <c:order val="1"/>
          <c:tx>
            <c:strRef>
              <c:f>RIEPILOGO!$D$28</c:f>
              <c:strCache>
                <c:ptCount val="1"/>
                <c:pt idx="0">
                  <c:v>percentuale su totale detenuti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366463826910073E-2"/>
                  <c:y val="-4.4370493621741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B00-4F71-99B8-A218B4E13A42}"/>
                </c:ext>
              </c:extLst>
            </c:dLbl>
            <c:dLbl>
              <c:idx val="3"/>
              <c:layout>
                <c:manualLayout>
                  <c:x val="-6.1978098538028362E-17"/>
                  <c:y val="-2.4958402662229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7B00-4F71-99B8-A218B4E13A42}"/>
                </c:ext>
              </c:extLst>
            </c:dLbl>
            <c:dLbl>
              <c:idx val="6"/>
              <c:layout>
                <c:manualLayout>
                  <c:x val="-8.4516565246788369E-3"/>
                  <c:y val="-3.6051026067665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B00-4F71-99B8-A218B4E13A42}"/>
                </c:ext>
              </c:extLst>
            </c:dLbl>
            <c:dLbl>
              <c:idx val="7"/>
              <c:layout>
                <c:manualLayout>
                  <c:x val="-1.5888147442008262E-3"/>
                  <c:y val="-4.99168053244592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7B00-4F71-99B8-A218B4E13A42}"/>
                </c:ext>
              </c:extLst>
            </c:dLbl>
            <c:spPr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RIEPILOGO!$B$29:$B$38</c:f>
              <c:strCache>
                <c:ptCount val="10"/>
                <c:pt idx="0">
                  <c:v>giugno '19</c:v>
                </c:pt>
                <c:pt idx="1">
                  <c:v>dicembre '19</c:v>
                </c:pt>
                <c:pt idx="2">
                  <c:v>giugno '20</c:v>
                </c:pt>
                <c:pt idx="3">
                  <c:v>dicembre '20</c:v>
                </c:pt>
                <c:pt idx="4">
                  <c:v>giugno '21</c:v>
                </c:pt>
                <c:pt idx="5">
                  <c:v>dicembre '21</c:v>
                </c:pt>
                <c:pt idx="6">
                  <c:v>giugno '22</c:v>
                </c:pt>
                <c:pt idx="7">
                  <c:v>dicembre '22</c:v>
                </c:pt>
                <c:pt idx="8">
                  <c:v>giugno '23</c:v>
                </c:pt>
                <c:pt idx="9">
                  <c:v>gennaio '24</c:v>
                </c:pt>
              </c:strCache>
            </c:strRef>
          </c:cat>
          <c:val>
            <c:numRef>
              <c:f>RIEPILOGO!$D$29:$D$38</c:f>
              <c:numCache>
                <c:formatCode>0.0%</c:formatCode>
                <c:ptCount val="10"/>
                <c:pt idx="0">
                  <c:v>0.3878778531770512</c:v>
                </c:pt>
                <c:pt idx="1">
                  <c:v>0.37861711848918672</c:v>
                </c:pt>
                <c:pt idx="2">
                  <c:v>0.3888888888888889</c:v>
                </c:pt>
                <c:pt idx="3">
                  <c:v>0.37431224209078406</c:v>
                </c:pt>
                <c:pt idx="4">
                  <c:v>0.3798892659403465</c:v>
                </c:pt>
                <c:pt idx="5">
                  <c:v>0.37635183850036047</c:v>
                </c:pt>
                <c:pt idx="6">
                  <c:v>0.37074289747661904</c:v>
                </c:pt>
                <c:pt idx="7">
                  <c:v>0.37165009270183719</c:v>
                </c:pt>
                <c:pt idx="8">
                  <c:v>0.371</c:v>
                </c:pt>
                <c:pt idx="9">
                  <c:v>0.378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B00-4F71-99B8-A218B4E13A4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02428768"/>
        <c:axId val="602434176"/>
      </c:lineChart>
      <c:catAx>
        <c:axId val="602433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02440000"/>
        <c:crosses val="autoZero"/>
        <c:auto val="1"/>
        <c:lblAlgn val="ctr"/>
        <c:lblOffset val="100"/>
        <c:noMultiLvlLbl val="0"/>
      </c:catAx>
      <c:valAx>
        <c:axId val="602440000"/>
        <c:scaling>
          <c:orientation val="minMax"/>
          <c:min val="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02433344"/>
        <c:crosses val="autoZero"/>
        <c:crossBetween val="between"/>
      </c:valAx>
      <c:valAx>
        <c:axId val="602434176"/>
        <c:scaling>
          <c:orientation val="minMax"/>
          <c:min val="0.30000000000000004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02428768"/>
        <c:crosses val="max"/>
        <c:crossBetween val="between"/>
      </c:valAx>
      <c:catAx>
        <c:axId val="6024287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024341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1"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IStITUTO'!$L$1</c:f>
              <c:strCache>
                <c:ptCount val="1"/>
                <c:pt idx="0">
                  <c:v>Numero detenuti italiani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'DETENUTI PER IStITUTO'!$K$2:$K$17</c:f>
              <c:strCache>
                <c:ptCount val="16"/>
                <c:pt idx="0">
                  <c:v>CASSINO</c:v>
                </c:pt>
                <c:pt idx="1">
                  <c:v>FROSINONE "G. PAGLIEI"</c:v>
                </c:pt>
                <c:pt idx="2">
                  <c:v>PALIANO</c:v>
                </c:pt>
                <c:pt idx="3">
                  <c:v>LATINA</c:v>
                </c:pt>
                <c:pt idx="4">
                  <c:v>RIETI "N.C."</c:v>
                </c:pt>
                <c:pt idx="5">
                  <c:v>CIVITAVECCHIA "G. PASSERINI"</c:v>
                </c:pt>
                <c:pt idx="6">
                  <c:v>CIVITAVECCHIA "N.C."</c:v>
                </c:pt>
                <c:pt idx="7">
                  <c:v>ROMA "G. STEFANINI" REBIBBIA FEMMINILE</c:v>
                </c:pt>
                <c:pt idx="8">
                  <c:v>ROMA "R. CINOTTI" REBIBBIA N.C.1</c:v>
                </c:pt>
                <c:pt idx="9">
                  <c:v>ROMA "REBIBBIA TERZA CASA"</c:v>
                </c:pt>
                <c:pt idx="10">
                  <c:v>ROMA "REBIBBIA"</c:v>
                </c:pt>
                <c:pt idx="11">
                  <c:v>ROMA "REGINA COELI"</c:v>
                </c:pt>
                <c:pt idx="12">
                  <c:v>VELLETRI</c:v>
                </c:pt>
                <c:pt idx="13">
                  <c:v>VITERBO "N.C."</c:v>
                </c:pt>
                <c:pt idx="14">
                  <c:v>TOTALE LAZIO</c:v>
                </c:pt>
                <c:pt idx="15">
                  <c:v>TOTALE ITALIA</c:v>
                </c:pt>
              </c:strCache>
            </c:strRef>
          </c:cat>
          <c:val>
            <c:numRef>
              <c:f>'DETENUTI PER IStITUTO'!$L$2:$L$17</c:f>
              <c:numCache>
                <c:formatCode>_-* #,##0_-;\-* #,##0_-;_-* "-"??_-;_-@_-</c:formatCode>
                <c:ptCount val="16"/>
                <c:pt idx="0">
                  <c:v>134</c:v>
                </c:pt>
                <c:pt idx="1">
                  <c:v>348</c:v>
                </c:pt>
                <c:pt idx="2">
                  <c:v>51</c:v>
                </c:pt>
                <c:pt idx="3">
                  <c:v>84</c:v>
                </c:pt>
                <c:pt idx="4">
                  <c:v>191</c:v>
                </c:pt>
                <c:pt idx="5">
                  <c:v>55</c:v>
                </c:pt>
                <c:pt idx="6">
                  <c:v>280</c:v>
                </c:pt>
                <c:pt idx="7">
                  <c:v>228</c:v>
                </c:pt>
                <c:pt idx="8">
                  <c:v>1059</c:v>
                </c:pt>
                <c:pt idx="9">
                  <c:v>69</c:v>
                </c:pt>
                <c:pt idx="10">
                  <c:v>258</c:v>
                </c:pt>
                <c:pt idx="11">
                  <c:v>556</c:v>
                </c:pt>
                <c:pt idx="12">
                  <c:v>419</c:v>
                </c:pt>
                <c:pt idx="13">
                  <c:v>409</c:v>
                </c:pt>
                <c:pt idx="14">
                  <c:v>4141</c:v>
                </c:pt>
                <c:pt idx="15">
                  <c:v>41652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10-4938-94A6-43B04477D465}"/>
            </c:ext>
          </c:extLst>
        </c:ser>
        <c:ser>
          <c:idx val="1"/>
          <c:order val="1"/>
          <c:tx>
            <c:strRef>
              <c:f>'DETENUTI PER IStITUTO'!$M$1</c:f>
              <c:strCache>
                <c:ptCount val="1"/>
                <c:pt idx="0">
                  <c:v>Numero detenuti stranieri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'DETENUTI PER IStITUTO'!$K$2:$K$17</c:f>
              <c:strCache>
                <c:ptCount val="16"/>
                <c:pt idx="0">
                  <c:v>CASSINO</c:v>
                </c:pt>
                <c:pt idx="1">
                  <c:v>FROSINONE "G. PAGLIEI"</c:v>
                </c:pt>
                <c:pt idx="2">
                  <c:v>PALIANO</c:v>
                </c:pt>
                <c:pt idx="3">
                  <c:v>LATINA</c:v>
                </c:pt>
                <c:pt idx="4">
                  <c:v>RIETI "N.C."</c:v>
                </c:pt>
                <c:pt idx="5">
                  <c:v>CIVITAVECCHIA "G. PASSERINI"</c:v>
                </c:pt>
                <c:pt idx="6">
                  <c:v>CIVITAVECCHIA "N.C."</c:v>
                </c:pt>
                <c:pt idx="7">
                  <c:v>ROMA "G. STEFANINI" REBIBBIA FEMMINILE</c:v>
                </c:pt>
                <c:pt idx="8">
                  <c:v>ROMA "R. CINOTTI" REBIBBIA N.C.1</c:v>
                </c:pt>
                <c:pt idx="9">
                  <c:v>ROMA "REBIBBIA TERZA CASA"</c:v>
                </c:pt>
                <c:pt idx="10">
                  <c:v>ROMA "REBIBBIA"</c:v>
                </c:pt>
                <c:pt idx="11">
                  <c:v>ROMA "REGINA COELI"</c:v>
                </c:pt>
                <c:pt idx="12">
                  <c:v>VELLETRI</c:v>
                </c:pt>
                <c:pt idx="13">
                  <c:v>VITERBO "N.C."</c:v>
                </c:pt>
                <c:pt idx="14">
                  <c:v>TOTALE LAZIO</c:v>
                </c:pt>
                <c:pt idx="15">
                  <c:v>TOTALE ITALIA</c:v>
                </c:pt>
              </c:strCache>
            </c:strRef>
          </c:cat>
          <c:val>
            <c:numRef>
              <c:f>'DETENUTI PER IStITUTO'!$M$2:$M$17</c:f>
              <c:numCache>
                <c:formatCode>General</c:formatCode>
                <c:ptCount val="16"/>
                <c:pt idx="0">
                  <c:v>69</c:v>
                </c:pt>
                <c:pt idx="1">
                  <c:v>212</c:v>
                </c:pt>
                <c:pt idx="2">
                  <c:v>3</c:v>
                </c:pt>
                <c:pt idx="3">
                  <c:v>34</c:v>
                </c:pt>
                <c:pt idx="4">
                  <c:v>259</c:v>
                </c:pt>
                <c:pt idx="5">
                  <c:v>22</c:v>
                </c:pt>
                <c:pt idx="6">
                  <c:v>250</c:v>
                </c:pt>
                <c:pt idx="7" formatCode="_-* #,##0\ _€_-;\-* #,##0\ _€_-;_-* &quot;-&quot;??\ _€_-;_-@_-">
                  <c:v>144</c:v>
                </c:pt>
                <c:pt idx="8">
                  <c:v>478</c:v>
                </c:pt>
                <c:pt idx="9">
                  <c:v>14</c:v>
                </c:pt>
                <c:pt idx="10">
                  <c:v>38</c:v>
                </c:pt>
                <c:pt idx="11">
                  <c:v>543</c:v>
                </c:pt>
                <c:pt idx="12">
                  <c:v>209</c:v>
                </c:pt>
                <c:pt idx="13">
                  <c:v>237</c:v>
                </c:pt>
                <c:pt idx="14" formatCode="_-* #,##0\ _€_-;\-* #,##0\ _€_-;_-* &quot;-&quot;??\ _€_-;_-@_-">
                  <c:v>2512</c:v>
                </c:pt>
                <c:pt idx="15" formatCode="#,##0">
                  <c:v>18985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10-4938-94A6-43B04477D465}"/>
            </c:ext>
          </c:extLst>
        </c:ser>
        <c:ser>
          <c:idx val="2"/>
          <c:order val="2"/>
          <c:tx>
            <c:strRef>
              <c:f>'DETENUTI PER IStITUTO'!$N$1</c:f>
              <c:strCache>
                <c:ptCount val="1"/>
                <c:pt idx="0">
                  <c:v>% detenuti stranieri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2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'DETENUTI PER IStITUTO'!$K$2:$K$17</c:f>
              <c:strCache>
                <c:ptCount val="16"/>
                <c:pt idx="0">
                  <c:v>CASSINO</c:v>
                </c:pt>
                <c:pt idx="1">
                  <c:v>FROSINONE "G. PAGLIEI"</c:v>
                </c:pt>
                <c:pt idx="2">
                  <c:v>PALIANO</c:v>
                </c:pt>
                <c:pt idx="3">
                  <c:v>LATINA</c:v>
                </c:pt>
                <c:pt idx="4">
                  <c:v>RIETI "N.C."</c:v>
                </c:pt>
                <c:pt idx="5">
                  <c:v>CIVITAVECCHIA "G. PASSERINI"</c:v>
                </c:pt>
                <c:pt idx="6">
                  <c:v>CIVITAVECCHIA "N.C."</c:v>
                </c:pt>
                <c:pt idx="7">
                  <c:v>ROMA "G. STEFANINI" REBIBBIA FEMMINILE</c:v>
                </c:pt>
                <c:pt idx="8">
                  <c:v>ROMA "R. CINOTTI" REBIBBIA N.C.1</c:v>
                </c:pt>
                <c:pt idx="9">
                  <c:v>ROMA "REBIBBIA TERZA CASA"</c:v>
                </c:pt>
                <c:pt idx="10">
                  <c:v>ROMA "REBIBBIA"</c:v>
                </c:pt>
                <c:pt idx="11">
                  <c:v>ROMA "REGINA COELI"</c:v>
                </c:pt>
                <c:pt idx="12">
                  <c:v>VELLETRI</c:v>
                </c:pt>
                <c:pt idx="13">
                  <c:v>VITERBO "N.C."</c:v>
                </c:pt>
                <c:pt idx="14">
                  <c:v>TOTALE LAZIO</c:v>
                </c:pt>
                <c:pt idx="15">
                  <c:v>TOTALE ITALIA</c:v>
                </c:pt>
              </c:strCache>
            </c:strRef>
          </c:cat>
          <c:val>
            <c:numRef>
              <c:f>'DETENUTI PER IStITUTO'!$N$2:$N$17</c:f>
              <c:numCache>
                <c:formatCode>0.0%</c:formatCode>
                <c:ptCount val="16"/>
                <c:pt idx="0">
                  <c:v>0.33990147783251229</c:v>
                </c:pt>
                <c:pt idx="1">
                  <c:v>0.37857142857142856</c:v>
                </c:pt>
                <c:pt idx="2">
                  <c:v>5.5555555555555552E-2</c:v>
                </c:pt>
                <c:pt idx="3">
                  <c:v>0.28813559322033899</c:v>
                </c:pt>
                <c:pt idx="4">
                  <c:v>0.5755555555555556</c:v>
                </c:pt>
                <c:pt idx="5">
                  <c:v>0.2857142857142857</c:v>
                </c:pt>
                <c:pt idx="6">
                  <c:v>0.47169811320754718</c:v>
                </c:pt>
                <c:pt idx="7">
                  <c:v>0.38709677419354838</c:v>
                </c:pt>
                <c:pt idx="8">
                  <c:v>0.31099544567338971</c:v>
                </c:pt>
                <c:pt idx="9">
                  <c:v>0.16867469879518071</c:v>
                </c:pt>
                <c:pt idx="10">
                  <c:v>0.12837837837837837</c:v>
                </c:pt>
                <c:pt idx="11">
                  <c:v>0.49408553230209279</c:v>
                </c:pt>
                <c:pt idx="12">
                  <c:v>0.33280254777070062</c:v>
                </c:pt>
                <c:pt idx="13">
                  <c:v>0.36687306501547989</c:v>
                </c:pt>
                <c:pt idx="14">
                  <c:v>0.37757402675484741</c:v>
                </c:pt>
                <c:pt idx="15">
                  <c:v>0.31309266619390802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210-4938-94A6-43B04477D46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747211471"/>
        <c:axId val="1747213967"/>
      </c:barChart>
      <c:catAx>
        <c:axId val="174721147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47213967"/>
        <c:crosses val="autoZero"/>
        <c:auto val="1"/>
        <c:lblAlgn val="ctr"/>
        <c:lblOffset val="100"/>
        <c:noMultiLvlLbl val="0"/>
      </c:catAx>
      <c:valAx>
        <c:axId val="17472139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472114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TOTALE ITALIA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'POSIZIONE GIURIDICA'!$H$33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'POSIZIONE GIURIDICA'!$I$32:$J$32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'POSIZIONE GIURIDICA'!$I$33:$J$33</c:f>
              <c:numCache>
                <c:formatCode>0.0%</c:formatCode>
                <c:ptCount val="2"/>
                <c:pt idx="0">
                  <c:v>0.1583593893691374</c:v>
                </c:pt>
                <c:pt idx="1">
                  <c:v>0.17492757440084278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B5-4DC6-9649-4EF8F79A5465}"/>
            </c:ext>
          </c:extLst>
        </c:ser>
        <c:ser>
          <c:idx val="1"/>
          <c:order val="1"/>
          <c:tx>
            <c:strRef>
              <c:f>'POSIZIONE GIURIDICA'!$H$34</c:f>
              <c:strCache>
                <c:ptCount val="1"/>
                <c:pt idx="0">
                  <c:v>CONDANNATI NON DEFINITIVI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'POSIZIONE GIURIDICA'!$I$32:$J$32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'POSIZIONE GIURIDICA'!$I$34:$J$34</c:f>
              <c:numCache>
                <c:formatCode>0.0%</c:formatCode>
                <c:ptCount val="2"/>
                <c:pt idx="0">
                  <c:v>0.11518957408234583</c:v>
                </c:pt>
                <c:pt idx="1">
                  <c:v>0.11308928101132473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B5-4DC6-9649-4EF8F79A5465}"/>
            </c:ext>
          </c:extLst>
        </c:ser>
        <c:ser>
          <c:idx val="2"/>
          <c:order val="2"/>
          <c:tx>
            <c:strRef>
              <c:f>'POSIZIONE GIURIDICA'!$H$35</c:f>
              <c:strCache>
                <c:ptCount val="1"/>
                <c:pt idx="0">
                  <c:v>CONDANNATI DEFINITIVI</c:v>
                </c:pt>
              </c:strCache>
            </c:strRef>
          </c:tx>
          <c:spPr>
            <a:solidFill>
              <a:schemeClr val="accent1">
                <a:shade val="86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'POSIZIONE GIURIDICA'!$I$32:$J$32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'POSIZIONE GIURIDICA'!$I$35:$J$35</c:f>
              <c:numCache>
                <c:formatCode>0.0%</c:formatCode>
                <c:ptCount val="2"/>
                <c:pt idx="0">
                  <c:v>0.71940933813289887</c:v>
                </c:pt>
                <c:pt idx="1">
                  <c:v>0.7061890966552542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5B5-4DC6-9649-4EF8F79A5465}"/>
            </c:ext>
          </c:extLst>
        </c:ser>
        <c:ser>
          <c:idx val="3"/>
          <c:order val="3"/>
          <c:tx>
            <c:strRef>
              <c:f>'POSIZIONE GIURIDICA'!$H$36</c:f>
              <c:strCache>
                <c:ptCount val="1"/>
                <c:pt idx="0">
                  <c:v>ALTRA POSIZIONE</c:v>
                </c:pt>
              </c:strCache>
            </c:strRef>
          </c:tx>
          <c:spPr>
            <a:solidFill>
              <a:schemeClr val="accent1">
                <a:shade val="58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'POSIZIONE GIURIDICA'!$I$32:$J$32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'POSIZIONE GIURIDICA'!$I$36:$J$36</c:f>
              <c:numCache>
                <c:formatCode>0.0%</c:formatCode>
                <c:ptCount val="2"/>
                <c:pt idx="0">
                  <c:v>7.0416984156178569E-3</c:v>
                </c:pt>
                <c:pt idx="1">
                  <c:v>5.7940479325783514E-3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5B5-4DC6-9649-4EF8F79A546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720873935"/>
        <c:axId val="720867695"/>
      </c:barChart>
      <c:catAx>
        <c:axId val="72087393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20867695"/>
        <c:crosses val="autoZero"/>
        <c:auto val="1"/>
        <c:lblAlgn val="ctr"/>
        <c:lblOffset val="100"/>
        <c:noMultiLvlLbl val="0"/>
      </c:catAx>
      <c:valAx>
        <c:axId val="720867695"/>
        <c:scaling>
          <c:orientation val="minMax"/>
        </c:scaling>
        <c:delete val="1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7208739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000"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REGIONE LAZIO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'POSIZIONE GIURIDICA'!$A$33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'POSIZIONE GIURIDICA'!$B$32:$C$32</c:f>
              <c:strCache>
                <c:ptCount val="2"/>
                <c:pt idx="0">
                  <c:v>Italiani </c:v>
                </c:pt>
                <c:pt idx="1">
                  <c:v>Stranieri</c:v>
                </c:pt>
              </c:strCache>
            </c:strRef>
          </c:cat>
          <c:val>
            <c:numRef>
              <c:f>'POSIZIONE GIURIDICA'!$B$33:$C$33</c:f>
              <c:numCache>
                <c:formatCode>0.0%</c:formatCode>
                <c:ptCount val="2"/>
                <c:pt idx="0">
                  <c:v>0.15793286645737745</c:v>
                </c:pt>
                <c:pt idx="1">
                  <c:v>0.19347133757961785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78-4FAC-92CE-D6037B15F1DC}"/>
            </c:ext>
          </c:extLst>
        </c:ser>
        <c:ser>
          <c:idx val="1"/>
          <c:order val="1"/>
          <c:tx>
            <c:strRef>
              <c:f>'POSIZIONE GIURIDICA'!$A$34</c:f>
              <c:strCache>
                <c:ptCount val="1"/>
                <c:pt idx="0">
                  <c:v>CONDANNATI NON DEFINITIVI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'POSIZIONE GIURIDICA'!$B$32:$C$32</c:f>
              <c:strCache>
                <c:ptCount val="2"/>
                <c:pt idx="0">
                  <c:v>Italiani </c:v>
                </c:pt>
                <c:pt idx="1">
                  <c:v>Stranieri</c:v>
                </c:pt>
              </c:strCache>
            </c:strRef>
          </c:cat>
          <c:val>
            <c:numRef>
              <c:f>'POSIZIONE GIURIDICA'!$B$34:$C$34</c:f>
              <c:numCache>
                <c:formatCode>0.0%</c:formatCode>
                <c:ptCount val="2"/>
                <c:pt idx="0">
                  <c:v>0.11446510504709008</c:v>
                </c:pt>
                <c:pt idx="1">
                  <c:v>0.13972929936305734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78-4FAC-92CE-D6037B15F1DC}"/>
            </c:ext>
          </c:extLst>
        </c:ser>
        <c:ser>
          <c:idx val="2"/>
          <c:order val="2"/>
          <c:tx>
            <c:strRef>
              <c:f>'POSIZIONE GIURIDICA'!$A$35</c:f>
              <c:strCache>
                <c:ptCount val="1"/>
                <c:pt idx="0">
                  <c:v>CONDANNATI DEFINITIVI</c:v>
                </c:pt>
              </c:strCache>
            </c:strRef>
          </c:tx>
          <c:spPr>
            <a:solidFill>
              <a:srgbClr val="FF000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'POSIZIONE GIURIDICA'!$B$32:$C$32</c:f>
              <c:strCache>
                <c:ptCount val="2"/>
                <c:pt idx="0">
                  <c:v>Italiani </c:v>
                </c:pt>
                <c:pt idx="1">
                  <c:v>Stranieri</c:v>
                </c:pt>
              </c:strCache>
            </c:strRef>
          </c:cat>
          <c:val>
            <c:numRef>
              <c:f>'POSIZIONE GIURIDICA'!$B$35:$C$35</c:f>
              <c:numCache>
                <c:formatCode>0.0%</c:formatCode>
                <c:ptCount val="2"/>
                <c:pt idx="0">
                  <c:v>0.72397971504467518</c:v>
                </c:pt>
                <c:pt idx="1">
                  <c:v>0.65963375796178347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78-4FAC-92CE-D6037B15F1DC}"/>
            </c:ext>
          </c:extLst>
        </c:ser>
        <c:ser>
          <c:idx val="3"/>
          <c:order val="3"/>
          <c:tx>
            <c:strRef>
              <c:f>'POSIZIONE GIURIDICA'!$A$36</c:f>
              <c:strCache>
                <c:ptCount val="1"/>
                <c:pt idx="0">
                  <c:v>ALTRA POSIZIONE</c:v>
                </c:pt>
              </c:strCache>
            </c:strRef>
          </c:tx>
          <c:spPr>
            <a:solidFill>
              <a:schemeClr val="accent2">
                <a:shade val="58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'POSIZIONE GIURIDICA'!$B$32:$C$32</c:f>
              <c:strCache>
                <c:ptCount val="2"/>
                <c:pt idx="0">
                  <c:v>Italiani </c:v>
                </c:pt>
                <c:pt idx="1">
                  <c:v>Stranieri</c:v>
                </c:pt>
              </c:strCache>
            </c:strRef>
          </c:cat>
          <c:val>
            <c:numRef>
              <c:f>'POSIZIONE GIURIDICA'!$B$36:$C$36</c:f>
              <c:numCache>
                <c:formatCode>0.0%</c:formatCode>
                <c:ptCount val="2"/>
                <c:pt idx="0">
                  <c:v>3.622313450857281E-3</c:v>
                </c:pt>
                <c:pt idx="1">
                  <c:v>7.1656050955414014E-3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978-4FAC-92CE-D6037B15F1D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720873935"/>
        <c:axId val="720867695"/>
      </c:barChart>
      <c:catAx>
        <c:axId val="72087393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20867695"/>
        <c:crosses val="autoZero"/>
        <c:auto val="1"/>
        <c:lblAlgn val="ctr"/>
        <c:lblOffset val="100"/>
        <c:noMultiLvlLbl val="0"/>
      </c:catAx>
      <c:valAx>
        <c:axId val="720867695"/>
        <c:scaling>
          <c:orientation val="minMax"/>
        </c:scaling>
        <c:delete val="1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7208739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100"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'grafico per area'!$F$21</c:f>
              <c:strCache>
                <c:ptCount val="1"/>
                <c:pt idx="0">
                  <c:v>Italia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7D2-4FF1-8038-341CBB939475}"/>
              </c:ext>
            </c:extLst>
          </c:dPt>
          <c:dPt>
            <c:idx val="1"/>
            <c:bubble3D val="0"/>
            <c:spPr>
              <a:solidFill>
                <a:schemeClr val="accent2">
                  <a:lumMod val="5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7D2-4FF1-8038-341CBB93947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7D2-4FF1-8038-341CBB93947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87D2-4FF1-8038-341CBB939475}"/>
              </c:ext>
            </c:extLst>
          </c:dPt>
          <c:dPt>
            <c:idx val="4"/>
            <c:bubble3D val="0"/>
            <c:spPr>
              <a:solidFill>
                <a:srgbClr val="00206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87D2-4FF1-8038-341CBB93947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87D2-4FF1-8038-341CBB939475}"/>
              </c:ext>
            </c:extLst>
          </c:dPt>
          <c:dPt>
            <c:idx val="6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87D2-4FF1-8038-341CBB939475}"/>
              </c:ext>
            </c:extLst>
          </c:dPt>
          <c:dPt>
            <c:idx val="7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87D2-4FF1-8038-341CBB93947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'grafico per area'!$E$22:$E$29</c:f>
              <c:strCache>
                <c:ptCount val="8"/>
                <c:pt idx="0">
                  <c:v>Altro</c:v>
                </c:pt>
                <c:pt idx="1">
                  <c:v>Altri paesi africani</c:v>
                </c:pt>
                <c:pt idx="2">
                  <c:v>America centro meridionale</c:v>
                </c:pt>
                <c:pt idx="3">
                  <c:v>Asia e Turchia</c:v>
                </c:pt>
                <c:pt idx="4">
                  <c:v> Paesi Est Europa, ex Yugoslvia, Russia</c:v>
                </c:pt>
                <c:pt idx="5">
                  <c:v>Medio oriente</c:v>
                </c:pt>
                <c:pt idx="6">
                  <c:v>Nord africa</c:v>
                </c:pt>
                <c:pt idx="7">
                  <c:v>Unione europea, USA, GB e Canada</c:v>
                </c:pt>
              </c:strCache>
            </c:strRef>
          </c:cat>
          <c:val>
            <c:numRef>
              <c:f>'grafico per area'!$F$22:$F$29</c:f>
              <c:numCache>
                <c:formatCode>General</c:formatCode>
                <c:ptCount val="8"/>
                <c:pt idx="0">
                  <c:v>20</c:v>
                </c:pt>
                <c:pt idx="1">
                  <c:v>2948</c:v>
                </c:pt>
                <c:pt idx="2">
                  <c:v>1143</c:v>
                </c:pt>
                <c:pt idx="3">
                  <c:v>1111</c:v>
                </c:pt>
                <c:pt idx="4">
                  <c:v>3344</c:v>
                </c:pt>
                <c:pt idx="5">
                  <c:v>195</c:v>
                </c:pt>
                <c:pt idx="6">
                  <c:v>7309</c:v>
                </c:pt>
                <c:pt idx="7">
                  <c:v>2760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87D2-4FF1-8038-341CBB93947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'grafico per area'!$B$21</c:f>
              <c:strCache>
                <c:ptCount val="1"/>
                <c:pt idx="0">
                  <c:v>Lazio</c:v>
                </c:pt>
              </c:strCache>
            </c:strRef>
          </c:tx>
          <c:explosion val="2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2D3-4F28-96E9-5D41758FDDB5}"/>
              </c:ext>
            </c:extLst>
          </c:dPt>
          <c:dPt>
            <c:idx val="1"/>
            <c:bubble3D val="0"/>
            <c:explosion val="1"/>
            <c:spPr>
              <a:solidFill>
                <a:schemeClr val="accent2">
                  <a:lumMod val="5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2D3-4F28-96E9-5D41758FDDB5}"/>
              </c:ext>
            </c:extLst>
          </c:dPt>
          <c:dPt>
            <c:idx val="2"/>
            <c:bubble3D val="0"/>
            <c:explosion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2D3-4F28-96E9-5D41758FDDB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02D3-4F28-96E9-5D41758FDDB5}"/>
              </c:ext>
            </c:extLst>
          </c:dPt>
          <c:dPt>
            <c:idx val="4"/>
            <c:bubble3D val="0"/>
            <c:explosion val="0"/>
            <c:spPr>
              <a:solidFill>
                <a:srgbClr val="00206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02D3-4F28-96E9-5D41758FDDB5}"/>
              </c:ext>
            </c:extLst>
          </c:dPt>
          <c:dPt>
            <c:idx val="5"/>
            <c:bubble3D val="0"/>
            <c:explosion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02D3-4F28-96E9-5D41758FDDB5}"/>
              </c:ext>
            </c:extLst>
          </c:dPt>
          <c:dPt>
            <c:idx val="6"/>
            <c:bubble3D val="0"/>
            <c:explosion val="0"/>
            <c:spPr>
              <a:solidFill>
                <a:srgbClr val="0070C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02D3-4F28-96E9-5D41758FDDB5}"/>
              </c:ext>
            </c:extLst>
          </c:dPt>
          <c:dPt>
            <c:idx val="7"/>
            <c:bubble3D val="0"/>
            <c:explosion val="0"/>
            <c:spPr>
              <a:solidFill>
                <a:srgbClr val="C0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02D3-4F28-96E9-5D41758FDDB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'grafico per area'!$A$22:$A$29</c:f>
              <c:strCache>
                <c:ptCount val="8"/>
                <c:pt idx="0">
                  <c:v>Altro</c:v>
                </c:pt>
                <c:pt idx="1">
                  <c:v>Altri paesi africani</c:v>
                </c:pt>
                <c:pt idx="2">
                  <c:v>America centro meridionale</c:v>
                </c:pt>
                <c:pt idx="3">
                  <c:v>Asia e Turchia</c:v>
                </c:pt>
                <c:pt idx="4">
                  <c:v> Paesi Est Europa, ex Yugoslvia, Russia</c:v>
                </c:pt>
                <c:pt idx="5">
                  <c:v>Medio oriente</c:v>
                </c:pt>
                <c:pt idx="6">
                  <c:v>Nord africa</c:v>
                </c:pt>
                <c:pt idx="7">
                  <c:v>Unione europea, USA, GB e Canada</c:v>
                </c:pt>
              </c:strCache>
            </c:strRef>
          </c:cat>
          <c:val>
            <c:numRef>
              <c:f>'grafico per area'!$B$22:$B$29</c:f>
              <c:numCache>
                <c:formatCode>General</c:formatCode>
                <c:ptCount val="8"/>
                <c:pt idx="0">
                  <c:v>2</c:v>
                </c:pt>
                <c:pt idx="1">
                  <c:v>381</c:v>
                </c:pt>
                <c:pt idx="2">
                  <c:v>236</c:v>
                </c:pt>
                <c:pt idx="3">
                  <c:v>183</c:v>
                </c:pt>
                <c:pt idx="4">
                  <c:v>438</c:v>
                </c:pt>
                <c:pt idx="5">
                  <c:v>27</c:v>
                </c:pt>
                <c:pt idx="6">
                  <c:v>618</c:v>
                </c:pt>
                <c:pt idx="7">
                  <c:v>627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02D3-4F28-96E9-5D41758FDDB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5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19/02/2024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1454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19/02/2024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8546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19/02/2024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5317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19/02/2024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4401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19/02/2024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8430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19/02/2024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6539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19/02/2024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1828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19/02/2024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2281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19/02/2024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6669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19/02/2024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6017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19/02/2024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05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017DB-5140-438E-9EDE-2155F5ECC05D}" type="datetimeFigureOut">
              <a:rPr lang="it-IT" smtClean="0"/>
              <a:t>19/02/2024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7604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977652" y="393192"/>
            <a:ext cx="8483989" cy="6463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NUMERO E PERCENTUALI DETENUTI STRANIERI PRESENTI NEGLI ISTITUTI PENITENZIARI</a:t>
            </a:r>
          </a:p>
          <a:p>
            <a:pPr algn="ctr"/>
            <a:r>
              <a:rPr lang="it-IT" b="1" dirty="0" smtClean="0"/>
              <a:t>IN ITALIA DA GIUGNO 2019 A GENNAIO 2024</a:t>
            </a:r>
            <a:endParaRPr lang="it-IT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758184" y="6434935"/>
            <a:ext cx="4649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Dati Dipartimento Amministrazione Penitenziaria</a:t>
            </a:r>
            <a:endParaRPr lang="it-IT" sz="12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8617844"/>
              </p:ext>
            </p:extLst>
          </p:nvPr>
        </p:nvGraphicFramePr>
        <p:xfrm>
          <a:off x="1394405" y="1229697"/>
          <a:ext cx="9449085" cy="5087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5553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774" y="97366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5231904" y="6488669"/>
            <a:ext cx="4665251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/>
              <a:t>Fonte: elaborazioni </a:t>
            </a:r>
            <a:r>
              <a:rPr lang="it-IT" sz="1200" dirty="0" smtClean="0"/>
              <a:t>su </a:t>
            </a:r>
            <a:r>
              <a:rPr lang="it-IT" sz="1200" dirty="0"/>
              <a:t>dati </a:t>
            </a:r>
            <a:r>
              <a:rPr lang="it-IT" sz="1200" dirty="0" smtClean="0"/>
              <a:t>Dipartimento Amministrazione Penitenziaria</a:t>
            </a:r>
            <a:endParaRPr lang="it-IT" sz="12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11296" y="208236"/>
            <a:ext cx="939853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002060"/>
                </a:solidFill>
              </a:rPr>
              <a:t>Numero di detenuti stranieri e percentuali sul totale dei presenti negli Istituti </a:t>
            </a:r>
            <a:r>
              <a:rPr lang="it-IT" sz="2400" b="1" dirty="0" smtClean="0">
                <a:solidFill>
                  <a:srgbClr val="002060"/>
                </a:solidFill>
              </a:rPr>
              <a:t>Penitenziari in </a:t>
            </a:r>
            <a:r>
              <a:rPr lang="it-IT" sz="2400" b="1" dirty="0">
                <a:solidFill>
                  <a:srgbClr val="002060"/>
                </a:solidFill>
              </a:rPr>
              <a:t>Italia  per regione </a:t>
            </a:r>
            <a:r>
              <a:rPr lang="it-IT" sz="2400" b="1" dirty="0" smtClean="0">
                <a:solidFill>
                  <a:srgbClr val="002060"/>
                </a:solidFill>
              </a:rPr>
              <a:t>al 31 gennaio 2024</a:t>
            </a:r>
            <a:endParaRPr lang="it-IT" sz="2400" b="1" dirty="0">
              <a:solidFill>
                <a:srgbClr val="00206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1569181" y="2286969"/>
            <a:ext cx="1600200" cy="1476981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3399" y="1150102"/>
            <a:ext cx="5738357" cy="4922947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1727200" y="2286969"/>
            <a:ext cx="883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/>
              <a:t>L</a:t>
            </a:r>
            <a:r>
              <a:rPr lang="it-IT" sz="1600" dirty="0" smtClean="0"/>
              <a:t>egenda</a:t>
            </a:r>
            <a:endParaRPr lang="it-IT" sz="1600" dirty="0"/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8287" y="2647221"/>
            <a:ext cx="1455132" cy="964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27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46138" y="393192"/>
            <a:ext cx="10147009" cy="646331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DETENUTI STRANIERI E PERCENTUALI SUL TOTALE DEI DETENUTI PRESENTI NEGLI ISTITUTI PENITENZIARI</a:t>
            </a:r>
          </a:p>
          <a:p>
            <a:pPr algn="ctr"/>
            <a:r>
              <a:rPr lang="it-IT" b="1" dirty="0" smtClean="0"/>
              <a:t>NEL LAZIO DA GIUGNO 2019 A GENNAIO 2024</a:t>
            </a:r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758184" y="6434935"/>
            <a:ext cx="4649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dati Dipartimento Amministrazione Penitenziaria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8146454"/>
              </p:ext>
            </p:extLst>
          </p:nvPr>
        </p:nvGraphicFramePr>
        <p:xfrm>
          <a:off x="1283855" y="1230629"/>
          <a:ext cx="8808835" cy="4948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7068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55425" y="334414"/>
            <a:ext cx="10017101" cy="646331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DETENUTI STRANIERI E ITALIANI PRESENTI NEGLI ISITUTI PENITENZIARI DEL LAZIO AL 31 GENNAIO 2024</a:t>
            </a:r>
          </a:p>
          <a:p>
            <a:pPr algn="ctr"/>
            <a:r>
              <a:rPr lang="it-IT" b="1" dirty="0" smtClean="0"/>
              <a:t>(Val. </a:t>
            </a:r>
            <a:r>
              <a:rPr lang="it-IT" b="1" dirty="0" err="1" smtClean="0"/>
              <a:t>Ass</a:t>
            </a:r>
            <a:r>
              <a:rPr lang="it-IT" b="1" dirty="0" smtClean="0"/>
              <a:t>. e percentuale  detenuti stranieri su totale presenti)</a:t>
            </a:r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981675" y="6538134"/>
            <a:ext cx="4649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dati Dipartimento Amministrazione Penitenziaria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1570062"/>
              </p:ext>
            </p:extLst>
          </p:nvPr>
        </p:nvGraphicFramePr>
        <p:xfrm>
          <a:off x="155425" y="980745"/>
          <a:ext cx="8508284" cy="55573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3024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950249" y="341974"/>
            <a:ext cx="9562939" cy="6463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DETENUTI ITALIANI E STRANIERI NEGLI ISTITUTI PENITENZIARI IN ITALIA PER POSIZIONE GIURIDICA</a:t>
            </a:r>
          </a:p>
          <a:p>
            <a:pPr algn="ctr"/>
            <a:r>
              <a:rPr lang="it-IT" b="1" dirty="0" smtClean="0"/>
              <a:t>Aggiornamento al 30 GENNAIO 24</a:t>
            </a:r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575304" y="6231521"/>
            <a:ext cx="4649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dati Dipartimento Amministrazione Penitenziaria</a:t>
            </a:r>
            <a:endParaRPr lang="it-IT" sz="12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548350"/>
              </p:ext>
            </p:extLst>
          </p:nvPr>
        </p:nvGraphicFramePr>
        <p:xfrm>
          <a:off x="1376217" y="1229697"/>
          <a:ext cx="9559637" cy="47277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8421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428530" y="100583"/>
            <a:ext cx="9728562" cy="646331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DETENUTI ITALIANI E STRANIERI NEGLI ISTITUTI PENITENZIARI DEL LAZIO PER POSIZIONE GIURIDICA </a:t>
            </a:r>
          </a:p>
          <a:p>
            <a:pPr algn="ctr"/>
            <a:r>
              <a:rPr lang="it-IT" b="1" dirty="0" smtClean="0"/>
              <a:t>Aggiornamento al 31 gennaio 2024</a:t>
            </a:r>
            <a:endParaRPr lang="it-IT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758184" y="6434935"/>
            <a:ext cx="4649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dati Dipartimento Amministrazione Penitenziaria</a:t>
            </a:r>
            <a:endParaRPr lang="it-IT" sz="1200" dirty="0"/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7594714"/>
              </p:ext>
            </p:extLst>
          </p:nvPr>
        </p:nvGraphicFramePr>
        <p:xfrm>
          <a:off x="1865745" y="864870"/>
          <a:ext cx="7792605" cy="5378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97467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591215" y="341974"/>
            <a:ext cx="10281020" cy="646331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DETENUTI STRANIERI NEGLI ISTITUTI PENITENZIARI IN ITALIA E NEL LAZIO PER PROVENIENZA GEOGRAFICA</a:t>
            </a:r>
          </a:p>
          <a:p>
            <a:pPr algn="ctr"/>
            <a:r>
              <a:rPr lang="it-IT" b="1" dirty="0" smtClean="0"/>
              <a:t>Aggiornamento 31 gennaio 2024</a:t>
            </a:r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575304" y="6231521"/>
            <a:ext cx="4649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</a:t>
            </a:r>
            <a:r>
              <a:rPr lang="it-IT" sz="1200" dirty="0"/>
              <a:t>d</a:t>
            </a:r>
            <a:r>
              <a:rPr lang="it-IT" sz="1200" dirty="0" smtClean="0"/>
              <a:t>ati Dipartimento Amministrazione Penitenziaria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252004"/>
              </p:ext>
            </p:extLst>
          </p:nvPr>
        </p:nvGraphicFramePr>
        <p:xfrm>
          <a:off x="591214" y="1229697"/>
          <a:ext cx="6714749" cy="4590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Gra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4881118"/>
              </p:ext>
            </p:extLst>
          </p:nvPr>
        </p:nvGraphicFramePr>
        <p:xfrm>
          <a:off x="7305963" y="1229696"/>
          <a:ext cx="4582722" cy="4590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17133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586333" y="341974"/>
            <a:ext cx="8290796" cy="646331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PRIME DIECI NAZIONALITA’ DEI DETENUTI STRANIERI PRESENTI IN ITALIA E NEL LAZIO</a:t>
            </a:r>
          </a:p>
          <a:p>
            <a:pPr algn="ctr"/>
            <a:r>
              <a:rPr lang="it-IT" b="1" dirty="0" smtClean="0"/>
              <a:t>Aggiornamento al 31 gennaio 2024</a:t>
            </a:r>
            <a:endParaRPr lang="it-IT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758184" y="6434935"/>
            <a:ext cx="46074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</a:t>
            </a:r>
            <a:r>
              <a:rPr lang="it-IT" sz="1200" dirty="0"/>
              <a:t>e</a:t>
            </a:r>
            <a:r>
              <a:rPr lang="it-IT" sz="1200" dirty="0" smtClean="0"/>
              <a:t>laborazioni su dati Dipartimento </a:t>
            </a:r>
            <a:r>
              <a:rPr lang="it-IT" sz="1200" dirty="0"/>
              <a:t>A</a:t>
            </a:r>
            <a:r>
              <a:rPr lang="it-IT" sz="1200" dirty="0" smtClean="0"/>
              <a:t>mministrazione </a:t>
            </a:r>
            <a:r>
              <a:rPr lang="it-IT" sz="1200" dirty="0"/>
              <a:t>P</a:t>
            </a:r>
            <a:r>
              <a:rPr lang="it-IT" sz="1200" dirty="0" smtClean="0"/>
              <a:t>enitenziaria</a:t>
            </a:r>
            <a:endParaRPr lang="it-IT" sz="1200" dirty="0"/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735196"/>
              </p:ext>
            </p:extLst>
          </p:nvPr>
        </p:nvGraphicFramePr>
        <p:xfrm>
          <a:off x="566929" y="1069848"/>
          <a:ext cx="10775942" cy="4846738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997981">
                  <a:extLst>
                    <a:ext uri="{9D8B030D-6E8A-4147-A177-3AD203B41FA5}">
                      <a16:colId xmlns:a16="http://schemas.microsoft.com/office/drawing/2014/main" val="463587147"/>
                    </a:ext>
                  </a:extLst>
                </a:gridCol>
                <a:gridCol w="1727750">
                  <a:extLst>
                    <a:ext uri="{9D8B030D-6E8A-4147-A177-3AD203B41FA5}">
                      <a16:colId xmlns:a16="http://schemas.microsoft.com/office/drawing/2014/main" val="1453063789"/>
                    </a:ext>
                  </a:extLst>
                </a:gridCol>
                <a:gridCol w="1502714">
                  <a:extLst>
                    <a:ext uri="{9D8B030D-6E8A-4147-A177-3AD203B41FA5}">
                      <a16:colId xmlns:a16="http://schemas.microsoft.com/office/drawing/2014/main" val="3691069305"/>
                    </a:ext>
                  </a:extLst>
                </a:gridCol>
                <a:gridCol w="226824">
                  <a:extLst>
                    <a:ext uri="{9D8B030D-6E8A-4147-A177-3AD203B41FA5}">
                      <a16:colId xmlns:a16="http://schemas.microsoft.com/office/drawing/2014/main" val="2007005194"/>
                    </a:ext>
                  </a:extLst>
                </a:gridCol>
                <a:gridCol w="1857440">
                  <a:extLst>
                    <a:ext uri="{9D8B030D-6E8A-4147-A177-3AD203B41FA5}">
                      <a16:colId xmlns:a16="http://schemas.microsoft.com/office/drawing/2014/main" val="1541138955"/>
                    </a:ext>
                  </a:extLst>
                </a:gridCol>
                <a:gridCol w="1524775">
                  <a:extLst>
                    <a:ext uri="{9D8B030D-6E8A-4147-A177-3AD203B41FA5}">
                      <a16:colId xmlns:a16="http://schemas.microsoft.com/office/drawing/2014/main" val="94430370"/>
                    </a:ext>
                  </a:extLst>
                </a:gridCol>
                <a:gridCol w="1938458">
                  <a:extLst>
                    <a:ext uri="{9D8B030D-6E8A-4147-A177-3AD203B41FA5}">
                      <a16:colId xmlns:a16="http://schemas.microsoft.com/office/drawing/2014/main" val="1228705770"/>
                    </a:ext>
                  </a:extLst>
                </a:gridCol>
              </a:tblGrid>
              <a:tr h="204973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REGIONE</a:t>
                      </a:r>
                      <a:r>
                        <a:rPr lang="it-IT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it-IT" sz="1400" u="none" strike="noStrike" dirty="0" smtClean="0">
                          <a:effectLst/>
                        </a:rPr>
                        <a:t>LAZIO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TOTALE</a:t>
                      </a:r>
                      <a:r>
                        <a:rPr lang="it-IT" sz="14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ITALIA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241466"/>
                  </a:ext>
                </a:extLst>
              </a:tr>
              <a:tr h="2295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NAZIONALITA'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NUMERO DI DETENUTI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01" marR="5101" marT="510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 SU DETENUTI STRANIERI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01" marR="5101" marT="5101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NAZIONALITA'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NUMERO DI DETENUTI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 SU DETENUTI STRANIERI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01" marR="5101" marT="5101" marB="0" anchor="b"/>
                </a:tc>
                <a:extLst>
                  <a:ext uri="{0D108BD9-81ED-4DB2-BD59-A6C34878D82A}">
                    <a16:rowId xmlns:a16="http://schemas.microsoft.com/office/drawing/2014/main" val="3794745564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ROMANIA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507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20,2%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MAROCCO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3.997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21,1%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35012078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MAROCCO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239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9,5%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ROMANIA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2.153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11,3%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28458509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ALBANIA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207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8,2%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ALBANIA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1.977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10,4%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84288049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TUNISIA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171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6,8%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TUNISIA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1.961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10,3%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9207020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NIGERIA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149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5,9%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NIGERIA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1.178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6,2%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46573778"/>
                  </a:ext>
                </a:extLst>
              </a:tr>
              <a:tr h="12242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EGITTO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5,1%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EGITTO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800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4,2%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8584245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PERU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3,0%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SENEGAL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492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2,6%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78747034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BOSNIA E ERZEGOVINA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2,6%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ALGERIA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442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2,3%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34741264"/>
                  </a:ext>
                </a:extLst>
              </a:tr>
              <a:tr h="46931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ALGERIA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2,5%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GAMBIA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2,2%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85851274"/>
                  </a:ext>
                </a:extLst>
              </a:tr>
              <a:tr h="12242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GAMBIA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2,3%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PAKISTAN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1,6%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00141064"/>
                  </a:ext>
                </a:extLst>
              </a:tr>
              <a:tr h="5866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Somma prime </a:t>
                      </a:r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dieci nazionalità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               1.661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66,1%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Somma prime </a:t>
                      </a:r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dieci nazionalità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13.725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72,3%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11970317"/>
                  </a:ext>
                </a:extLst>
              </a:tr>
              <a:tr h="46931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Altre 99</a:t>
                      </a:r>
                      <a:r>
                        <a:rPr lang="it-IT" sz="14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</a:t>
                      </a:r>
                      <a:r>
                        <a:rPr lang="it-IT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nazionalità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851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33,9%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Altre 130 Nazionalità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5.260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27,7%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6439565"/>
                  </a:ext>
                </a:extLst>
              </a:tr>
              <a:tr h="5866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TOTALE DETENUTI STRANIERI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2.512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100,0%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TOTALE DETENUTI STRANIERI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 18.985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100,0%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70688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8469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1063</TotalTime>
  <Words>391</Words>
  <Application>Microsoft Office PowerPoint</Application>
  <PresentationFormat>Widescreen</PresentationFormat>
  <Paragraphs>128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Tahoma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 Fanoli</cp:lastModifiedBy>
  <cp:revision>110</cp:revision>
  <dcterms:created xsi:type="dcterms:W3CDTF">2022-10-11T15:14:06Z</dcterms:created>
  <dcterms:modified xsi:type="dcterms:W3CDTF">2024-02-19T07:58:48Z</dcterms:modified>
</cp:coreProperties>
</file>