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70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18%20febbraio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RIEPILOGO!$C$14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4.9800796812749003E-3"/>
                  <c:y val="9.07441016333938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C6-417E-86A0-C9CFF20F293B}"/>
                </c:ext>
              </c:extLst>
            </c:dLbl>
            <c:dLbl>
              <c:idx val="9"/>
              <c:layout>
                <c:manualLayout>
                  <c:x val="-4.0321364449573691E-3"/>
                  <c:y val="1.74725701285875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4C6-417E-86A0-C9CFF20F293B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RIEPILOGO!$B$15:$B$25</c:f>
              <c:strCache>
                <c:ptCount val="11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</c:v>
                </c:pt>
                <c:pt idx="4">
                  <c:v>giugno '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giugno '23</c:v>
                </c:pt>
                <c:pt idx="10">
                  <c:v>gennaio '24</c:v>
                </c:pt>
              </c:strCache>
            </c:strRef>
          </c:cat>
          <c:val>
            <c:numRef>
              <c:f>RIEPILOGO!$C$15:$C$25</c:f>
              <c:numCache>
                <c:formatCode>#,##0</c:formatCode>
                <c:ptCount val="11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  <c:pt idx="7" formatCode="General">
                  <c:v>17854</c:v>
                </c:pt>
                <c:pt idx="8">
                  <c:v>17683</c:v>
                </c:pt>
                <c:pt idx="9">
                  <c:v>17987</c:v>
                </c:pt>
                <c:pt idx="10">
                  <c:v>18985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6-417E-86A0-C9CFF20F29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RIEPILOGO!$D$14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900398406374501E-2"/>
                  <c:y val="-2.78241513633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4C6-417E-86A0-C9CFF20F293B}"/>
                </c:ext>
              </c:extLst>
            </c:dLbl>
            <c:dLbl>
              <c:idx val="1"/>
              <c:layout>
                <c:manualLayout>
                  <c:x val="-1.9920318725099632E-2"/>
                  <c:y val="-5.10103548902303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4C6-417E-86A0-C9CFF20F293B}"/>
                </c:ext>
              </c:extLst>
            </c:dLbl>
            <c:dLbl>
              <c:idx val="2"/>
              <c:layout>
                <c:manualLayout>
                  <c:x val="-2.6560424966799469E-2"/>
                  <c:y val="8.3472454090149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4C6-417E-86A0-C9CFF20F293B}"/>
                </c:ext>
              </c:extLst>
            </c:dLbl>
            <c:dLbl>
              <c:idx val="3"/>
              <c:layout>
                <c:manualLayout>
                  <c:x val="-2.8220451527224435E-2"/>
                  <c:y val="5.5648302726766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4C6-417E-86A0-C9CFF20F293B}"/>
                </c:ext>
              </c:extLst>
            </c:dLbl>
            <c:dLbl>
              <c:idx val="4"/>
              <c:layout>
                <c:manualLayout>
                  <c:x val="-3.9840637450199265E-2"/>
                  <c:y val="-2.7824151363383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4C6-417E-86A0-C9CFF20F293B}"/>
                </c:ext>
              </c:extLst>
            </c:dLbl>
            <c:dLbl>
              <c:idx val="5"/>
              <c:layout>
                <c:manualLayout>
                  <c:x val="-3.48605577689243E-2"/>
                  <c:y val="8.3472454090150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4C6-417E-86A0-C9CFF20F293B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RIEPILOGO!$B$15:$B$25</c:f>
              <c:strCache>
                <c:ptCount val="11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</c:v>
                </c:pt>
                <c:pt idx="4">
                  <c:v>giugno '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giugno '23</c:v>
                </c:pt>
                <c:pt idx="10">
                  <c:v>gennaio '24</c:v>
                </c:pt>
              </c:strCache>
            </c:strRef>
          </c:cat>
          <c:val>
            <c:numRef>
              <c:f>RIEPILOGO!$D$15:$D$25</c:f>
              <c:numCache>
                <c:formatCode>0.0%</c:formatCode>
                <c:ptCount val="11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  <c:pt idx="7">
                  <c:v>0.318</c:v>
                </c:pt>
                <c:pt idx="8">
                  <c:v>0.315</c:v>
                </c:pt>
                <c:pt idx="9">
                  <c:v>0.313</c:v>
                </c:pt>
                <c:pt idx="10">
                  <c:v>0.313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4C6-417E-86A0-C9CFF20F29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  <c:max val="0.4"/>
          <c:min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RIEPILOGO!$C$28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RIEPILOGO!$B$29:$B$38</c:f>
              <c:strCache>
                <c:ptCount val="10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dicembre '22</c:v>
                </c:pt>
                <c:pt idx="8">
                  <c:v>giugno '23</c:v>
                </c:pt>
                <c:pt idx="9">
                  <c:v>gennaio '24</c:v>
                </c:pt>
              </c:strCache>
            </c:strRef>
          </c:cat>
          <c:val>
            <c:numRef>
              <c:f>RIEPILOGO!$C$29:$C$38</c:f>
              <c:numCache>
                <c:formatCode>#,##0</c:formatCode>
                <c:ptCount val="10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  <c:pt idx="7">
                  <c:v>2205</c:v>
                </c:pt>
                <c:pt idx="8">
                  <c:v>2290</c:v>
                </c:pt>
                <c:pt idx="9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0-4F71-99B8-A218B4E13A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RIEPILOGO!$D$28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6463826910073E-2"/>
                  <c:y val="-4.437049362174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00-4F71-99B8-A218B4E13A42}"/>
                </c:ext>
              </c:extLst>
            </c:dLbl>
            <c:dLbl>
              <c:idx val="3"/>
              <c:layout>
                <c:manualLayout>
                  <c:x val="-6.1978098538028362E-17"/>
                  <c:y val="-2.495840266222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00-4F71-99B8-A218B4E13A42}"/>
                </c:ext>
              </c:extLst>
            </c:dLbl>
            <c:dLbl>
              <c:idx val="6"/>
              <c:layout>
                <c:manualLayout>
                  <c:x val="-8.4516565246788369E-3"/>
                  <c:y val="-3.605102606766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00-4F71-99B8-A218B4E13A42}"/>
                </c:ext>
              </c:extLst>
            </c:dLbl>
            <c:dLbl>
              <c:idx val="7"/>
              <c:layout>
                <c:manualLayout>
                  <c:x val="-1.5888147442008262E-3"/>
                  <c:y val="-4.991680532445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00-4F71-99B8-A218B4E13A42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RIEPILOGO!$B$29:$B$38</c:f>
              <c:strCache>
                <c:ptCount val="10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dicembre '22</c:v>
                </c:pt>
                <c:pt idx="8">
                  <c:v>giugno '23</c:v>
                </c:pt>
                <c:pt idx="9">
                  <c:v>gennaio '24</c:v>
                </c:pt>
              </c:strCache>
            </c:strRef>
          </c:cat>
          <c:val>
            <c:numRef>
              <c:f>RIEPILOGO!$D$29:$D$38</c:f>
              <c:numCache>
                <c:formatCode>0.0%</c:formatCode>
                <c:ptCount val="10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  <c:pt idx="7">
                  <c:v>0.37165009270183719</c:v>
                </c:pt>
                <c:pt idx="8">
                  <c:v>0.371</c:v>
                </c:pt>
                <c:pt idx="9">
                  <c:v>0.378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00-4F71-99B8-A218B4E13A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  <c:min val="0.3000000000000000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IStITUTO'!$L$1</c:f>
              <c:strCache>
                <c:ptCount val="1"/>
                <c:pt idx="0">
                  <c:v>Numero detenuti italiani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IStITUTO'!$K$2:$K$17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IStITUTO'!$L$2:$L$17</c:f>
              <c:numCache>
                <c:formatCode>_-* #,##0_-;\-* #,##0_-;_-* "-"??_-;_-@_-</c:formatCode>
                <c:ptCount val="16"/>
                <c:pt idx="0">
                  <c:v>134</c:v>
                </c:pt>
                <c:pt idx="1">
                  <c:v>348</c:v>
                </c:pt>
                <c:pt idx="2">
                  <c:v>51</c:v>
                </c:pt>
                <c:pt idx="3">
                  <c:v>84</c:v>
                </c:pt>
                <c:pt idx="4">
                  <c:v>191</c:v>
                </c:pt>
                <c:pt idx="5">
                  <c:v>55</c:v>
                </c:pt>
                <c:pt idx="6">
                  <c:v>280</c:v>
                </c:pt>
                <c:pt idx="7">
                  <c:v>228</c:v>
                </c:pt>
                <c:pt idx="8">
                  <c:v>1059</c:v>
                </c:pt>
                <c:pt idx="9">
                  <c:v>69</c:v>
                </c:pt>
                <c:pt idx="10">
                  <c:v>258</c:v>
                </c:pt>
                <c:pt idx="11">
                  <c:v>556</c:v>
                </c:pt>
                <c:pt idx="12">
                  <c:v>419</c:v>
                </c:pt>
                <c:pt idx="13">
                  <c:v>409</c:v>
                </c:pt>
                <c:pt idx="14">
                  <c:v>4141</c:v>
                </c:pt>
                <c:pt idx="15">
                  <c:v>41652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0-4938-94A6-43B04477D465}"/>
            </c:ext>
          </c:extLst>
        </c:ser>
        <c:ser>
          <c:idx val="1"/>
          <c:order val="1"/>
          <c:tx>
            <c:strRef>
              <c:f>'DETENUTI PER IStITUTO'!$M$1</c:f>
              <c:strCache>
                <c:ptCount val="1"/>
                <c:pt idx="0">
                  <c:v>Numero detenuti stranieri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IStITUTO'!$K$2:$K$17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IStITUTO'!$M$2:$M$17</c:f>
              <c:numCache>
                <c:formatCode>General</c:formatCode>
                <c:ptCount val="16"/>
                <c:pt idx="0">
                  <c:v>69</c:v>
                </c:pt>
                <c:pt idx="1">
                  <c:v>212</c:v>
                </c:pt>
                <c:pt idx="2">
                  <c:v>3</c:v>
                </c:pt>
                <c:pt idx="3">
                  <c:v>34</c:v>
                </c:pt>
                <c:pt idx="4">
                  <c:v>259</c:v>
                </c:pt>
                <c:pt idx="5">
                  <c:v>22</c:v>
                </c:pt>
                <c:pt idx="6">
                  <c:v>250</c:v>
                </c:pt>
                <c:pt idx="7" formatCode="_-* #,##0\ _€_-;\-* #,##0\ _€_-;_-* &quot;-&quot;??\ _€_-;_-@_-">
                  <c:v>144</c:v>
                </c:pt>
                <c:pt idx="8">
                  <c:v>478</c:v>
                </c:pt>
                <c:pt idx="9">
                  <c:v>14</c:v>
                </c:pt>
                <c:pt idx="10">
                  <c:v>38</c:v>
                </c:pt>
                <c:pt idx="11">
                  <c:v>543</c:v>
                </c:pt>
                <c:pt idx="12">
                  <c:v>209</c:v>
                </c:pt>
                <c:pt idx="13">
                  <c:v>237</c:v>
                </c:pt>
                <c:pt idx="14" formatCode="_-* #,##0\ _€_-;\-* #,##0\ _€_-;_-* &quot;-&quot;??\ _€_-;_-@_-">
                  <c:v>2512</c:v>
                </c:pt>
                <c:pt idx="15" formatCode="#,##0">
                  <c:v>18985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10-4938-94A6-43B04477D465}"/>
            </c:ext>
          </c:extLst>
        </c:ser>
        <c:ser>
          <c:idx val="2"/>
          <c:order val="2"/>
          <c:tx>
            <c:strRef>
              <c:f>'DETENUTI PER IStITUTO'!$N$1</c:f>
              <c:strCache>
                <c:ptCount val="1"/>
                <c:pt idx="0">
                  <c:v>% detenuti stranieri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IStITUTO'!$K$2:$K$17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IStITUTO'!$N$2:$N$17</c:f>
              <c:numCache>
                <c:formatCode>0.0%</c:formatCode>
                <c:ptCount val="16"/>
                <c:pt idx="0">
                  <c:v>0.33990147783251229</c:v>
                </c:pt>
                <c:pt idx="1">
                  <c:v>0.37857142857142856</c:v>
                </c:pt>
                <c:pt idx="2">
                  <c:v>5.5555555555555552E-2</c:v>
                </c:pt>
                <c:pt idx="3">
                  <c:v>0.28813559322033899</c:v>
                </c:pt>
                <c:pt idx="4">
                  <c:v>0.5755555555555556</c:v>
                </c:pt>
                <c:pt idx="5">
                  <c:v>0.2857142857142857</c:v>
                </c:pt>
                <c:pt idx="6">
                  <c:v>0.47169811320754718</c:v>
                </c:pt>
                <c:pt idx="7">
                  <c:v>0.38709677419354838</c:v>
                </c:pt>
                <c:pt idx="8">
                  <c:v>0.31099544567338971</c:v>
                </c:pt>
                <c:pt idx="9">
                  <c:v>0.16867469879518071</c:v>
                </c:pt>
                <c:pt idx="10">
                  <c:v>0.12837837837837837</c:v>
                </c:pt>
                <c:pt idx="11">
                  <c:v>0.49408553230209279</c:v>
                </c:pt>
                <c:pt idx="12">
                  <c:v>0.33280254777070062</c:v>
                </c:pt>
                <c:pt idx="13">
                  <c:v>0.36687306501547989</c:v>
                </c:pt>
                <c:pt idx="14">
                  <c:v>0.37757402675484741</c:v>
                </c:pt>
                <c:pt idx="15">
                  <c:v>0.31309266619390802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10-4938-94A6-43B04477D4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47211471"/>
        <c:axId val="1747213967"/>
      </c:barChart>
      <c:catAx>
        <c:axId val="1747211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7213967"/>
        <c:crosses val="autoZero"/>
        <c:auto val="1"/>
        <c:lblAlgn val="ctr"/>
        <c:lblOffset val="100"/>
        <c:noMultiLvlLbl val="0"/>
      </c:catAx>
      <c:valAx>
        <c:axId val="1747213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7211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GIURIDICA'!$H$33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GIURIDICA'!$I$33:$J$33</c:f>
              <c:numCache>
                <c:formatCode>0.0%</c:formatCode>
                <c:ptCount val="2"/>
                <c:pt idx="0">
                  <c:v>0.1583593893691374</c:v>
                </c:pt>
                <c:pt idx="1">
                  <c:v>0.17492757440084278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5-4DC6-9649-4EF8F79A5465}"/>
            </c:ext>
          </c:extLst>
        </c:ser>
        <c:ser>
          <c:idx val="1"/>
          <c:order val="1"/>
          <c:tx>
            <c:strRef>
              <c:f>'POSIZIONE GIURIDICA'!$H$34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GIURIDICA'!$I$34:$J$34</c:f>
              <c:numCache>
                <c:formatCode>0.0%</c:formatCode>
                <c:ptCount val="2"/>
                <c:pt idx="0">
                  <c:v>0.11518957408234583</c:v>
                </c:pt>
                <c:pt idx="1">
                  <c:v>0.11308928101132473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B5-4DC6-9649-4EF8F79A5465}"/>
            </c:ext>
          </c:extLst>
        </c:ser>
        <c:ser>
          <c:idx val="2"/>
          <c:order val="2"/>
          <c:tx>
            <c:strRef>
              <c:f>'POSIZIONE GIURIDICA'!$H$35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1">
                <a:shade val="8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GIURIDICA'!$I$35:$J$35</c:f>
              <c:numCache>
                <c:formatCode>0.0%</c:formatCode>
                <c:ptCount val="2"/>
                <c:pt idx="0">
                  <c:v>0.71940933813289887</c:v>
                </c:pt>
                <c:pt idx="1">
                  <c:v>0.7061890966552542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B5-4DC6-9649-4EF8F79A5465}"/>
            </c:ext>
          </c:extLst>
        </c:ser>
        <c:ser>
          <c:idx val="3"/>
          <c:order val="3"/>
          <c:tx>
            <c:strRef>
              <c:f>'POSIZIONE GIURIDICA'!$H$36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1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GIURIDICA'!$I$36:$J$36</c:f>
              <c:numCache>
                <c:formatCode>0.0%</c:formatCode>
                <c:ptCount val="2"/>
                <c:pt idx="0">
                  <c:v>7.0416984156178569E-3</c:v>
                </c:pt>
                <c:pt idx="1">
                  <c:v>5.7940479325783514E-3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B5-4DC6-9649-4EF8F79A54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REGIONE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GIURIDICA'!$A$33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GIURIDICA'!$B$33:$C$33</c:f>
              <c:numCache>
                <c:formatCode>0.0%</c:formatCode>
                <c:ptCount val="2"/>
                <c:pt idx="0">
                  <c:v>0.15793286645737745</c:v>
                </c:pt>
                <c:pt idx="1">
                  <c:v>0.19347133757961785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8-4FAC-92CE-D6037B15F1DC}"/>
            </c:ext>
          </c:extLst>
        </c:ser>
        <c:ser>
          <c:idx val="1"/>
          <c:order val="1"/>
          <c:tx>
            <c:strRef>
              <c:f>'POSIZIONE GIURIDICA'!$A$34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GIURIDICA'!$B$34:$C$34</c:f>
              <c:numCache>
                <c:formatCode>0.0%</c:formatCode>
                <c:ptCount val="2"/>
                <c:pt idx="0">
                  <c:v>0.11446510504709008</c:v>
                </c:pt>
                <c:pt idx="1">
                  <c:v>0.13972929936305734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8-4FAC-92CE-D6037B15F1DC}"/>
            </c:ext>
          </c:extLst>
        </c:ser>
        <c:ser>
          <c:idx val="2"/>
          <c:order val="2"/>
          <c:tx>
            <c:strRef>
              <c:f>'POSIZIONE GIURIDICA'!$A$35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GIURIDICA'!$B$35:$C$35</c:f>
              <c:numCache>
                <c:formatCode>0.0%</c:formatCode>
                <c:ptCount val="2"/>
                <c:pt idx="0">
                  <c:v>0.72397971504467518</c:v>
                </c:pt>
                <c:pt idx="1">
                  <c:v>0.65963375796178347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78-4FAC-92CE-D6037B15F1DC}"/>
            </c:ext>
          </c:extLst>
        </c:ser>
        <c:ser>
          <c:idx val="3"/>
          <c:order val="3"/>
          <c:tx>
            <c:strRef>
              <c:f>'POSIZIONE GIURIDICA'!$A$36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GIURIDICA'!$B$36:$C$36</c:f>
              <c:numCache>
                <c:formatCode>0.0%</c:formatCode>
                <c:ptCount val="2"/>
                <c:pt idx="0">
                  <c:v>3.622313450857281E-3</c:v>
                </c:pt>
                <c:pt idx="1">
                  <c:v>7.1656050955414014E-3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78-4FAC-92CE-D6037B15F1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7D2-4FF1-8038-341CBB939475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7D2-4FF1-8038-341CBB9394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7D2-4FF1-8038-341CBB9394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7D2-4FF1-8038-341CBB939475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7D2-4FF1-8038-341CBB9394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7D2-4FF1-8038-341CBB939475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7D2-4FF1-8038-341CBB939475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7D2-4FF1-8038-341CBB93947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area'!$E$22:$E$29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 e Turchia</c:v>
                </c:pt>
                <c:pt idx="4">
                  <c:v> Paesi Est Europa, ex Yugoslvia, Russia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Unione europea, USA, GB e Canada</c:v>
                </c:pt>
              </c:strCache>
            </c:strRef>
          </c:cat>
          <c:val>
            <c:numRef>
              <c:f>'grafico per area'!$F$22:$F$29</c:f>
              <c:numCache>
                <c:formatCode>General</c:formatCode>
                <c:ptCount val="8"/>
                <c:pt idx="0">
                  <c:v>20</c:v>
                </c:pt>
                <c:pt idx="1">
                  <c:v>2948</c:v>
                </c:pt>
                <c:pt idx="2">
                  <c:v>1143</c:v>
                </c:pt>
                <c:pt idx="3">
                  <c:v>1111</c:v>
                </c:pt>
                <c:pt idx="4">
                  <c:v>3344</c:v>
                </c:pt>
                <c:pt idx="5">
                  <c:v>195</c:v>
                </c:pt>
                <c:pt idx="6">
                  <c:v>7309</c:v>
                </c:pt>
                <c:pt idx="7">
                  <c:v>2760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7D2-4FF1-8038-341CBB9394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area'!$B$21</c:f>
              <c:strCache>
                <c:ptCount val="1"/>
                <c:pt idx="0">
                  <c:v>Lazio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2D3-4F28-96E9-5D41758FDDB5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2D3-4F28-96E9-5D41758FDDB5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2D3-4F28-96E9-5D41758FDD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2D3-4F28-96E9-5D41758FDDB5}"/>
              </c:ext>
            </c:extLst>
          </c:dPt>
          <c:dPt>
            <c:idx val="4"/>
            <c:bubble3D val="0"/>
            <c:explosion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2D3-4F28-96E9-5D41758FDDB5}"/>
              </c:ext>
            </c:extLst>
          </c:dPt>
          <c:dPt>
            <c:idx val="5"/>
            <c:bubble3D val="0"/>
            <c:explosion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2D3-4F28-96E9-5D41758FDDB5}"/>
              </c:ext>
            </c:extLst>
          </c:dPt>
          <c:dPt>
            <c:idx val="6"/>
            <c:bubble3D val="0"/>
            <c:explosion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2D3-4F28-96E9-5D41758FDDB5}"/>
              </c:ext>
            </c:extLst>
          </c:dPt>
          <c:dPt>
            <c:idx val="7"/>
            <c:bubble3D val="0"/>
            <c:explosion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2D3-4F28-96E9-5D41758FDDB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area'!$A$22:$A$29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 e Turchia</c:v>
                </c:pt>
                <c:pt idx="4">
                  <c:v> Paesi Est Europa, ex Yugoslvia, Russia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Unione europea, USA, GB e Canada</c:v>
                </c:pt>
              </c:strCache>
            </c:strRef>
          </c:cat>
          <c:val>
            <c:numRef>
              <c:f>'grafico per area'!$B$22:$B$29</c:f>
              <c:numCache>
                <c:formatCode>General</c:formatCode>
                <c:ptCount val="8"/>
                <c:pt idx="0">
                  <c:v>2</c:v>
                </c:pt>
                <c:pt idx="1">
                  <c:v>381</c:v>
                </c:pt>
                <c:pt idx="2">
                  <c:v>236</c:v>
                </c:pt>
                <c:pt idx="3">
                  <c:v>183</c:v>
                </c:pt>
                <c:pt idx="4">
                  <c:v>438</c:v>
                </c:pt>
                <c:pt idx="5">
                  <c:v>27</c:v>
                </c:pt>
                <c:pt idx="6">
                  <c:v>618</c:v>
                </c:pt>
                <c:pt idx="7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2D3-4F28-96E9-5D41758FDDB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19/02/2024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7652" y="393192"/>
            <a:ext cx="848398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NUMERO E PERCENTUALI DETENUTI STRANIERI PRESENTI NEGLI ISTITUTI PENITENZIARI</a:t>
            </a:r>
          </a:p>
          <a:p>
            <a:pPr algn="ctr"/>
            <a:r>
              <a:rPr lang="it-IT" b="1" dirty="0" smtClean="0"/>
              <a:t>IN ITALIA DA GIUGNO 2019 A GENNAIO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617844"/>
              </p:ext>
            </p:extLst>
          </p:nvPr>
        </p:nvGraphicFramePr>
        <p:xfrm>
          <a:off x="1394405" y="1229697"/>
          <a:ext cx="9449085" cy="508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74" y="97366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31904" y="6488669"/>
            <a:ext cx="466525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</a:t>
            </a:r>
            <a:r>
              <a:rPr lang="it-IT" sz="1200" dirty="0" smtClean="0"/>
              <a:t>su </a:t>
            </a:r>
            <a:r>
              <a:rPr lang="it-IT" sz="1200" dirty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1296" y="208236"/>
            <a:ext cx="93985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detenuti stranieri e percentuali sul totale dei presenti negli Istituti </a:t>
            </a:r>
            <a:r>
              <a:rPr lang="it-IT" sz="2400" b="1" dirty="0" smtClean="0">
                <a:solidFill>
                  <a:srgbClr val="002060"/>
                </a:solidFill>
              </a:rPr>
              <a:t>Penitenziari in </a:t>
            </a:r>
            <a:r>
              <a:rPr lang="it-IT" sz="2400" b="1" dirty="0">
                <a:solidFill>
                  <a:srgbClr val="002060"/>
                </a:solidFill>
              </a:rPr>
              <a:t>Italia  per regione </a:t>
            </a:r>
            <a:r>
              <a:rPr lang="it-IT" sz="2400" b="1" dirty="0" smtClean="0">
                <a:solidFill>
                  <a:srgbClr val="002060"/>
                </a:solidFill>
              </a:rPr>
              <a:t>al 31 gennaio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69181" y="2286969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399" y="1150102"/>
            <a:ext cx="5738357" cy="492294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727200" y="2286969"/>
            <a:ext cx="883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</a:t>
            </a:r>
            <a:r>
              <a:rPr lang="it-IT" sz="1600" dirty="0" smtClean="0"/>
              <a:t>egenda</a:t>
            </a:r>
            <a:endParaRPr lang="it-IT" sz="16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287" y="2647221"/>
            <a:ext cx="1455132" cy="96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6138" y="393192"/>
            <a:ext cx="10147009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ISTITUTI PENITENZIARI</a:t>
            </a:r>
          </a:p>
          <a:p>
            <a:pPr algn="ctr"/>
            <a:r>
              <a:rPr lang="it-IT" b="1" dirty="0" smtClean="0"/>
              <a:t>NEL LAZIO DA GIUGNO 2019 A GENNAIO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146454"/>
              </p:ext>
            </p:extLst>
          </p:nvPr>
        </p:nvGraphicFramePr>
        <p:xfrm>
          <a:off x="1283855" y="1230629"/>
          <a:ext cx="8808835" cy="494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5425" y="334414"/>
            <a:ext cx="10017101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ITALIANI PRESENTI NEGLI ISITUTI PENITENZIARI DEL LAZIO AL 31 GENNAIO 2024</a:t>
            </a:r>
          </a:p>
          <a:p>
            <a:pPr algn="ctr"/>
            <a:r>
              <a:rPr lang="it-IT" b="1" dirty="0" smtClean="0"/>
              <a:t>(Val. </a:t>
            </a:r>
            <a:r>
              <a:rPr lang="it-IT" b="1" dirty="0" err="1" smtClean="0"/>
              <a:t>Ass</a:t>
            </a:r>
            <a:r>
              <a:rPr lang="it-IT" b="1" dirty="0" smtClean="0"/>
              <a:t>. e percentuale  detenuti stranieri su totale presenti)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981675" y="6538134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570062"/>
              </p:ext>
            </p:extLst>
          </p:nvPr>
        </p:nvGraphicFramePr>
        <p:xfrm>
          <a:off x="155425" y="980745"/>
          <a:ext cx="8508284" cy="555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2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50249" y="341974"/>
            <a:ext cx="956293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 PER POSIZIONE GIURIDICA</a:t>
            </a:r>
          </a:p>
          <a:p>
            <a:pPr algn="ctr"/>
            <a:r>
              <a:rPr lang="it-IT" b="1" dirty="0" smtClean="0"/>
              <a:t>Aggiornamento al 30 GENNAIO 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48350"/>
              </p:ext>
            </p:extLst>
          </p:nvPr>
        </p:nvGraphicFramePr>
        <p:xfrm>
          <a:off x="1376217" y="1229697"/>
          <a:ext cx="9559637" cy="472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530" y="100583"/>
            <a:ext cx="9728562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DEL LAZIO PER POSIZIONE GIURIDICA </a:t>
            </a:r>
          </a:p>
          <a:p>
            <a:pPr algn="ctr"/>
            <a:r>
              <a:rPr lang="it-IT" b="1" dirty="0" smtClean="0"/>
              <a:t>Aggiornamento al 31 gennaio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94714"/>
              </p:ext>
            </p:extLst>
          </p:nvPr>
        </p:nvGraphicFramePr>
        <p:xfrm>
          <a:off x="1865745" y="864870"/>
          <a:ext cx="7792605" cy="537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6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91215" y="341974"/>
            <a:ext cx="1028102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NEGLI ISTITUTI PENITENZIARI IN ITALIA E NEL LAZIO PER PROVENIENZA GEOGRAFICA</a:t>
            </a:r>
          </a:p>
          <a:p>
            <a:pPr algn="ctr"/>
            <a:r>
              <a:rPr lang="it-IT" b="1" dirty="0" smtClean="0"/>
              <a:t>Aggiornamento 31 gennaio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52004"/>
              </p:ext>
            </p:extLst>
          </p:nvPr>
        </p:nvGraphicFramePr>
        <p:xfrm>
          <a:off x="591214" y="1229697"/>
          <a:ext cx="6714749" cy="459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881118"/>
              </p:ext>
            </p:extLst>
          </p:nvPr>
        </p:nvGraphicFramePr>
        <p:xfrm>
          <a:off x="7305963" y="1229696"/>
          <a:ext cx="4582722" cy="459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86333" y="341974"/>
            <a:ext cx="8290796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PRIME DIECI NAZIONALITA’ DEI DETENUTI STRANIERI PRESENTI IN ITALIA E NEL LAZIO</a:t>
            </a:r>
          </a:p>
          <a:p>
            <a:pPr algn="ctr"/>
            <a:r>
              <a:rPr lang="it-IT" b="1" dirty="0" smtClean="0"/>
              <a:t>Aggiornamento al 31 gennaio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4607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/>
              <a:t>e</a:t>
            </a:r>
            <a:r>
              <a:rPr lang="it-IT" sz="1200" dirty="0" smtClean="0"/>
              <a:t>laborazioni su dati Dipartimento </a:t>
            </a:r>
            <a:r>
              <a:rPr lang="it-IT" sz="1200" dirty="0"/>
              <a:t>A</a:t>
            </a:r>
            <a:r>
              <a:rPr lang="it-IT" sz="1200" dirty="0" smtClean="0"/>
              <a:t>mministrazione </a:t>
            </a:r>
            <a:r>
              <a:rPr lang="it-IT" sz="1200" dirty="0"/>
              <a:t>P</a:t>
            </a:r>
            <a:r>
              <a:rPr lang="it-IT" sz="1200" dirty="0" smtClean="0"/>
              <a:t>enitenziaria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35196"/>
              </p:ext>
            </p:extLst>
          </p:nvPr>
        </p:nvGraphicFramePr>
        <p:xfrm>
          <a:off x="566929" y="1069848"/>
          <a:ext cx="10775942" cy="484673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7981">
                  <a:extLst>
                    <a:ext uri="{9D8B030D-6E8A-4147-A177-3AD203B41FA5}">
                      <a16:colId xmlns:a16="http://schemas.microsoft.com/office/drawing/2014/main" val="463587147"/>
                    </a:ext>
                  </a:extLst>
                </a:gridCol>
                <a:gridCol w="1727750">
                  <a:extLst>
                    <a:ext uri="{9D8B030D-6E8A-4147-A177-3AD203B41FA5}">
                      <a16:colId xmlns:a16="http://schemas.microsoft.com/office/drawing/2014/main" val="1453063789"/>
                    </a:ext>
                  </a:extLst>
                </a:gridCol>
                <a:gridCol w="1502714">
                  <a:extLst>
                    <a:ext uri="{9D8B030D-6E8A-4147-A177-3AD203B41FA5}">
                      <a16:colId xmlns:a16="http://schemas.microsoft.com/office/drawing/2014/main" val="3691069305"/>
                    </a:ext>
                  </a:extLst>
                </a:gridCol>
                <a:gridCol w="226824">
                  <a:extLst>
                    <a:ext uri="{9D8B030D-6E8A-4147-A177-3AD203B41FA5}">
                      <a16:colId xmlns:a16="http://schemas.microsoft.com/office/drawing/2014/main" val="2007005194"/>
                    </a:ext>
                  </a:extLst>
                </a:gridCol>
                <a:gridCol w="1857440">
                  <a:extLst>
                    <a:ext uri="{9D8B030D-6E8A-4147-A177-3AD203B41FA5}">
                      <a16:colId xmlns:a16="http://schemas.microsoft.com/office/drawing/2014/main" val="1541138955"/>
                    </a:ext>
                  </a:extLst>
                </a:gridCol>
                <a:gridCol w="1524775">
                  <a:extLst>
                    <a:ext uri="{9D8B030D-6E8A-4147-A177-3AD203B41FA5}">
                      <a16:colId xmlns:a16="http://schemas.microsoft.com/office/drawing/2014/main" val="94430370"/>
                    </a:ext>
                  </a:extLst>
                </a:gridCol>
                <a:gridCol w="1938458">
                  <a:extLst>
                    <a:ext uri="{9D8B030D-6E8A-4147-A177-3AD203B41FA5}">
                      <a16:colId xmlns:a16="http://schemas.microsoft.com/office/drawing/2014/main" val="1228705770"/>
                    </a:ext>
                  </a:extLst>
                </a:gridCol>
              </a:tblGrid>
              <a:tr h="204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REGIONE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</a:rPr>
                        <a:t>LAZIO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TOTALE</a:t>
                      </a:r>
                      <a:r>
                        <a:rPr lang="it-IT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ITALIA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41466"/>
                  </a:ext>
                </a:extLst>
              </a:tr>
              <a:tr h="229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extLst>
                  <a:ext uri="{0D108BD9-81ED-4DB2-BD59-A6C34878D82A}">
                    <a16:rowId xmlns:a16="http://schemas.microsoft.com/office/drawing/2014/main" val="379474556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3.997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5012078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2.153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845850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1.977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28804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1.961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207020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1.178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6573778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800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584245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SENEGAL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874703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BOSNIA E ERZEGOVINA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4741264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5851274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PAKISTAN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0141064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1.661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13.725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197031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99</a:t>
                      </a:r>
                      <a:r>
                        <a:rPr lang="it-IT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nazionalità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130 Nazionalità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439565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2.512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18.985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068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391</Words>
  <Application>Microsoft Office PowerPoint</Application>
  <PresentationFormat>Widescreen</PresentationFormat>
  <Paragraphs>128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110</cp:revision>
  <dcterms:created xsi:type="dcterms:W3CDTF">2022-10-11T15:14:06Z</dcterms:created>
  <dcterms:modified xsi:type="dcterms:W3CDTF">2024-02-19T07:58:48Z</dcterms:modified>
</cp:coreProperties>
</file>