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57" r:id="rId4"/>
    <p:sldId id="258" r:id="rId5"/>
    <p:sldId id="269" r:id="rId6"/>
    <p:sldId id="271" r:id="rId7"/>
    <p:sldId id="270" r:id="rId8"/>
    <p:sldId id="259" r:id="rId9"/>
    <p:sldId id="264" r:id="rId10"/>
    <p:sldId id="261" r:id="rId11"/>
    <p:sldId id="260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3735" autoAdjust="0"/>
  </p:normalViewPr>
  <p:slideViewPr>
    <p:cSldViewPr>
      <p:cViewPr>
        <p:scale>
          <a:sx n="82" d="100"/>
          <a:sy n="82" d="100"/>
        </p:scale>
        <p:origin x="1229" y="-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9%20FEBBRAI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9%20FEBBRAIO%2020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9%20FEBBRAIO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9%20FEBBRAIO%20202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9%20FEBBRAIO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07056588340662E-2"/>
          <c:y val="3.2619775739041797E-2"/>
          <c:w val="0.93799445557470995"/>
          <c:h val="0.815166429884337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D2-47FC-8F6C-CD7B7C8671C2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D2-47FC-8F6C-CD7B7C8671C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CD2-47FC-8F6C-CD7B7C8671C2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CD2-47FC-8F6C-CD7B7C8671C2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CD2-47FC-8F6C-CD7B7C8671C2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CD2-47FC-8F6C-CD7B7C8671C2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CD2-47FC-8F6C-CD7B7C8671C2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CD2-47FC-8F6C-CD7B7C8671C2}"/>
              </c:ext>
            </c:extLst>
          </c:dPt>
          <c:dLbls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'variazioni regionali'!$H$2:$H$21</c:f>
              <c:strCache>
                <c:ptCount val="20"/>
                <c:pt idx="0">
                  <c:v>PIEMONTE</c:v>
                </c:pt>
                <c:pt idx="1">
                  <c:v>BASILICATA</c:v>
                </c:pt>
                <c:pt idx="2">
                  <c:v>MARCHE</c:v>
                </c:pt>
                <c:pt idx="3">
                  <c:v>VENETO</c:v>
                </c:pt>
                <c:pt idx="4">
                  <c:v>CALABRIA</c:v>
                </c:pt>
                <c:pt idx="5">
                  <c:v>SARDEGNA</c:v>
                </c:pt>
                <c:pt idx="6">
                  <c:v>PUGLIA</c:v>
                </c:pt>
                <c:pt idx="7">
                  <c:v>VALLE D'AOSTA</c:v>
                </c:pt>
                <c:pt idx="8">
                  <c:v>MOLISE</c:v>
                </c:pt>
                <c:pt idx="9">
                  <c:v>TRENTINO ALTO ADIGE</c:v>
                </c:pt>
                <c:pt idx="10">
                  <c:v>FRIULI VENEZIA GIULIA</c:v>
                </c:pt>
                <c:pt idx="11">
                  <c:v>ABRUZZO</c:v>
                </c:pt>
                <c:pt idx="12">
                  <c:v>UMBRIA</c:v>
                </c:pt>
                <c:pt idx="13">
                  <c:v>EMILIA ROMAGNA</c:v>
                </c:pt>
                <c:pt idx="14">
                  <c:v>LIGURIA</c:v>
                </c:pt>
                <c:pt idx="15">
                  <c:v>SICILIA</c:v>
                </c:pt>
                <c:pt idx="16">
                  <c:v>TOSCANA</c:v>
                </c:pt>
                <c:pt idx="17">
                  <c:v>LOMBARDIA</c:v>
                </c:pt>
                <c:pt idx="18">
                  <c:v>LAZIO</c:v>
                </c:pt>
                <c:pt idx="19">
                  <c:v>CAMPANIA</c:v>
                </c:pt>
              </c:strCache>
            </c:strRef>
          </c:cat>
          <c:val>
            <c:numRef>
              <c:f>'variazioni regionali'!$I$2:$I$21</c:f>
              <c:numCache>
                <c:formatCode>General</c:formatCode>
                <c:ptCount val="20"/>
                <c:pt idx="0">
                  <c:v>-27</c:v>
                </c:pt>
                <c:pt idx="1">
                  <c:v>-17</c:v>
                </c:pt>
                <c:pt idx="2">
                  <c:v>-17</c:v>
                </c:pt>
                <c:pt idx="3">
                  <c:v>-13</c:v>
                </c:pt>
                <c:pt idx="4">
                  <c:v>-10</c:v>
                </c:pt>
                <c:pt idx="5">
                  <c:v>-2</c:v>
                </c:pt>
                <c:pt idx="6">
                  <c:v>0</c:v>
                </c:pt>
                <c:pt idx="7">
                  <c:v>3</c:v>
                </c:pt>
                <c:pt idx="8">
                  <c:v>7</c:v>
                </c:pt>
                <c:pt idx="9">
                  <c:v>9</c:v>
                </c:pt>
                <c:pt idx="10">
                  <c:v>11</c:v>
                </c:pt>
                <c:pt idx="11">
                  <c:v>14</c:v>
                </c:pt>
                <c:pt idx="12">
                  <c:v>18</c:v>
                </c:pt>
                <c:pt idx="13">
                  <c:v>31</c:v>
                </c:pt>
                <c:pt idx="14">
                  <c:v>35</c:v>
                </c:pt>
                <c:pt idx="15">
                  <c:v>44</c:v>
                </c:pt>
                <c:pt idx="16">
                  <c:v>51</c:v>
                </c:pt>
                <c:pt idx="17">
                  <c:v>83</c:v>
                </c:pt>
                <c:pt idx="18">
                  <c:v>116</c:v>
                </c:pt>
                <c:pt idx="19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CD2-47FC-8F6C-CD7B7C8671C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9660192"/>
        <c:axId val="1869663936"/>
      </c:barChart>
      <c:catAx>
        <c:axId val="18696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663936"/>
        <c:crosses val="autoZero"/>
        <c:auto val="1"/>
        <c:lblAlgn val="ctr"/>
        <c:lblOffset val="100"/>
        <c:noMultiLvlLbl val="0"/>
      </c:catAx>
      <c:valAx>
        <c:axId val="186966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66019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17.135127010371264</c:v>
                </c:pt>
                <c:pt idx="1">
                  <c:v>15.416329963553608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70-4D80-87C7-9FFB5BDA1F7B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12.400420862768675</c:v>
                </c:pt>
                <c:pt idx="1">
                  <c:v>10.465557332981513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70-4D80-87C7-9FFB5BDA1F7B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69.968435292349312</c:v>
                </c:pt>
                <c:pt idx="1">
                  <c:v>73.478239358807329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0-4D80-87C7-9FFB5BDA1F7B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0.49601683451074702</c:v>
                </c:pt>
                <c:pt idx="1">
                  <c:v>0.6398733446575523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70-4D80-87C7-9FFB5BDA1F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'in attesa di giudizio trend'!$B$170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500269251480893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5C2-4627-A00F-C57FBFDB2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trend'!$A$171:$A$216</c:f>
              <c:strCache>
                <c:ptCount val="46"/>
                <c:pt idx="0">
                  <c:v>gen. 24</c:v>
                </c:pt>
                <c:pt idx="4">
                  <c:v>set. 23</c:v>
                </c:pt>
                <c:pt idx="7">
                  <c:v>giu. 23</c:v>
                </c:pt>
                <c:pt idx="10">
                  <c:v>mar. 23</c:v>
                </c:pt>
                <c:pt idx="13">
                  <c:v>dic.22</c:v>
                </c:pt>
                <c:pt idx="16">
                  <c:v>set. 22</c:v>
                </c:pt>
                <c:pt idx="19">
                  <c:v>giu. 22</c:v>
                </c:pt>
                <c:pt idx="22">
                  <c:v>mar. 22</c:v>
                </c:pt>
                <c:pt idx="25">
                  <c:v>dic. 21</c:v>
                </c:pt>
                <c:pt idx="29">
                  <c:v>giu 21</c:v>
                </c:pt>
                <c:pt idx="33">
                  <c:v>dic 20</c:v>
                </c:pt>
                <c:pt idx="37">
                  <c:v>giu 20</c:v>
                </c:pt>
                <c:pt idx="41">
                  <c:v>dic 19</c:v>
                </c:pt>
                <c:pt idx="45">
                  <c:v>giu 19</c:v>
                </c:pt>
              </c:strCache>
            </c:strRef>
          </c:cat>
          <c:val>
            <c:numRef>
              <c:f>'in attesa di giudizio trend'!$B$171:$B$216</c:f>
              <c:numCache>
                <c:formatCode>0%</c:formatCode>
                <c:ptCount val="46"/>
                <c:pt idx="0" formatCode="0.0%">
                  <c:v>0.25900000000000001</c:v>
                </c:pt>
                <c:pt idx="1">
                  <c:v>0.26</c:v>
                </c:pt>
                <c:pt idx="2">
                  <c:v>0.26300000000000001</c:v>
                </c:pt>
                <c:pt idx="3">
                  <c:v>0.26600000000000001</c:v>
                </c:pt>
                <c:pt idx="4">
                  <c:v>0.26500000000000001</c:v>
                </c:pt>
                <c:pt idx="5">
                  <c:v>0.25900000000000001</c:v>
                </c:pt>
                <c:pt idx="6">
                  <c:v>0.252</c:v>
                </c:pt>
                <c:pt idx="7">
                  <c:v>0.254</c:v>
                </c:pt>
                <c:pt idx="8">
                  <c:v>0.25</c:v>
                </c:pt>
                <c:pt idx="9">
                  <c:v>0.25900000000000001</c:v>
                </c:pt>
                <c:pt idx="10">
                  <c:v>0.26200000000000001</c:v>
                </c:pt>
                <c:pt idx="11">
                  <c:v>0.26900000000000002</c:v>
                </c:pt>
                <c:pt idx="12">
                  <c:v>0.27500000000000002</c:v>
                </c:pt>
                <c:pt idx="13">
                  <c:v>0.27800000000000002</c:v>
                </c:pt>
                <c:pt idx="14">
                  <c:v>0.28399999999999997</c:v>
                </c:pt>
                <c:pt idx="15">
                  <c:v>0.28799999999999998</c:v>
                </c:pt>
                <c:pt idx="16">
                  <c:v>0.28799999999999998</c:v>
                </c:pt>
                <c:pt idx="17">
                  <c:v>0.28499999999999998</c:v>
                </c:pt>
                <c:pt idx="18">
                  <c:v>0.27800000000000002</c:v>
                </c:pt>
                <c:pt idx="19">
                  <c:v>0.28399999999999997</c:v>
                </c:pt>
                <c:pt idx="20">
                  <c:v>0.28499999999999998</c:v>
                </c:pt>
                <c:pt idx="21">
                  <c:v>0.28899999999999998</c:v>
                </c:pt>
                <c:pt idx="22">
                  <c:v>0.29299999999999998</c:v>
                </c:pt>
                <c:pt idx="23">
                  <c:v>0.29799999999999999</c:v>
                </c:pt>
                <c:pt idx="24">
                  <c:v>0.3</c:v>
                </c:pt>
                <c:pt idx="25">
                  <c:v>0.27800000000000002</c:v>
                </c:pt>
                <c:pt idx="29">
                  <c:v>0.3</c:v>
                </c:pt>
                <c:pt idx="33">
                  <c:v>0.315</c:v>
                </c:pt>
                <c:pt idx="37">
                  <c:v>0.32400000000000001</c:v>
                </c:pt>
                <c:pt idx="41">
                  <c:v>0.31</c:v>
                </c:pt>
                <c:pt idx="45">
                  <c:v>0.315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C2-4627-A00F-C57FBFDB249B}"/>
            </c:ext>
          </c:extLst>
        </c:ser>
        <c:ser>
          <c:idx val="1"/>
          <c:order val="1"/>
          <c:tx>
            <c:strRef>
              <c:f>'in attesa di giudizio trend'!$C$170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2310177705977383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5C2-4627-A00F-C57FBFDB2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trend'!$A$171:$A$216</c:f>
              <c:strCache>
                <c:ptCount val="46"/>
                <c:pt idx="0">
                  <c:v>gen. 24</c:v>
                </c:pt>
                <c:pt idx="4">
                  <c:v>set. 23</c:v>
                </c:pt>
                <c:pt idx="7">
                  <c:v>giu. 23</c:v>
                </c:pt>
                <c:pt idx="10">
                  <c:v>mar. 23</c:v>
                </c:pt>
                <c:pt idx="13">
                  <c:v>dic.22</c:v>
                </c:pt>
                <c:pt idx="16">
                  <c:v>set. 22</c:v>
                </c:pt>
                <c:pt idx="19">
                  <c:v>giu. 22</c:v>
                </c:pt>
                <c:pt idx="22">
                  <c:v>mar. 22</c:v>
                </c:pt>
                <c:pt idx="25">
                  <c:v>dic. 21</c:v>
                </c:pt>
                <c:pt idx="29">
                  <c:v>giu 21</c:v>
                </c:pt>
                <c:pt idx="33">
                  <c:v>dic 20</c:v>
                </c:pt>
                <c:pt idx="37">
                  <c:v>giu 20</c:v>
                </c:pt>
                <c:pt idx="41">
                  <c:v>dic 19</c:v>
                </c:pt>
                <c:pt idx="45">
                  <c:v>giu 19</c:v>
                </c:pt>
              </c:strCache>
            </c:strRef>
          </c:cat>
          <c:val>
            <c:numRef>
              <c:f>'in attesa di giudizio trend'!$C$171:$C$216</c:f>
              <c:numCache>
                <c:formatCode>0%</c:formatCode>
                <c:ptCount val="46"/>
                <c:pt idx="0" formatCode="0.0%">
                  <c:v>0.29499999999999998</c:v>
                </c:pt>
                <c:pt idx="1">
                  <c:v>0.29399999999999998</c:v>
                </c:pt>
                <c:pt idx="2">
                  <c:v>0.29199999999999998</c:v>
                </c:pt>
                <c:pt idx="3">
                  <c:v>0.29100000000000004</c:v>
                </c:pt>
                <c:pt idx="4">
                  <c:v>0.28400000000000003</c:v>
                </c:pt>
                <c:pt idx="5">
                  <c:v>0.27200000000000002</c:v>
                </c:pt>
                <c:pt idx="6">
                  <c:v>0.26</c:v>
                </c:pt>
                <c:pt idx="7">
                  <c:v>0.26800000000000002</c:v>
                </c:pt>
                <c:pt idx="8">
                  <c:v>0.27900000000000003</c:v>
                </c:pt>
                <c:pt idx="9">
                  <c:v>0.27700000000000002</c:v>
                </c:pt>
                <c:pt idx="10">
                  <c:v>0.28100000000000003</c:v>
                </c:pt>
                <c:pt idx="11">
                  <c:v>0.28399999999999997</c:v>
                </c:pt>
                <c:pt idx="12">
                  <c:v>0.29399999999999998</c:v>
                </c:pt>
                <c:pt idx="13">
                  <c:v>0.29799999999999999</c:v>
                </c:pt>
                <c:pt idx="14">
                  <c:v>0.30299999999999999</c:v>
                </c:pt>
                <c:pt idx="15">
                  <c:v>0.309</c:v>
                </c:pt>
                <c:pt idx="16">
                  <c:v>0.309</c:v>
                </c:pt>
                <c:pt idx="17">
                  <c:v>0.30499999999999999</c:v>
                </c:pt>
                <c:pt idx="18">
                  <c:v>0.30199999999999999</c:v>
                </c:pt>
                <c:pt idx="19">
                  <c:v>0.30499999999999999</c:v>
                </c:pt>
                <c:pt idx="20">
                  <c:v>0.30599999999999999</c:v>
                </c:pt>
                <c:pt idx="21">
                  <c:v>0.30499999999999999</c:v>
                </c:pt>
                <c:pt idx="22">
                  <c:v>0.307</c:v>
                </c:pt>
                <c:pt idx="23">
                  <c:v>0.315</c:v>
                </c:pt>
                <c:pt idx="24">
                  <c:v>0.314</c:v>
                </c:pt>
                <c:pt idx="25">
                  <c:v>0.29799999999999999</c:v>
                </c:pt>
                <c:pt idx="29">
                  <c:v>0.312</c:v>
                </c:pt>
                <c:pt idx="33">
                  <c:v>0.34899999999999998</c:v>
                </c:pt>
                <c:pt idx="37">
                  <c:v>0.38500000000000001</c:v>
                </c:pt>
                <c:pt idx="41">
                  <c:v>0.37</c:v>
                </c:pt>
                <c:pt idx="45">
                  <c:v>0.372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5C2-4627-A00F-C57FBFDB2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23231"/>
        <c:axId val="197731967"/>
      </c:lineChart>
      <c:catAx>
        <c:axId val="19772323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731967"/>
        <c:crosses val="autoZero"/>
        <c:auto val="1"/>
        <c:lblAlgn val="ctr"/>
        <c:lblOffset val="100"/>
        <c:noMultiLvlLbl val="0"/>
      </c:catAx>
      <c:valAx>
        <c:axId val="197731967"/>
        <c:scaling>
          <c:orientation val="minMax"/>
          <c:min val="0.2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723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62.242597324515259</c:v>
                </c:pt>
                <c:pt idx="1">
                  <c:v>68.690733380609203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E4-4BE8-AF44-55A3AAE5A69E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37.757402675484741</c:v>
                </c:pt>
                <c:pt idx="1">
                  <c:v>31.309266619390801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E4-4BE8-AF44-55A3AAE5A6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93.326318953855406</c:v>
                </c:pt>
                <c:pt idx="1">
                  <c:v>95.857314840773782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F60-B57F-8C8D65C69C94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6.6736810461445959</c:v>
                </c:pt>
                <c:pt idx="1">
                  <c:v>4.1426851592262146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60-4F60-B57F-8C8D65C69C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0.02882</cdr:x>
      <cdr:y>0.14658</cdr:y>
    </cdr:from>
    <cdr:to>
      <cdr:x>0.10859</cdr:x>
      <cdr:y>0.15347</cdr:y>
    </cdr:to>
    <cdr:cxnSp macro="">
      <cdr:nvCxnSpPr>
        <cdr:cNvPr id="3" name="Connettore diritto 2"/>
        <cdr:cNvCxnSpPr/>
      </cdr:nvCxnSpPr>
      <cdr:spPr>
        <a:xfrm xmlns:a="http://schemas.openxmlformats.org/drawingml/2006/main">
          <a:off x="260933" y="691365"/>
          <a:ext cx="722047" cy="3253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0.11401</cdr:x>
      <cdr:y>0.09176</cdr:y>
    </cdr:from>
    <cdr:to>
      <cdr:x>0.19444</cdr:x>
      <cdr:y>0.14937</cdr:y>
    </cdr:to>
    <cdr:cxnSp macro="">
      <cdr:nvCxnSpPr>
        <cdr:cNvPr id="5" name="Connettore diritto 4"/>
        <cdr:cNvCxnSpPr/>
      </cdr:nvCxnSpPr>
      <cdr:spPr>
        <a:xfrm xmlns:a="http://schemas.openxmlformats.org/drawingml/2006/main" flipV="1">
          <a:off x="1032082" y="449580"/>
          <a:ext cx="728138" cy="282282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0.19613</cdr:x>
      <cdr:y>0.08865</cdr:y>
    </cdr:from>
    <cdr:to>
      <cdr:x>0.27104</cdr:x>
      <cdr:y>0.23328</cdr:y>
    </cdr:to>
    <cdr:cxnSp macro="">
      <cdr:nvCxnSpPr>
        <cdr:cNvPr id="7" name="Connettore diritto 6"/>
        <cdr:cNvCxnSpPr/>
      </cdr:nvCxnSpPr>
      <cdr:spPr>
        <a:xfrm xmlns:a="http://schemas.openxmlformats.org/drawingml/2006/main">
          <a:off x="1775460" y="434340"/>
          <a:ext cx="678180" cy="70866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0.27694</cdr:x>
      <cdr:y>0.24556</cdr:y>
    </cdr:from>
    <cdr:to>
      <cdr:x>0.35185</cdr:x>
      <cdr:y>0.39191</cdr:y>
    </cdr:to>
    <cdr:cxnSp macro="">
      <cdr:nvCxnSpPr>
        <cdr:cNvPr id="9" name="Connettore diritto 8"/>
        <cdr:cNvCxnSpPr/>
      </cdr:nvCxnSpPr>
      <cdr:spPr>
        <a:xfrm xmlns:a="http://schemas.openxmlformats.org/drawingml/2006/main">
          <a:off x="2507016" y="1203161"/>
          <a:ext cx="678144" cy="71707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0.35943</cdr:x>
      <cdr:y>0.40591</cdr:y>
    </cdr:from>
    <cdr:to>
      <cdr:x>0.43603</cdr:x>
      <cdr:y>0.45412</cdr:y>
    </cdr:to>
    <cdr:cxnSp macro="">
      <cdr:nvCxnSpPr>
        <cdr:cNvPr id="11" name="Connettore diritto 10"/>
        <cdr:cNvCxnSpPr/>
      </cdr:nvCxnSpPr>
      <cdr:spPr>
        <a:xfrm xmlns:a="http://schemas.openxmlformats.org/drawingml/2006/main">
          <a:off x="3253740" y="1988820"/>
          <a:ext cx="693420" cy="23622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0.02953</cdr:x>
      <cdr:y>0.38077</cdr:y>
    </cdr:from>
    <cdr:to>
      <cdr:x>0.11506</cdr:x>
      <cdr:y>0.40288</cdr:y>
    </cdr:to>
    <cdr:cxnSp macro="">
      <cdr:nvCxnSpPr>
        <cdr:cNvPr id="13" name="Connettore diritto 12"/>
        <cdr:cNvCxnSpPr/>
      </cdr:nvCxnSpPr>
      <cdr:spPr>
        <a:xfrm xmlns:a="http://schemas.openxmlformats.org/drawingml/2006/main">
          <a:off x="267279" y="1865635"/>
          <a:ext cx="774266" cy="108332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0.10826</cdr:x>
      <cdr:y>0.34751</cdr:y>
    </cdr:from>
    <cdr:to>
      <cdr:x>0.19192</cdr:x>
      <cdr:y>0.40139</cdr:y>
    </cdr:to>
    <cdr:cxnSp macro="">
      <cdr:nvCxnSpPr>
        <cdr:cNvPr id="15" name="Connettore diritto 14"/>
        <cdr:cNvCxnSpPr/>
      </cdr:nvCxnSpPr>
      <cdr:spPr>
        <a:xfrm xmlns:a="http://schemas.openxmlformats.org/drawingml/2006/main" flipV="1">
          <a:off x="979994" y="1702702"/>
          <a:ext cx="757337" cy="26399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0.19483</cdr:x>
      <cdr:y>0.34857</cdr:y>
    </cdr:from>
    <cdr:to>
      <cdr:x>0.26599</cdr:x>
      <cdr:y>0.38103</cdr:y>
    </cdr:to>
    <cdr:cxnSp macro="">
      <cdr:nvCxnSpPr>
        <cdr:cNvPr id="17" name="Connettore diritto 16"/>
        <cdr:cNvCxnSpPr/>
      </cdr:nvCxnSpPr>
      <cdr:spPr>
        <a:xfrm xmlns:a="http://schemas.openxmlformats.org/drawingml/2006/main">
          <a:off x="1763706" y="1707898"/>
          <a:ext cx="644214" cy="159002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0.27525</cdr:x>
      <cdr:y>0.39006</cdr:y>
    </cdr:from>
    <cdr:to>
      <cdr:x>0.35774</cdr:x>
      <cdr:y>0.44265</cdr:y>
    </cdr:to>
    <cdr:cxnSp macro="">
      <cdr:nvCxnSpPr>
        <cdr:cNvPr id="20" name="Connettore diritto 19"/>
        <cdr:cNvCxnSpPr/>
      </cdr:nvCxnSpPr>
      <cdr:spPr>
        <a:xfrm xmlns:a="http://schemas.openxmlformats.org/drawingml/2006/main">
          <a:off x="2491728" y="1911161"/>
          <a:ext cx="746746" cy="257673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0.35813</cdr:x>
      <cdr:y>0.45111</cdr:y>
    </cdr:from>
    <cdr:to>
      <cdr:x>0.43603</cdr:x>
      <cdr:y>0.54277</cdr:y>
    </cdr:to>
    <cdr:cxnSp macro="">
      <cdr:nvCxnSpPr>
        <cdr:cNvPr id="22" name="Connettore diritto 21"/>
        <cdr:cNvCxnSpPr/>
      </cdr:nvCxnSpPr>
      <cdr:spPr>
        <a:xfrm xmlns:a="http://schemas.openxmlformats.org/drawingml/2006/main">
          <a:off x="3241957" y="2210286"/>
          <a:ext cx="705203" cy="44909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96" y="526368"/>
            <a:ext cx="8271976" cy="558105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</a:t>
            </a:r>
            <a:r>
              <a:rPr lang="it-IT" sz="2000" b="1" dirty="0" smtClean="0"/>
              <a:t>gennaio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111622"/>
              </p:ext>
            </p:extLst>
          </p:nvPr>
        </p:nvGraphicFramePr>
        <p:xfrm>
          <a:off x="251520" y="1340768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</a:t>
            </a:r>
            <a:r>
              <a:rPr lang="it-IT" sz="2000" dirty="0" smtClean="0"/>
              <a:t>gennaio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526993"/>
              </p:ext>
            </p:extLst>
          </p:nvPr>
        </p:nvGraphicFramePr>
        <p:xfrm>
          <a:off x="198781" y="1340768"/>
          <a:ext cx="8928992" cy="454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31 </a:t>
            </a:r>
            <a:r>
              <a:rPr lang="it-IT" sz="2000" dirty="0" smtClean="0"/>
              <a:t>gennaio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732834"/>
              </p:ext>
            </p:extLst>
          </p:nvPr>
        </p:nvGraphicFramePr>
        <p:xfrm>
          <a:off x="539552" y="1340768"/>
          <a:ext cx="8162564" cy="4565825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40843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89192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7521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46273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2655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4139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CALABRIA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REGGIO CALABRIA"G. PANZERA" - CC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LAURO- - ICAM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-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- L. CUTUGNO" LE VALLETTE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FOGGIA-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3076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VERONA"MONTORIO"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55892971"/>
                  </a:ext>
                </a:extLst>
              </a:tr>
              <a:tr h="107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>
                <a:solidFill>
                  <a:srgbClr val="002060"/>
                </a:solidFill>
              </a:rPr>
              <a:t>G</a:t>
            </a:r>
            <a:r>
              <a:rPr lang="it-IT" sz="2400" b="1" dirty="0" smtClean="0">
                <a:solidFill>
                  <a:srgbClr val="002060"/>
                </a:solidFill>
              </a:rPr>
              <a:t>en.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4795"/>
            <a:ext cx="9098557" cy="544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31/01/2024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18478"/>
              </p:ext>
            </p:extLst>
          </p:nvPr>
        </p:nvGraphicFramePr>
        <p:xfrm>
          <a:off x="575556" y="426305"/>
          <a:ext cx="7920880" cy="548102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31 </a:t>
                      </a:r>
                      <a:r>
                        <a:rPr lang="it-IT" sz="1400" b="1" u="none" strike="noStrike" dirty="0" smtClean="0">
                          <a:effectLst/>
                        </a:rPr>
                        <a:t>gennaio 2024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372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144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1.537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5.211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4.745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6.653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444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2.512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</a:t>
            </a:r>
            <a:r>
              <a:rPr lang="it-IT" b="1" dirty="0" smtClean="0"/>
              <a:t>gennaio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602672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76" y="946824"/>
            <a:ext cx="8778312" cy="5117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959147"/>
            <a:ext cx="5862640" cy="543253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</a:t>
            </a:r>
            <a:r>
              <a:rPr lang="it-IT" sz="2000" b="1" dirty="0" smtClean="0"/>
              <a:t>gennaio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776470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Variazione del numero di detenuti presenti per Regione tra il </a:t>
            </a:r>
            <a:r>
              <a:rPr lang="it-IT" sz="2400" b="1" dirty="0" smtClean="0">
                <a:solidFill>
                  <a:srgbClr val="002060"/>
                </a:solidFill>
              </a:rPr>
              <a:t>31 dicembre  2023 e </a:t>
            </a:r>
            <a:r>
              <a:rPr lang="it-IT" sz="2400" b="1" dirty="0" smtClean="0">
                <a:solidFill>
                  <a:srgbClr val="002060"/>
                </a:solidFill>
              </a:rPr>
              <a:t>il 31 </a:t>
            </a:r>
            <a:r>
              <a:rPr lang="it-IT" sz="2400" b="1" dirty="0" smtClean="0">
                <a:solidFill>
                  <a:srgbClr val="002060"/>
                </a:solidFill>
              </a:rPr>
              <a:t>gennaio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345591"/>
              </p:ext>
            </p:extLst>
          </p:nvPr>
        </p:nvGraphicFramePr>
        <p:xfrm>
          <a:off x="467544" y="511599"/>
          <a:ext cx="8280920" cy="5871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08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873334"/>
              </p:ext>
            </p:extLst>
          </p:nvPr>
        </p:nvGraphicFramePr>
        <p:xfrm>
          <a:off x="224013" y="1052736"/>
          <a:ext cx="8892479" cy="49144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87747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88108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PORDENONE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1.158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CASTROVILLARI "R. SISCA"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VASTO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AREZZO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BRINDISI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VARESE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ALTAMURA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1.099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543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MONZA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</a:t>
            </a:r>
            <a:r>
              <a:rPr lang="it-IT" sz="2000" b="1" dirty="0" smtClean="0"/>
              <a:t>gennaio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602501"/>
              </p:ext>
            </p:extLst>
          </p:nvPr>
        </p:nvGraphicFramePr>
        <p:xfrm>
          <a:off x="195130" y="1124744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</a:t>
            </a:r>
            <a:r>
              <a:rPr lang="en-US" sz="2400" b="1" dirty="0" smtClean="0"/>
              <a:t>di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 </a:t>
            </a:r>
            <a:r>
              <a:rPr lang="en-US" sz="2400" b="1" dirty="0" err="1" smtClean="0"/>
              <a:t>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2019 e </a:t>
            </a:r>
            <a:r>
              <a:rPr lang="en-US" sz="2400" b="1" dirty="0" err="1" smtClean="0"/>
              <a:t>gennaio</a:t>
            </a:r>
            <a:r>
              <a:rPr lang="en-US" sz="2400" b="1" dirty="0" smtClean="0"/>
              <a:t> 2024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5798"/>
              </p:ext>
            </p:extLst>
          </p:nvPr>
        </p:nvGraphicFramePr>
        <p:xfrm>
          <a:off x="69938" y="1439820"/>
          <a:ext cx="9052560" cy="4899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6608</TotalTime>
  <Words>907</Words>
  <Application>Microsoft Office PowerPoint</Application>
  <PresentationFormat>Presentazione su schermo (4:3)</PresentationFormat>
  <Paragraphs>432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gennaio 2024 </vt:lpstr>
      <vt:lpstr>Presentazione standard di PowerPoint</vt:lpstr>
      <vt:lpstr>Primi venti istituti penitenziari in Italia per tasso di affollamento su posti effettivamente disponibili</vt:lpstr>
      <vt:lpstr>Detenuti per Posizione Giuridica  In Italia e nel Lazio al 31 gennaio 2024</vt:lpstr>
      <vt:lpstr>Percentuali di detenuti in attesa di giudizio  in Italia e nel Lazio tra giugno 2019 e gennaio 2024</vt:lpstr>
      <vt:lpstr>Detenuti per Nazionalità In Italia e nel Lazio al 31 gennaio 2024 </vt:lpstr>
      <vt:lpstr>Detenuti per Genere in Italia e nel Lazio al 31 gennaio 2024 </vt:lpstr>
      <vt:lpstr>Detenute madri con figli al seguito presenti negli Istituti penitenziari in Italia  al 31 gennaio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506</cp:revision>
  <dcterms:created xsi:type="dcterms:W3CDTF">2020-06-03T15:49:37Z</dcterms:created>
  <dcterms:modified xsi:type="dcterms:W3CDTF">2024-02-09T12:27:59Z</dcterms:modified>
</cp:coreProperties>
</file>