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57" r:id="rId4"/>
    <p:sldId id="258" r:id="rId5"/>
    <p:sldId id="269" r:id="rId6"/>
    <p:sldId id="271" r:id="rId7"/>
    <p:sldId id="270" r:id="rId8"/>
    <p:sldId id="259" r:id="rId9"/>
    <p:sldId id="264" r:id="rId10"/>
    <p:sldId id="261" r:id="rId11"/>
    <p:sldId id="260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3735" autoAdjust="0"/>
  </p:normalViewPr>
  <p:slideViewPr>
    <p:cSldViewPr>
      <p:cViewPr>
        <p:scale>
          <a:sx n="82" d="100"/>
          <a:sy n="82" d="100"/>
        </p:scale>
        <p:origin x="1229" y="-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6%20marz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6%20marzo%20202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6%20marzo%2020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6%20marzo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07056588340662E-2"/>
          <c:y val="3.2619775739041797E-2"/>
          <c:w val="0.93799445557470995"/>
          <c:h val="0.815166429884337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81-48EA-A5A1-892C6B76B049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A81-48EA-A5A1-892C6B76B04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A81-48EA-A5A1-892C6B76B04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A81-48EA-A5A1-892C6B76B049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A81-48EA-A5A1-892C6B76B049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A81-48EA-A5A1-892C6B76B049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A81-48EA-A5A1-892C6B76B049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A81-48EA-A5A1-892C6B76B049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A81-48EA-A5A1-892C6B76B049}"/>
              </c:ext>
            </c:extLst>
          </c:dPt>
          <c:dLbls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'variazioni regionali'!$H$2:$H$21</c:f>
              <c:strCache>
                <c:ptCount val="20"/>
                <c:pt idx="0">
                  <c:v>LOMBARDIA</c:v>
                </c:pt>
                <c:pt idx="1">
                  <c:v>ABRUZZO</c:v>
                </c:pt>
                <c:pt idx="2">
                  <c:v>MARCHE</c:v>
                </c:pt>
                <c:pt idx="3">
                  <c:v>TRENTINO A. A.</c:v>
                </c:pt>
                <c:pt idx="4">
                  <c:v>SARDEGNA</c:v>
                </c:pt>
                <c:pt idx="5">
                  <c:v>PIEMONTE</c:v>
                </c:pt>
                <c:pt idx="6">
                  <c:v>MOLISE</c:v>
                </c:pt>
                <c:pt idx="7">
                  <c:v>TOSCANA</c:v>
                </c:pt>
                <c:pt idx="8">
                  <c:v>VALLE D'AOSTA</c:v>
                </c:pt>
                <c:pt idx="9">
                  <c:v>FRIULI VENEZIA GIULIA</c:v>
                </c:pt>
                <c:pt idx="10">
                  <c:v>CAMPANIA</c:v>
                </c:pt>
                <c:pt idx="11">
                  <c:v>EMILIA ROMAGNA</c:v>
                </c:pt>
                <c:pt idx="12">
                  <c:v>LIGURIA</c:v>
                </c:pt>
                <c:pt idx="13">
                  <c:v>UMBRIA</c:v>
                </c:pt>
                <c:pt idx="14">
                  <c:v>BASILICATA</c:v>
                </c:pt>
                <c:pt idx="15">
                  <c:v>VENETO</c:v>
                </c:pt>
                <c:pt idx="16">
                  <c:v>LAZIO</c:v>
                </c:pt>
                <c:pt idx="17">
                  <c:v>PUGLIA</c:v>
                </c:pt>
                <c:pt idx="18">
                  <c:v>CALABRIA</c:v>
                </c:pt>
                <c:pt idx="19">
                  <c:v>SICILIA</c:v>
                </c:pt>
              </c:strCache>
            </c:strRef>
          </c:cat>
          <c:val>
            <c:numRef>
              <c:f>'variazioni regionali'!$I$2:$I$21</c:f>
              <c:numCache>
                <c:formatCode>General</c:formatCode>
                <c:ptCount val="20"/>
                <c:pt idx="0">
                  <c:v>-37</c:v>
                </c:pt>
                <c:pt idx="1">
                  <c:v>-28</c:v>
                </c:pt>
                <c:pt idx="2">
                  <c:v>-8</c:v>
                </c:pt>
                <c:pt idx="3">
                  <c:v>-8</c:v>
                </c:pt>
                <c:pt idx="4">
                  <c:v>-2</c:v>
                </c:pt>
                <c:pt idx="5">
                  <c:v>1</c:v>
                </c:pt>
                <c:pt idx="6">
                  <c:v>8</c:v>
                </c:pt>
                <c:pt idx="7">
                  <c:v>10</c:v>
                </c:pt>
                <c:pt idx="8">
                  <c:v>10</c:v>
                </c:pt>
                <c:pt idx="9">
                  <c:v>12</c:v>
                </c:pt>
                <c:pt idx="10">
                  <c:v>15</c:v>
                </c:pt>
                <c:pt idx="11">
                  <c:v>16</c:v>
                </c:pt>
                <c:pt idx="12">
                  <c:v>16</c:v>
                </c:pt>
                <c:pt idx="13">
                  <c:v>21</c:v>
                </c:pt>
                <c:pt idx="14">
                  <c:v>29</c:v>
                </c:pt>
                <c:pt idx="15">
                  <c:v>31</c:v>
                </c:pt>
                <c:pt idx="16">
                  <c:v>32</c:v>
                </c:pt>
                <c:pt idx="17">
                  <c:v>45</c:v>
                </c:pt>
                <c:pt idx="18">
                  <c:v>58</c:v>
                </c:pt>
                <c:pt idx="19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A81-48EA-A5A1-892C6B76B0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9660192"/>
        <c:axId val="1869663936"/>
      </c:barChart>
      <c:catAx>
        <c:axId val="18696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9663936"/>
        <c:crosses val="autoZero"/>
        <c:auto val="1"/>
        <c:lblAlgn val="ctr"/>
        <c:lblOffset val="100"/>
        <c:noMultiLvlLbl val="0"/>
      </c:catAx>
      <c:valAx>
        <c:axId val="18696639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6966019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17.935676888556472</c:v>
                </c:pt>
                <c:pt idx="1">
                  <c:v>15.622743089751165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30-4DD0-A726-6BC4B2FFCF50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12.131637995512341</c:v>
                </c:pt>
                <c:pt idx="1">
                  <c:v>10.345676580657868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30-4DD0-A726-6BC4B2FFCF50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69.633507853403145</c:v>
                </c:pt>
                <c:pt idx="1">
                  <c:v>73.411135184820438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30-4DD0-A726-6BC4B2FFCF50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0.29917726252804788</c:v>
                </c:pt>
                <c:pt idx="1">
                  <c:v>0.62044514477053381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30-4DD0-A726-6BC4B2FFCF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62.124158563949138</c:v>
                </c:pt>
                <c:pt idx="1">
                  <c:v>68.75615520976956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CD-4EBA-BE5F-5DFC385FF384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37.875841436050862</c:v>
                </c:pt>
                <c:pt idx="1">
                  <c:v>31.243844790230451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CD-4EBA-BE5F-5DFC385FF3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93.418100224382954</c:v>
                </c:pt>
                <c:pt idx="1">
                  <c:v>95.844002363600552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7-4585-8788-11D9BA136DEE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6.5818997756170532</c:v>
                </c:pt>
                <c:pt idx="1">
                  <c:v>4.1559976363994489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7-4585-8788-11D9BA136D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67" y="526368"/>
            <a:ext cx="8846694" cy="5703743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29 febbraio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244752"/>
              </p:ext>
            </p:extLst>
          </p:nvPr>
        </p:nvGraphicFramePr>
        <p:xfrm>
          <a:off x="107504" y="1187624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29 febbraio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30932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234973"/>
              </p:ext>
            </p:extLst>
          </p:nvPr>
        </p:nvGraphicFramePr>
        <p:xfrm>
          <a:off x="251520" y="1484784"/>
          <a:ext cx="8568952" cy="4045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29 febbraio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890302"/>
              </p:ext>
            </p:extLst>
          </p:nvPr>
        </p:nvGraphicFramePr>
        <p:xfrm>
          <a:off x="539552" y="1340768"/>
          <a:ext cx="8162564" cy="4493124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40843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89192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7521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46273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2655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4139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CALABRIA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REGGIO CALABRIA"G. PANZERA" CC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BOLLATE"II C.R."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VIGEVANO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1375176"/>
                  </a:ext>
                </a:extLst>
              </a:tr>
              <a:tr h="107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 smtClean="0">
                <a:solidFill>
                  <a:srgbClr val="002060"/>
                </a:solidFill>
              </a:rPr>
              <a:t>Feb. </a:t>
            </a:r>
            <a:r>
              <a:rPr lang="it-IT" sz="2400" b="1" dirty="0" smtClean="0">
                <a:solidFill>
                  <a:srgbClr val="002060"/>
                </a:solidFill>
              </a:rPr>
              <a:t>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34" y="1210040"/>
            <a:ext cx="8519155" cy="50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20/02/2024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630659"/>
              </p:ext>
            </p:extLst>
          </p:nvPr>
        </p:nvGraphicFramePr>
        <p:xfrm>
          <a:off x="575556" y="426305"/>
          <a:ext cx="7920880" cy="562860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29 febbraio 2024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75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366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134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1.532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5.211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4.745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6.685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440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2.532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08" y="1089477"/>
            <a:ext cx="8280920" cy="482744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</a:t>
            </a:r>
            <a:r>
              <a:rPr lang="it-IT" b="1" dirty="0" smtClean="0"/>
              <a:t>29 febbraio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602672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821" y="1143970"/>
            <a:ext cx="6233700" cy="458763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29 febbraio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776470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Variazione del numero di detenuti presenti per Regione tra il 31 </a:t>
            </a:r>
            <a:r>
              <a:rPr lang="it-IT" sz="2400" b="1" dirty="0" smtClean="0">
                <a:solidFill>
                  <a:srgbClr val="002060"/>
                </a:solidFill>
              </a:rPr>
              <a:t>gennaio 2024 e </a:t>
            </a:r>
            <a:r>
              <a:rPr lang="it-IT" sz="2400" b="1" dirty="0" smtClean="0">
                <a:solidFill>
                  <a:srgbClr val="002060"/>
                </a:solidFill>
              </a:rPr>
              <a:t>il </a:t>
            </a:r>
            <a:r>
              <a:rPr lang="it-IT" sz="2400" b="1" dirty="0" smtClean="0">
                <a:solidFill>
                  <a:srgbClr val="002060"/>
                </a:solidFill>
              </a:rPr>
              <a:t>29 febbraio </a:t>
            </a:r>
            <a:r>
              <a:rPr lang="it-IT" sz="2400" b="1" dirty="0" smtClean="0">
                <a:solidFill>
                  <a:srgbClr val="002060"/>
                </a:solidFill>
              </a:rPr>
              <a:t>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38357"/>
              </p:ext>
            </p:extLst>
          </p:nvPr>
        </p:nvGraphicFramePr>
        <p:xfrm>
          <a:off x="323528" y="825359"/>
          <a:ext cx="8115300" cy="5871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08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0424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607447"/>
              </p:ext>
            </p:extLst>
          </p:nvPr>
        </p:nvGraphicFramePr>
        <p:xfrm>
          <a:off x="224013" y="1052736"/>
          <a:ext cx="8892479" cy="49144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87747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88108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PORDENONE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CASTROVILLARI "R. SISCA"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PESARO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TARANTO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BUSTO ARSIZIO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VASTO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1.143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LUCCA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BOLOGNA "R. D'AMATO"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VARESE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BRINDISI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BRESCIA "VERZIANO"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VERONA "MONTORIO"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29 febbraio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538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733865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</a:t>
            </a:r>
            <a:r>
              <a:rPr lang="en-US" sz="2400" b="1" dirty="0" smtClean="0"/>
              <a:t>di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 </a:t>
            </a:r>
            <a:r>
              <a:rPr lang="en-US" sz="2400" b="1" dirty="0" err="1" smtClean="0"/>
              <a:t>tra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2019 e </a:t>
            </a:r>
            <a:r>
              <a:rPr lang="en-US" sz="2400" b="1" dirty="0" err="1" smtClean="0"/>
              <a:t>febbraio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2024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23846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340768"/>
            <a:ext cx="8565217" cy="48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6844</TotalTime>
  <Words>894</Words>
  <Application>Microsoft Office PowerPoint</Application>
  <PresentationFormat>Presentazione su schermo (4:3)</PresentationFormat>
  <Paragraphs>422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29 febbraio 2024</vt:lpstr>
      <vt:lpstr>Presentazione standard di PowerPoint</vt:lpstr>
      <vt:lpstr>Primi venti istituti penitenziari in Italia per tasso di affollamento su posti effettivamente disponibili</vt:lpstr>
      <vt:lpstr>Detenuti per Posizione Giuridica  In Italia e nel Lazio al 29 febbraio 2024</vt:lpstr>
      <vt:lpstr>Percentuali di detenuti in attesa di giudizio  in Italia e nel Lazio tra giugno 2019 e febbraio 2024</vt:lpstr>
      <vt:lpstr>Detenuti per Nazionalità In Italia e nel Lazio al 29 febbraio 2024 </vt:lpstr>
      <vt:lpstr>Detenuti per Genere in Italia e nel Lazio al 29 febbraio 2024 </vt:lpstr>
      <vt:lpstr>Detenute madri con figli al seguito presenti negli Istituti penitenziari in Italia  al 29 febbraio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521</cp:revision>
  <dcterms:created xsi:type="dcterms:W3CDTF">2020-06-03T15:49:37Z</dcterms:created>
  <dcterms:modified xsi:type="dcterms:W3CDTF">2024-03-06T14:35:48Z</dcterms:modified>
</cp:coreProperties>
</file>