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57" r:id="rId4"/>
    <p:sldId id="258" r:id="rId5"/>
    <p:sldId id="269" r:id="rId6"/>
    <p:sldId id="271" r:id="rId7"/>
    <p:sldId id="270" r:id="rId8"/>
    <p:sldId id="259" r:id="rId9"/>
    <p:sldId id="264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3735" autoAdjust="0"/>
  </p:normalViewPr>
  <p:slideViewPr>
    <p:cSldViewPr>
      <p:cViewPr>
        <p:scale>
          <a:sx n="91" d="100"/>
          <a:sy n="91" d="100"/>
        </p:scale>
        <p:origin x="965" y="-50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4%20april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4%20aprile%20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4%20aprile%20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4%20aprile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7056588340662E-2"/>
          <c:y val="3.2619775739041797E-2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FB-4272-A09E-A20FC699F0CB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FB-4272-A09E-A20FC699F0CB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FB-4272-A09E-A20FC699F0CB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FB-4272-A09E-A20FC699F0CB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FB-4272-A09E-A20FC699F0CB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2FB-4272-A09E-A20FC699F0CB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2FB-4272-A09E-A20FC699F0CB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2FB-4272-A09E-A20FC699F0CB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2FB-4272-A09E-A20FC699F0CB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regionali'!$H$2:$H$21</c:f>
              <c:strCache>
                <c:ptCount val="20"/>
                <c:pt idx="0">
                  <c:v>CALABRIA</c:v>
                </c:pt>
                <c:pt idx="1">
                  <c:v>EMILIA ROMAGNA</c:v>
                </c:pt>
                <c:pt idx="2">
                  <c:v>PUGLIA</c:v>
                </c:pt>
                <c:pt idx="3">
                  <c:v>ABRUZZO</c:v>
                </c:pt>
                <c:pt idx="4">
                  <c:v>BASILICATA</c:v>
                </c:pt>
                <c:pt idx="5">
                  <c:v>VALLE D'AOSTA</c:v>
                </c:pt>
                <c:pt idx="6">
                  <c:v>MARCHE</c:v>
                </c:pt>
                <c:pt idx="7">
                  <c:v>SARDEGNA</c:v>
                </c:pt>
                <c:pt idx="8">
                  <c:v>VENETO</c:v>
                </c:pt>
                <c:pt idx="9">
                  <c:v>PIEMONTE</c:v>
                </c:pt>
                <c:pt idx="10">
                  <c:v>TRENTINO ALTO ADIGE</c:v>
                </c:pt>
                <c:pt idx="11">
                  <c:v>TOSCANA</c:v>
                </c:pt>
                <c:pt idx="12">
                  <c:v>MOLISE</c:v>
                </c:pt>
                <c:pt idx="13">
                  <c:v>FRIULI VENEZIA GIULIA</c:v>
                </c:pt>
                <c:pt idx="14">
                  <c:v>LIGURIA</c:v>
                </c:pt>
                <c:pt idx="15">
                  <c:v>UMBRIA</c:v>
                </c:pt>
                <c:pt idx="16">
                  <c:v>CAMPANIA</c:v>
                </c:pt>
                <c:pt idx="17">
                  <c:v>SICILIA</c:v>
                </c:pt>
                <c:pt idx="18">
                  <c:v>LAZIO</c:v>
                </c:pt>
                <c:pt idx="19">
                  <c:v>LOMBARDIA</c:v>
                </c:pt>
              </c:strCache>
            </c:strRef>
          </c:cat>
          <c:val>
            <c:numRef>
              <c:f>'variazioni regionali'!$I$2:$I$21</c:f>
              <c:numCache>
                <c:formatCode>General</c:formatCode>
                <c:ptCount val="20"/>
                <c:pt idx="0">
                  <c:v>-50</c:v>
                </c:pt>
                <c:pt idx="1">
                  <c:v>-42</c:v>
                </c:pt>
                <c:pt idx="2">
                  <c:v>-39</c:v>
                </c:pt>
                <c:pt idx="3">
                  <c:v>-9</c:v>
                </c:pt>
                <c:pt idx="4">
                  <c:v>-8</c:v>
                </c:pt>
                <c:pt idx="5">
                  <c:v>-6</c:v>
                </c:pt>
                <c:pt idx="6">
                  <c:v>-2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2</c:v>
                </c:pt>
                <c:pt idx="11">
                  <c:v>6</c:v>
                </c:pt>
                <c:pt idx="12">
                  <c:v>11</c:v>
                </c:pt>
                <c:pt idx="13">
                  <c:v>16</c:v>
                </c:pt>
                <c:pt idx="14">
                  <c:v>18</c:v>
                </c:pt>
                <c:pt idx="15">
                  <c:v>25</c:v>
                </c:pt>
                <c:pt idx="16">
                  <c:v>34</c:v>
                </c:pt>
                <c:pt idx="17">
                  <c:v>38</c:v>
                </c:pt>
                <c:pt idx="18">
                  <c:v>46</c:v>
                </c:pt>
                <c:pt idx="1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2FB-4272-A09E-A20FC699F0C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17.411974446590403</c:v>
                </c:pt>
                <c:pt idx="1">
                  <c:v>15.497387344592047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FA-4F88-A447-361CA15D5B72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12.910414500074282</c:v>
                </c:pt>
                <c:pt idx="1">
                  <c:v>10.262248357876459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FA-4F88-A447-361CA15D5B72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69.410191650571988</c:v>
                </c:pt>
                <c:pt idx="1">
                  <c:v>73.685072646562602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FA-4F88-A447-361CA15D5B72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0.26741940276333381</c:v>
                </c:pt>
                <c:pt idx="1">
                  <c:v>0.55529165096889388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FA-4F88-A447-361CA15D5B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62.189867775961972</c:v>
                </c:pt>
                <c:pt idx="1">
                  <c:v>68.700552015594027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99-40F7-A079-6791B7C89627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37.810132224038036</c:v>
                </c:pt>
                <c:pt idx="1">
                  <c:v>31.299447984405969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99-40F7-A079-6791B7C896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93.596790967166839</c:v>
                </c:pt>
                <c:pt idx="1">
                  <c:v>95.83121754656095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1-4EF0-8237-F7FE92CF0CAD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6.4032090328331597</c:v>
                </c:pt>
                <c:pt idx="1">
                  <c:v>4.1687824534390403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D1-4EF0-8237-F7FE92CF0C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2" y="526368"/>
            <a:ext cx="8522351" cy="5394339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marzo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902413"/>
              </p:ext>
            </p:extLst>
          </p:nvPr>
        </p:nvGraphicFramePr>
        <p:xfrm>
          <a:off x="140910" y="120854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marzo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0932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552558"/>
              </p:ext>
            </p:extLst>
          </p:nvPr>
        </p:nvGraphicFramePr>
        <p:xfrm>
          <a:off x="395536" y="1187624"/>
          <a:ext cx="8585014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31 marzo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576722"/>
              </p:ext>
            </p:extLst>
          </p:nvPr>
        </p:nvGraphicFramePr>
        <p:xfrm>
          <a:off x="539552" y="1340768"/>
          <a:ext cx="8162564" cy="4464496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REGGIO CALABRIA"G. PANZERA"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MESSINA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Mar. </a:t>
            </a:r>
            <a:r>
              <a:rPr lang="it-IT" sz="2400" b="1" dirty="0" smtClean="0">
                <a:solidFill>
                  <a:srgbClr val="002060"/>
                </a:solidFill>
              </a:rPr>
              <a:t>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15" y="1242258"/>
            <a:ext cx="8764960" cy="524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31/03/2024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83565"/>
              </p:ext>
            </p:extLst>
          </p:nvPr>
        </p:nvGraphicFramePr>
        <p:xfrm>
          <a:off x="575556" y="426305"/>
          <a:ext cx="7920880" cy="562860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</a:t>
                      </a:r>
                      <a:r>
                        <a:rPr lang="it-IT" sz="1400" b="1" u="none" strike="noStrike" baseline="0" dirty="0" smtClean="0">
                          <a:effectLst/>
                        </a:rPr>
                        <a:t> Marzo 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75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357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1.529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6.731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431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2.545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09" y="1052557"/>
            <a:ext cx="8727914" cy="508802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31 marzo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718" y="1116129"/>
            <a:ext cx="5814564" cy="462574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31 marzo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776470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Variazione del numero di detenuti presenti per Regione tra il </a:t>
            </a:r>
            <a:r>
              <a:rPr lang="it-IT" sz="2400" b="1" dirty="0" smtClean="0">
                <a:solidFill>
                  <a:srgbClr val="002060"/>
                </a:solidFill>
              </a:rPr>
              <a:t>29 febbraio 2024 </a:t>
            </a:r>
            <a:r>
              <a:rPr lang="it-IT" sz="2400" b="1" dirty="0" smtClean="0">
                <a:solidFill>
                  <a:srgbClr val="002060"/>
                </a:solidFill>
              </a:rPr>
              <a:t>e il </a:t>
            </a:r>
            <a:r>
              <a:rPr lang="it-IT" sz="2400" b="1" dirty="0" smtClean="0">
                <a:solidFill>
                  <a:srgbClr val="002060"/>
                </a:solidFill>
              </a:rPr>
              <a:t>31 marzo </a:t>
            </a:r>
            <a:r>
              <a:rPr lang="it-IT" sz="2400" b="1" dirty="0" smtClean="0">
                <a:solidFill>
                  <a:srgbClr val="002060"/>
                </a:solidFill>
              </a:rPr>
              <a:t>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48477"/>
              </p:ext>
            </p:extLst>
          </p:nvPr>
        </p:nvGraphicFramePr>
        <p:xfrm>
          <a:off x="442342" y="1051982"/>
          <a:ext cx="7658050" cy="5095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0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</a:t>
            </a:r>
            <a:r>
              <a:rPr lang="it-IT" sz="2000" b="1" dirty="0" smtClean="0"/>
              <a:t>disponibili al 31 marzo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0424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17576"/>
              </p:ext>
            </p:extLst>
          </p:nvPr>
        </p:nvGraphicFramePr>
        <p:xfrm>
          <a:off x="224013" y="1052736"/>
          <a:ext cx="8892479" cy="45791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87747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1.130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AREZZO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1.142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546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TREVISO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marzo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538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381440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80728"/>
            <a:ext cx="8781241" cy="510811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marzo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23846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6932</TotalTime>
  <Words>894</Words>
  <Application>Microsoft Office PowerPoint</Application>
  <PresentationFormat>Presentazione su schermo (4:3)</PresentationFormat>
  <Paragraphs>422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marzo 2024</vt:lpstr>
      <vt:lpstr>Presentazione standard di PowerPoint</vt:lpstr>
      <vt:lpstr>Primi venti istituti penitenziari in Italia per tasso di affollamento su posti effettivamente disponibili al 31 marzo 2024</vt:lpstr>
      <vt:lpstr>Detenuti per Posizione Giuridica  In Italia e nel Lazio al 31 marzo 2024</vt:lpstr>
      <vt:lpstr>Percentuali di detenuti in attesa di giudizio  in Italia e nel Lazio tra giugno 2019 e marzo 2024</vt:lpstr>
      <vt:lpstr>Detenuti per Nazionalità In Italia e nel Lazio al 31 marzo 2024 </vt:lpstr>
      <vt:lpstr>Detenuti per Genere in Italia e nel Lazio al 31 marzo 2024 </vt:lpstr>
      <vt:lpstr>Detenute madri con figli al seguito presenti negli Istituti penitenziari in Italia  al 31 marzo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534</cp:revision>
  <dcterms:created xsi:type="dcterms:W3CDTF">2020-06-03T15:49:37Z</dcterms:created>
  <dcterms:modified xsi:type="dcterms:W3CDTF">2024-04-03T10:17:25Z</dcterms:modified>
</cp:coreProperties>
</file>