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6" r:id="rId3"/>
    <p:sldId id="257" r:id="rId4"/>
    <p:sldId id="258" r:id="rId5"/>
    <p:sldId id="269" r:id="rId6"/>
    <p:sldId id="271" r:id="rId7"/>
    <p:sldId id="270" r:id="rId8"/>
    <p:sldId id="259" r:id="rId9"/>
    <p:sldId id="264" r:id="rId10"/>
    <p:sldId id="261" r:id="rId11"/>
    <p:sldId id="260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3735" autoAdjust="0"/>
  </p:normalViewPr>
  <p:slideViewPr>
    <p:cSldViewPr>
      <p:cViewPr>
        <p:scale>
          <a:sx n="66" d="100"/>
          <a:sy n="66" d="100"/>
        </p:scale>
        <p:origin x="1685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6%20maggi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tabelle%20e%20grafici%206%20maggio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6%20maggio%2020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6%20maggio%20202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4\tabelle%20e%20grafici%206%20maggio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193384355672812E-2"/>
          <c:y val="7.7824256152980373E-4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30-4D38-86CB-DEC9DDE93D0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30-4D38-86CB-DEC9DDE93D0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30-4D38-86CB-DEC9DDE93D0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30-4D38-86CB-DEC9DDE93D0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30-4D38-86CB-DEC9DDE93D0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30-4D38-86CB-DEC9DDE93D0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30-4D38-86CB-DEC9DDE93D08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30-4D38-86CB-DEC9DDE93D08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30-4D38-86CB-DEC9DDE93D08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30-4D38-86CB-DEC9DDE93D08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30-4D38-86CB-DEC9DDE93D08}"/>
                </c:ext>
              </c:extLst>
            </c:dLbl>
            <c:dLbl>
              <c:idx val="23"/>
              <c:layout>
                <c:manualLayout>
                  <c:x val="2.5396995146268028E-2"/>
                  <c:y val="3.6176362409506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530-4D38-86CB-DEC9DDE93D08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530-4D38-86CB-DEC9DDE93D08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30-4D38-86CB-DEC9DDE93D08}"/>
                </c:ext>
              </c:extLst>
            </c:dLbl>
            <c:dLbl>
              <c:idx val="26"/>
              <c:layout>
                <c:manualLayout>
                  <c:x val="-5.6045335233482416E-3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C530-4D38-86CB-DEC9DDE93D08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30-4D38-86CB-DEC9DDE93D08}"/>
                </c:ext>
              </c:extLst>
            </c:dLbl>
            <c:dLbl>
              <c:idx val="28"/>
              <c:layout>
                <c:manualLayout>
                  <c:x val="-8.7966380911572405E-3"/>
                  <c:y val="2.3878448842535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530-4D38-86CB-DEC9DDE93D08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530-4D38-86CB-DEC9DDE93D08}"/>
                </c:ext>
              </c:extLst>
            </c:dLbl>
            <c:dLbl>
              <c:idx val="30"/>
              <c:layout>
                <c:manualLayout>
                  <c:x val="-1.1209067046696209E-2"/>
                  <c:y val="1.3322739697552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530-4D38-86CB-DEC9DDE93D08}"/>
                </c:ext>
              </c:extLst>
            </c:dLbl>
            <c:dLbl>
              <c:idx val="31"/>
              <c:layout>
                <c:manualLayout>
                  <c:x val="-1.8681778411160348E-2"/>
                  <c:y val="3.38192623091705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530-4D38-86CB-DEC9DDE93D08}"/>
                </c:ext>
              </c:extLst>
            </c:dLbl>
            <c:dLbl>
              <c:idx val="35"/>
              <c:layout>
                <c:manualLayout>
                  <c:x val="-1.1209067046696209E-2"/>
                  <c:y val="3.25145019622705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530-4D38-86CB-DEC9DDE93D08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530-4D38-86CB-DEC9DDE93D08}"/>
                </c:ext>
              </c:extLst>
            </c:dLbl>
            <c:dLbl>
              <c:idx val="37"/>
              <c:layout>
                <c:manualLayout>
                  <c:x val="-6.5386224439061219E-3"/>
                  <c:y val="1.03866111779392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C530-4D38-86CB-DEC9DDE93D08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530-4D38-86CB-DEC9DDE93D08}"/>
                </c:ext>
              </c:extLst>
            </c:dLbl>
            <c:dLbl>
              <c:idx val="39"/>
              <c:layout>
                <c:manualLayout>
                  <c:x val="2.8022667616740523E-3"/>
                  <c:y val="7.26281834246877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C530-4D38-86CB-DEC9DDE93D08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lazio'!$T$79:$BG$79</c:f>
              <c:strCache>
                <c:ptCount val="40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mar.23</c:v>
                </c:pt>
                <c:pt idx="27">
                  <c:v>apr. 23</c:v>
                </c:pt>
                <c:pt idx="28">
                  <c:v>mag. 23</c:v>
                </c:pt>
                <c:pt idx="29">
                  <c:v>giu. 23</c:v>
                </c:pt>
                <c:pt idx="30">
                  <c:v>lug. 23</c:v>
                </c:pt>
                <c:pt idx="31">
                  <c:v>ago. 23</c:v>
                </c:pt>
                <c:pt idx="32">
                  <c:v>set. 23</c:v>
                </c:pt>
                <c:pt idx="33">
                  <c:v>ott. 23</c:v>
                </c:pt>
                <c:pt idx="34">
                  <c:v>nov.23</c:v>
                </c:pt>
                <c:pt idx="35">
                  <c:v>dic. 23</c:v>
                </c:pt>
                <c:pt idx="36">
                  <c:v>gen. 24</c:v>
                </c:pt>
                <c:pt idx="37">
                  <c:v>feb. 24</c:v>
                </c:pt>
                <c:pt idx="38">
                  <c:v>mar. 24</c:v>
                </c:pt>
                <c:pt idx="39">
                  <c:v>apr. 24</c:v>
                </c:pt>
              </c:strCache>
            </c:strRef>
          </c:cat>
          <c:val>
            <c:numRef>
              <c:f>'trend lazio'!$T$80:$BG$80</c:f>
              <c:numCache>
                <c:formatCode>_-* #,##0\ _€_-;\-* #,##0\ _€_-;_-* "-"??\ _€_-;_-@_-</c:formatCode>
                <c:ptCount val="40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  <c:pt idx="33">
                  <c:v>59715</c:v>
                </c:pt>
                <c:pt idx="34">
                  <c:v>60116</c:v>
                </c:pt>
                <c:pt idx="35">
                  <c:v>60166</c:v>
                </c:pt>
                <c:pt idx="36" formatCode="#,##0">
                  <c:v>60637</c:v>
                </c:pt>
                <c:pt idx="37">
                  <c:v>60924</c:v>
                </c:pt>
                <c:pt idx="38">
                  <c:v>61049</c:v>
                </c:pt>
                <c:pt idx="39" formatCode="#,##0">
                  <c:v>61297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C530-4D38-86CB-DEC9DDE93D0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07056588340662E-2"/>
          <c:y val="3.2619775739041797E-2"/>
          <c:w val="0.93799445557470995"/>
          <c:h val="0.815166429884337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2E6-4B27-80ED-1B9781B29C0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2E6-4B27-80ED-1B9781B29C0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2E6-4B27-80ED-1B9781B29C0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2E6-4B27-80ED-1B9781B29C0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2E6-4B27-80ED-1B9781B29C0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2E6-4B27-80ED-1B9781B29C07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2E6-4B27-80ED-1B9781B29C07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2E6-4B27-80ED-1B9781B29C07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2E6-4B27-80ED-1B9781B29C07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2E6-4B27-80ED-1B9781B29C07}"/>
              </c:ext>
            </c:extLst>
          </c:dPt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'variazioni regionali'!$I$2:$I$21</c:f>
              <c:strCache>
                <c:ptCount val="20"/>
                <c:pt idx="0">
                  <c:v>PUGLIA</c:v>
                </c:pt>
                <c:pt idx="1">
                  <c:v>LIGURIA</c:v>
                </c:pt>
                <c:pt idx="2">
                  <c:v>SICILIA</c:v>
                </c:pt>
                <c:pt idx="3">
                  <c:v>MOLISE</c:v>
                </c:pt>
                <c:pt idx="4">
                  <c:v>CALABRIA</c:v>
                </c:pt>
                <c:pt idx="5">
                  <c:v>ABRUZZO</c:v>
                </c:pt>
                <c:pt idx="6">
                  <c:v>TRENTINO ALTO ADIGE</c:v>
                </c:pt>
                <c:pt idx="7">
                  <c:v>VALLE D'AOSTA</c:v>
                </c:pt>
                <c:pt idx="8">
                  <c:v>MARCHE</c:v>
                </c:pt>
                <c:pt idx="9">
                  <c:v>BASILICATA</c:v>
                </c:pt>
                <c:pt idx="10">
                  <c:v>CAMPANIA</c:v>
                </c:pt>
                <c:pt idx="11">
                  <c:v>FRIULI VENEZIA GIULIA</c:v>
                </c:pt>
                <c:pt idx="12">
                  <c:v>UMBRIA</c:v>
                </c:pt>
                <c:pt idx="13">
                  <c:v>SARDEGNA</c:v>
                </c:pt>
                <c:pt idx="14">
                  <c:v>PIEMONTE</c:v>
                </c:pt>
                <c:pt idx="15">
                  <c:v>TOSCANA</c:v>
                </c:pt>
                <c:pt idx="16">
                  <c:v>LAZIO</c:v>
                </c:pt>
                <c:pt idx="17">
                  <c:v>VENETO</c:v>
                </c:pt>
                <c:pt idx="18">
                  <c:v>LOMBARDIA</c:v>
                </c:pt>
                <c:pt idx="19">
                  <c:v>EMILIA ROMAGNA</c:v>
                </c:pt>
              </c:strCache>
            </c:strRef>
          </c:cat>
          <c:val>
            <c:numRef>
              <c:f>'variazioni regionali'!$J$2:$J$21</c:f>
              <c:numCache>
                <c:formatCode>General</c:formatCode>
                <c:ptCount val="20"/>
                <c:pt idx="0">
                  <c:v>-30</c:v>
                </c:pt>
                <c:pt idx="1">
                  <c:v>-29</c:v>
                </c:pt>
                <c:pt idx="2">
                  <c:v>-28</c:v>
                </c:pt>
                <c:pt idx="3">
                  <c:v>-8</c:v>
                </c:pt>
                <c:pt idx="4">
                  <c:v>-1</c:v>
                </c:pt>
                <c:pt idx="5">
                  <c:v>0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8</c:v>
                </c:pt>
                <c:pt idx="10">
                  <c:v>13</c:v>
                </c:pt>
                <c:pt idx="11">
                  <c:v>17</c:v>
                </c:pt>
                <c:pt idx="12">
                  <c:v>18</c:v>
                </c:pt>
                <c:pt idx="13">
                  <c:v>21</c:v>
                </c:pt>
                <c:pt idx="14">
                  <c:v>24</c:v>
                </c:pt>
                <c:pt idx="15">
                  <c:v>29</c:v>
                </c:pt>
                <c:pt idx="16">
                  <c:v>33</c:v>
                </c:pt>
                <c:pt idx="17">
                  <c:v>47</c:v>
                </c:pt>
                <c:pt idx="18">
                  <c:v>55</c:v>
                </c:pt>
                <c:pt idx="19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2E6-4B27-80ED-1B9781B29C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0192"/>
        <c:axId val="1869663936"/>
      </c:barChart>
      <c:catAx>
        <c:axId val="18696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3936"/>
        <c:crosses val="autoZero"/>
        <c:auto val="1"/>
        <c:lblAlgn val="ctr"/>
        <c:lblOffset val="100"/>
        <c:noMultiLvlLbl val="0"/>
      </c:catAx>
      <c:valAx>
        <c:axId val="1869663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69660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16.986989946777058</c:v>
                </c:pt>
                <c:pt idx="1">
                  <c:v>15.349853989591661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CE-42E6-B785-5F7961215FB4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13.128326434062684</c:v>
                </c:pt>
                <c:pt idx="1">
                  <c:v>10.241936799517106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CE-42E6-B785-5F7961215FB4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69.603784742755764</c:v>
                </c:pt>
                <c:pt idx="1">
                  <c:v>73.798065158164349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CE-42E6-B785-5F7961215FB4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0.2808988764044944</c:v>
                </c:pt>
                <c:pt idx="1">
                  <c:v>0.6101440527268871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CE-42E6-B785-5F7961215F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62.344766410408049</c:v>
                </c:pt>
                <c:pt idx="1">
                  <c:v>68.6461001354063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6-4FEF-8B6D-B43D779BF9E2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37.655233589591958</c:v>
                </c:pt>
                <c:pt idx="1">
                  <c:v>31.3538998645937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86-4FEF-8B6D-B43D779BF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93.835008870490839</c:v>
                </c:pt>
                <c:pt idx="1">
                  <c:v>95.844821116857275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5B-445C-A488-BFF17FE8C273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6.1649911295091657</c:v>
                </c:pt>
                <c:pt idx="1">
                  <c:v>4.1551788831427316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5B-445C-A488-BFF17FE8C2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06/05/2024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59" y="526368"/>
            <a:ext cx="8702678" cy="561089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771800" y="630932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aprile 2024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360984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aprile 2024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30932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34015"/>
              </p:ext>
            </p:extLst>
          </p:nvPr>
        </p:nvGraphicFramePr>
        <p:xfrm>
          <a:off x="395536" y="1187624"/>
          <a:ext cx="8208912" cy="4761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30 aprile 2024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22113"/>
              </p:ext>
            </p:extLst>
          </p:nvPr>
        </p:nvGraphicFramePr>
        <p:xfrm>
          <a:off x="107833" y="1025755"/>
          <a:ext cx="8229270" cy="5427562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53435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07381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8318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54006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8561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7416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924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16045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EMILIA ROMAGNA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BOLOGNA"R. D'AMATO"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BOLLATE"II C.R."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SICILIA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MESSINA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9684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Apr.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136377"/>
              </p:ext>
            </p:extLst>
          </p:nvPr>
        </p:nvGraphicFramePr>
        <p:xfrm>
          <a:off x="47656" y="1052737"/>
          <a:ext cx="9096343" cy="5427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30/04/2024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05174"/>
              </p:ext>
            </p:extLst>
          </p:nvPr>
        </p:nvGraphicFramePr>
        <p:xfrm>
          <a:off x="575556" y="426305"/>
          <a:ext cx="7920880" cy="562860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30 aprile</a:t>
                      </a:r>
                      <a:r>
                        <a:rPr lang="it-IT" sz="1400" b="1" u="none" strike="noStrike" baseline="0" dirty="0" smtClean="0">
                          <a:effectLst/>
                        </a:rPr>
                        <a:t> 2024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81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197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65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344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112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1.529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4.742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6.764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417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2.547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30 aprile 2024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0" y="849956"/>
            <a:ext cx="8928992" cy="52052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082" y="1047543"/>
            <a:ext cx="6873836" cy="476291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30 aprile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8548" y="2995791"/>
            <a:ext cx="1234547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776470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Variazione del numero di detenuti presenti per Regione tra il </a:t>
            </a:r>
            <a:r>
              <a:rPr lang="it-IT" sz="2400" b="1" dirty="0" smtClean="0">
                <a:solidFill>
                  <a:srgbClr val="002060"/>
                </a:solidFill>
              </a:rPr>
              <a:t>31 marzo </a:t>
            </a:r>
            <a:r>
              <a:rPr lang="it-IT" sz="2400" b="1" dirty="0" smtClean="0">
                <a:solidFill>
                  <a:srgbClr val="002060"/>
                </a:solidFill>
              </a:rPr>
              <a:t>2024 e il </a:t>
            </a:r>
            <a:r>
              <a:rPr lang="it-IT" sz="2400" b="1" dirty="0" smtClean="0">
                <a:solidFill>
                  <a:srgbClr val="002060"/>
                </a:solidFill>
              </a:rPr>
              <a:t>30 aprile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694863"/>
              </p:ext>
            </p:extLst>
          </p:nvPr>
        </p:nvGraphicFramePr>
        <p:xfrm>
          <a:off x="323528" y="645851"/>
          <a:ext cx="8352928" cy="5871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08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31 marzo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0424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978066"/>
              </p:ext>
            </p:extLst>
          </p:nvPr>
        </p:nvGraphicFramePr>
        <p:xfrm>
          <a:off x="224013" y="1052736"/>
          <a:ext cx="8892479" cy="49144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87747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88108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CASTROVILLARI "R. SISCA"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VASTO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BRESCIA "VERZIANO"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1.133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TREVISO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UDINE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VERONA "MONTORIO"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aprile 2024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5388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526541"/>
              </p:ext>
            </p:extLst>
          </p:nvPr>
        </p:nvGraphicFramePr>
        <p:xfrm>
          <a:off x="276903" y="940698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28483"/>
            <a:ext cx="8720094" cy="524847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</a:t>
            </a:r>
            <a:r>
              <a:rPr lang="en-US" sz="2400" b="1" dirty="0" smtClean="0"/>
              <a:t>di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 </a:t>
            </a:r>
            <a:r>
              <a:rPr lang="en-US" sz="2400" b="1" dirty="0" err="1" smtClean="0"/>
              <a:t>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2019 e </a:t>
            </a:r>
            <a:r>
              <a:rPr lang="en-US" sz="2400" b="1" dirty="0" err="1" smtClean="0"/>
              <a:t>aprile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2024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238460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7076</TotalTime>
  <Words>908</Words>
  <Application>Microsoft Office PowerPoint</Application>
  <PresentationFormat>Presentazione su schermo (4:3)</PresentationFormat>
  <Paragraphs>430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30 aprile 2024</vt:lpstr>
      <vt:lpstr>Presentazione standard di PowerPoint</vt:lpstr>
      <vt:lpstr>Primi venti istituti penitenziari in Italia per tasso di affollamento su posti effettivamente disponibili al 31 marzo 2024</vt:lpstr>
      <vt:lpstr>Detenuti per Posizione Giuridica  In Italia e nel Lazio al 30 aprile 2024</vt:lpstr>
      <vt:lpstr>Percentuali di detenuti in attesa di giudizio  in Italia e nel Lazio tra giugno 2019 e aprile 2024</vt:lpstr>
      <vt:lpstr>Detenuti per Nazionalità In Italia e nel Lazio al 30 aprile 2024 </vt:lpstr>
      <vt:lpstr>Detenuti per Genere in Italia e nel Lazio al 30 aprile 2024 </vt:lpstr>
      <vt:lpstr>Detenute madri con figli al seguito presenti negli Istituti penitenziari in Italia  al 30 aprile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548</cp:revision>
  <dcterms:created xsi:type="dcterms:W3CDTF">2020-06-03T15:49:37Z</dcterms:created>
  <dcterms:modified xsi:type="dcterms:W3CDTF">2024-05-06T10:21:44Z</dcterms:modified>
</cp:coreProperties>
</file>