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56" r:id="rId4"/>
    <p:sldId id="262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giustizia%20minori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loren\Dropbox\GARANTE%20DETENUTI\Elaborazioni\ELABORAZIONI%202024\giustizia%20minoril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giustizia%20minoril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giustizia%20minoril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225047288083396E-2"/>
          <c:y val="3.980645385687645E-2"/>
          <c:w val="0.90687737356852738"/>
          <c:h val="0.7827927472368706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'presenti nei servizi residenzia'!$B$16</c:f>
              <c:strCache>
                <c:ptCount val="1"/>
                <c:pt idx="0">
                  <c:v>Centri Prima Accoglienza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'presenti nei servizi residenzia'!$C$15:$F$15</c:f>
              <c:strCache>
                <c:ptCount val="4"/>
                <c:pt idx="0">
                  <c:v>15 giu 2021</c:v>
                </c:pt>
                <c:pt idx="1">
                  <c:v>15 giu 2022</c:v>
                </c:pt>
                <c:pt idx="2">
                  <c:v>15 giu 2023</c:v>
                </c:pt>
                <c:pt idx="3">
                  <c:v>15 dic. 2023</c:v>
                </c:pt>
              </c:strCache>
            </c:strRef>
          </c:cat>
          <c:val>
            <c:numRef>
              <c:f>'presenti nei servizi residenzia'!$C$16:$F$16</c:f>
              <c:numCache>
                <c:formatCode>General</c:formatCode>
                <c:ptCount val="4"/>
                <c:pt idx="0">
                  <c:v>1</c:v>
                </c:pt>
                <c:pt idx="1">
                  <c:v>5</c:v>
                </c:pt>
                <c:pt idx="2">
                  <c:v>9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75-4287-A011-2D3C7424ED12}"/>
            </c:ext>
          </c:extLst>
        </c:ser>
        <c:ser>
          <c:idx val="1"/>
          <c:order val="1"/>
          <c:tx>
            <c:strRef>
              <c:f>'presenti nei servizi residenzia'!$B$17</c:f>
              <c:strCache>
                <c:ptCount val="1"/>
                <c:pt idx="0">
                  <c:v>IPM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763500931098663E-2"/>
                  <c:y val="6.7957866123003734E-3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175-4287-A011-2D3C7424ED12}"/>
                </c:ext>
              </c:extLst>
            </c:dLbl>
            <c:dLbl>
              <c:idx val="1"/>
              <c:layout>
                <c:manualLayout>
                  <c:x val="7.2625698324022284E-2"/>
                  <c:y val="0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175-4287-A011-2D3C7424ED12}"/>
                </c:ext>
              </c:extLst>
            </c:dLbl>
            <c:dLbl>
              <c:idx val="2"/>
              <c:layout>
                <c:manualLayout>
                  <c:x val="7.2625698324022353E-2"/>
                  <c:y val="-1.2458798197450757E-16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175-4287-A011-2D3C7424ED12}"/>
                </c:ext>
              </c:extLst>
            </c:dLbl>
            <c:dLbl>
              <c:idx val="3"/>
              <c:layout>
                <c:manualLayout>
                  <c:x val="7.2625698324022353E-2"/>
                  <c:y val="-3.3978933061501867E-3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175-4287-A011-2D3C7424ED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'presenti nei servizi residenzia'!$C$15:$F$15</c:f>
              <c:strCache>
                <c:ptCount val="4"/>
                <c:pt idx="0">
                  <c:v>15 giu 2021</c:v>
                </c:pt>
                <c:pt idx="1">
                  <c:v>15 giu 2022</c:v>
                </c:pt>
                <c:pt idx="2">
                  <c:v>15 giu 2023</c:v>
                </c:pt>
                <c:pt idx="3">
                  <c:v>15 dic. 2023</c:v>
                </c:pt>
              </c:strCache>
            </c:strRef>
          </c:cat>
          <c:val>
            <c:numRef>
              <c:f>'presenti nei servizi residenzia'!$C$17:$F$17</c:f>
              <c:numCache>
                <c:formatCode>General</c:formatCode>
                <c:ptCount val="4"/>
                <c:pt idx="0">
                  <c:v>331</c:v>
                </c:pt>
                <c:pt idx="1">
                  <c:v>374</c:v>
                </c:pt>
                <c:pt idx="2">
                  <c:v>406</c:v>
                </c:pt>
                <c:pt idx="3">
                  <c:v>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75-4287-A011-2D3C7424ED12}"/>
            </c:ext>
          </c:extLst>
        </c:ser>
        <c:ser>
          <c:idx val="2"/>
          <c:order val="2"/>
          <c:tx>
            <c:strRef>
              <c:f>'presenti nei servizi residenzia'!$B$18</c:f>
              <c:strCache>
                <c:ptCount val="1"/>
                <c:pt idx="0">
                  <c:v>Comunità Private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0074487895716875E-2"/>
                  <c:y val="-3.39789330615018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175-4287-A011-2D3C7424ED12}"/>
                </c:ext>
              </c:extLst>
            </c:dLbl>
            <c:dLbl>
              <c:idx val="1"/>
              <c:layout>
                <c:manualLayout>
                  <c:x val="7.0763500931098691E-2"/>
                  <c:y val="-6.795786612300435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175-4287-A011-2D3C7424ED12}"/>
                </c:ext>
              </c:extLst>
            </c:dLbl>
            <c:dLbl>
              <c:idx val="2"/>
              <c:layout>
                <c:manualLayout>
                  <c:x val="7.2625698324022353E-2"/>
                  <c:y val="-6.229399098725378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175-4287-A011-2D3C7424ED12}"/>
                </c:ext>
              </c:extLst>
            </c:dLbl>
            <c:dLbl>
              <c:idx val="3"/>
              <c:layout>
                <c:manualLayout>
                  <c:x val="7.4487895716946001E-2"/>
                  <c:y val="3.39789330615018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175-4287-A011-2D3C7424ED12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'presenti nei servizi residenzia'!$C$15:$F$15</c:f>
              <c:strCache>
                <c:ptCount val="4"/>
                <c:pt idx="0">
                  <c:v>15 giu 2021</c:v>
                </c:pt>
                <c:pt idx="1">
                  <c:v>15 giu 2022</c:v>
                </c:pt>
                <c:pt idx="2">
                  <c:v>15 giu 2023</c:v>
                </c:pt>
                <c:pt idx="3">
                  <c:v>15 dic. 2023</c:v>
                </c:pt>
              </c:strCache>
            </c:strRef>
          </c:cat>
          <c:val>
            <c:numRef>
              <c:f>'presenti nei servizi residenzia'!$C$18:$F$18</c:f>
              <c:numCache>
                <c:formatCode>General</c:formatCode>
                <c:ptCount val="4"/>
                <c:pt idx="0">
                  <c:v>1019</c:v>
                </c:pt>
                <c:pt idx="1">
                  <c:v>884</c:v>
                </c:pt>
                <c:pt idx="2">
                  <c:v>928</c:v>
                </c:pt>
                <c:pt idx="3">
                  <c:v>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175-4287-A011-2D3C7424ED12}"/>
            </c:ext>
          </c:extLst>
        </c:ser>
        <c:ser>
          <c:idx val="3"/>
          <c:order val="3"/>
          <c:tx>
            <c:strRef>
              <c:f>'presenti nei servizi residenzia'!$B$19</c:f>
              <c:strCache>
                <c:ptCount val="1"/>
                <c:pt idx="0">
                  <c:v>Comunità Ministeriali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7039106145251395E-2"/>
                  <c:y val="-3.114699549362689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175-4287-A011-2D3C7424ED12}"/>
                </c:ext>
              </c:extLst>
            </c:dLbl>
            <c:dLbl>
              <c:idx val="1"/>
              <c:layout>
                <c:manualLayout>
                  <c:x val="6.7039106145251395E-2"/>
                  <c:y val="1.69894665307508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936685288640597E-2"/>
                      <c:h val="5.5827387020047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D175-4287-A011-2D3C7424ED12}"/>
                </c:ext>
              </c:extLst>
            </c:dLbl>
            <c:dLbl>
              <c:idx val="2"/>
              <c:layout>
                <c:manualLayout>
                  <c:x val="6.5176908752327609E-2"/>
                  <c:y val="1.0193679918450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175-4287-A011-2D3C7424ED12}"/>
                </c:ext>
              </c:extLst>
            </c:dLbl>
            <c:dLbl>
              <c:idx val="3"/>
              <c:layout>
                <c:manualLayout>
                  <c:x val="6.8901303538175043E-2"/>
                  <c:y val="1.01936799184505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175-4287-A011-2D3C7424ED12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'presenti nei servizi residenzia'!$C$15:$F$15</c:f>
              <c:strCache>
                <c:ptCount val="4"/>
                <c:pt idx="0">
                  <c:v>15 giu 2021</c:v>
                </c:pt>
                <c:pt idx="1">
                  <c:v>15 giu 2022</c:v>
                </c:pt>
                <c:pt idx="2">
                  <c:v>15 giu 2023</c:v>
                </c:pt>
                <c:pt idx="3">
                  <c:v>15 dic. 2023</c:v>
                </c:pt>
              </c:strCache>
            </c:strRef>
          </c:cat>
          <c:val>
            <c:numRef>
              <c:f>'presenti nei servizi residenzia'!$C$19:$F$19</c:f>
              <c:numCache>
                <c:formatCode>General</c:formatCode>
                <c:ptCount val="4"/>
                <c:pt idx="0">
                  <c:v>13</c:v>
                </c:pt>
                <c:pt idx="1">
                  <c:v>20</c:v>
                </c:pt>
                <c:pt idx="2">
                  <c:v>22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175-4287-A011-2D3C7424ED12}"/>
            </c:ext>
          </c:extLst>
        </c:ser>
        <c:ser>
          <c:idx val="4"/>
          <c:order val="4"/>
          <c:tx>
            <c:strRef>
              <c:f>'presenti nei servizi residenzia'!$B$20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'presenti nei servizi residenzia'!$C$15:$F$15</c:f>
              <c:strCache>
                <c:ptCount val="4"/>
                <c:pt idx="0">
                  <c:v>15 giu 2021</c:v>
                </c:pt>
                <c:pt idx="1">
                  <c:v>15 giu 2022</c:v>
                </c:pt>
                <c:pt idx="2">
                  <c:v>15 giu 2023</c:v>
                </c:pt>
                <c:pt idx="3">
                  <c:v>15 dic. 2023</c:v>
                </c:pt>
              </c:strCache>
            </c:strRef>
          </c:cat>
          <c:val>
            <c:numRef>
              <c:f>'presenti nei servizi residenzia'!$C$20:$F$20</c:f>
              <c:numCache>
                <c:formatCode>_-* #,##0\ _€_-;\-* #,##0\ _€_-;_-* "-"??\ _€_-;_-@_-</c:formatCode>
                <c:ptCount val="4"/>
                <c:pt idx="0">
                  <c:v>1364</c:v>
                </c:pt>
                <c:pt idx="1">
                  <c:v>1283</c:v>
                </c:pt>
                <c:pt idx="2">
                  <c:v>1365</c:v>
                </c:pt>
                <c:pt idx="3">
                  <c:v>1444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175-4287-A011-2D3C7424ED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2312255"/>
        <c:axId val="542321823"/>
      </c:barChart>
      <c:catAx>
        <c:axId val="542312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2321823"/>
        <c:crosses val="autoZero"/>
        <c:auto val="1"/>
        <c:lblAlgn val="ctr"/>
        <c:lblOffset val="100"/>
        <c:noMultiLvlLbl val="0"/>
      </c:catAx>
      <c:valAx>
        <c:axId val="542321823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2312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8225047288083396E-2"/>
          <c:y val="3.980645385687645E-2"/>
          <c:w val="0.90687737356852738"/>
          <c:h val="0.7827927472368706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'presenti nei servizi residenzia'!$B$25</c:f>
              <c:strCache>
                <c:ptCount val="1"/>
                <c:pt idx="0">
                  <c:v>Centri Prima Accoglienza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'presenti nei servizi residenzia'!$C$24:$F$24</c:f>
              <c:strCache>
                <c:ptCount val="4"/>
                <c:pt idx="0">
                  <c:v>15 giu 2021</c:v>
                </c:pt>
                <c:pt idx="1">
                  <c:v>15 giu 2022</c:v>
                </c:pt>
                <c:pt idx="2">
                  <c:v>15 giu 2023</c:v>
                </c:pt>
                <c:pt idx="3">
                  <c:v>15 dic. 2023</c:v>
                </c:pt>
              </c:strCache>
            </c:strRef>
          </c:cat>
          <c:val>
            <c:numRef>
              <c:f>'presenti nei servizi residenzia'!$C$25:$F$25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29-47BD-BDBC-D9F26AB0BD9E}"/>
            </c:ext>
          </c:extLst>
        </c:ser>
        <c:ser>
          <c:idx val="1"/>
          <c:order val="1"/>
          <c:tx>
            <c:strRef>
              <c:f>'presenti nei servizi residenzia'!$B$26</c:f>
              <c:strCache>
                <c:ptCount val="1"/>
                <c:pt idx="0">
                  <c:v>IPM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'presenti nei servizi residenzia'!$C$24:$F$24</c:f>
              <c:strCache>
                <c:ptCount val="4"/>
                <c:pt idx="0">
                  <c:v>15 giu 2021</c:v>
                </c:pt>
                <c:pt idx="1">
                  <c:v>15 giu 2022</c:v>
                </c:pt>
                <c:pt idx="2">
                  <c:v>15 giu 2023</c:v>
                </c:pt>
                <c:pt idx="3">
                  <c:v>15 dic. 2023</c:v>
                </c:pt>
              </c:strCache>
            </c:strRef>
          </c:cat>
          <c:val>
            <c:numRef>
              <c:f>'presenti nei servizi residenzia'!$C$26:$F$26</c:f>
              <c:numCache>
                <c:formatCode>General</c:formatCode>
                <c:ptCount val="4"/>
                <c:pt idx="0">
                  <c:v>29</c:v>
                </c:pt>
                <c:pt idx="1">
                  <c:v>35</c:v>
                </c:pt>
                <c:pt idx="2">
                  <c:v>49</c:v>
                </c:pt>
                <c:pt idx="3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29-47BD-BDBC-D9F26AB0BD9E}"/>
            </c:ext>
          </c:extLst>
        </c:ser>
        <c:ser>
          <c:idx val="2"/>
          <c:order val="2"/>
          <c:tx>
            <c:strRef>
              <c:f>'presenti nei servizi residenzia'!$B$27</c:f>
              <c:strCache>
                <c:ptCount val="1"/>
                <c:pt idx="0">
                  <c:v>Comunità Private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 w="127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'presenti nei servizi residenzia'!$C$24:$F$24</c:f>
              <c:strCache>
                <c:ptCount val="4"/>
                <c:pt idx="0">
                  <c:v>15 giu 2021</c:v>
                </c:pt>
                <c:pt idx="1">
                  <c:v>15 giu 2022</c:v>
                </c:pt>
                <c:pt idx="2">
                  <c:v>15 giu 2023</c:v>
                </c:pt>
                <c:pt idx="3">
                  <c:v>15 dic. 2023</c:v>
                </c:pt>
              </c:strCache>
            </c:strRef>
          </c:cat>
          <c:val>
            <c:numRef>
              <c:f>'presenti nei servizi residenzia'!$C$27:$F$27</c:f>
              <c:numCache>
                <c:formatCode>General</c:formatCode>
                <c:ptCount val="4"/>
                <c:pt idx="0">
                  <c:v>68</c:v>
                </c:pt>
                <c:pt idx="1">
                  <c:v>78</c:v>
                </c:pt>
                <c:pt idx="2">
                  <c:v>75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29-47BD-BDBC-D9F26AB0BD9E}"/>
            </c:ext>
          </c:extLst>
        </c:ser>
        <c:ser>
          <c:idx val="3"/>
          <c:order val="3"/>
          <c:tx>
            <c:strRef>
              <c:f>'presenti nei servizi residenzia'!$B$28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'presenti nei servizi residenzia'!$C$24:$F$24</c:f>
              <c:strCache>
                <c:ptCount val="4"/>
                <c:pt idx="0">
                  <c:v>15 giu 2021</c:v>
                </c:pt>
                <c:pt idx="1">
                  <c:v>15 giu 2022</c:v>
                </c:pt>
                <c:pt idx="2">
                  <c:v>15 giu 2023</c:v>
                </c:pt>
                <c:pt idx="3">
                  <c:v>15 dic. 2023</c:v>
                </c:pt>
              </c:strCache>
            </c:strRef>
          </c:cat>
          <c:val>
            <c:numRef>
              <c:f>'presenti nei servizi residenzia'!$C$28:$F$28</c:f>
              <c:numCache>
                <c:formatCode>General</c:formatCode>
                <c:ptCount val="4"/>
                <c:pt idx="0">
                  <c:v>97</c:v>
                </c:pt>
                <c:pt idx="1">
                  <c:v>113</c:v>
                </c:pt>
                <c:pt idx="2">
                  <c:v>126</c:v>
                </c:pt>
                <c:pt idx="3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29-47BD-BDBC-D9F26AB0B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2312255"/>
        <c:axId val="542321823"/>
      </c:barChart>
      <c:catAx>
        <c:axId val="542312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2321823"/>
        <c:crosses val="autoZero"/>
        <c:auto val="1"/>
        <c:lblAlgn val="ctr"/>
        <c:lblOffset val="100"/>
        <c:noMultiLvlLbl val="0"/>
      </c:catAx>
      <c:valAx>
        <c:axId val="542321823"/>
        <c:scaling>
          <c:orientation val="minMax"/>
          <c:max val="1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2312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Foglio2!$B$8:$B$23</c:f>
              <c:strCache>
                <c:ptCount val="16"/>
                <c:pt idx="0">
                  <c:v>15 dic. 20</c:v>
                </c:pt>
                <c:pt idx="1">
                  <c:v>15 mar 21</c:v>
                </c:pt>
                <c:pt idx="2">
                  <c:v>15 giu 21</c:v>
                </c:pt>
                <c:pt idx="3">
                  <c:v>15 set. 21</c:v>
                </c:pt>
                <c:pt idx="4">
                  <c:v>15 dic. 21</c:v>
                </c:pt>
                <c:pt idx="5">
                  <c:v>15 mar. 22</c:v>
                </c:pt>
                <c:pt idx="6">
                  <c:v>15 giu. 22</c:v>
                </c:pt>
                <c:pt idx="7">
                  <c:v>15 set. 22</c:v>
                </c:pt>
                <c:pt idx="8">
                  <c:v>15 dic. 22</c:v>
                </c:pt>
                <c:pt idx="9">
                  <c:v>15. mar. 23</c:v>
                </c:pt>
                <c:pt idx="10">
                  <c:v>15 giu. 23</c:v>
                </c:pt>
                <c:pt idx="11">
                  <c:v>30 set. 23</c:v>
                </c:pt>
                <c:pt idx="12">
                  <c:v>31 dic. 23</c:v>
                </c:pt>
                <c:pt idx="13">
                  <c:v>31 gen. 24</c:v>
                </c:pt>
                <c:pt idx="14">
                  <c:v>15 mar. 24</c:v>
                </c:pt>
                <c:pt idx="15">
                  <c:v>15 giu. 24</c:v>
                </c:pt>
              </c:strCache>
            </c:strRef>
          </c:cat>
          <c:val>
            <c:numRef>
              <c:f>Foglio2!$C$8:$C$23</c:f>
              <c:numCache>
                <c:formatCode>General</c:formatCode>
                <c:ptCount val="16"/>
                <c:pt idx="0">
                  <c:v>305</c:v>
                </c:pt>
                <c:pt idx="1">
                  <c:v>291</c:v>
                </c:pt>
                <c:pt idx="2">
                  <c:v>331</c:v>
                </c:pt>
                <c:pt idx="3">
                  <c:v>317</c:v>
                </c:pt>
                <c:pt idx="4">
                  <c:v>343</c:v>
                </c:pt>
                <c:pt idx="5">
                  <c:v>353</c:v>
                </c:pt>
                <c:pt idx="6">
                  <c:v>374</c:v>
                </c:pt>
                <c:pt idx="7">
                  <c:v>422</c:v>
                </c:pt>
                <c:pt idx="8">
                  <c:v>400</c:v>
                </c:pt>
                <c:pt idx="9">
                  <c:v>380</c:v>
                </c:pt>
                <c:pt idx="10">
                  <c:v>406</c:v>
                </c:pt>
                <c:pt idx="11">
                  <c:v>451</c:v>
                </c:pt>
                <c:pt idx="12">
                  <c:v>496</c:v>
                </c:pt>
                <c:pt idx="13">
                  <c:v>516</c:v>
                </c:pt>
                <c:pt idx="14">
                  <c:v>523</c:v>
                </c:pt>
                <c:pt idx="15">
                  <c:v>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0-4B1A-9C54-B53B92842E5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4339375"/>
        <c:axId val="414333967"/>
      </c:barChart>
      <c:catAx>
        <c:axId val="414339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14333967"/>
        <c:crosses val="autoZero"/>
        <c:auto val="1"/>
        <c:lblAlgn val="ctr"/>
        <c:lblOffset val="100"/>
        <c:noMultiLvlLbl val="0"/>
      </c:catAx>
      <c:valAx>
        <c:axId val="4143339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143393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Foglio2!$B$31:$B$46</c:f>
              <c:strCache>
                <c:ptCount val="16"/>
                <c:pt idx="0">
                  <c:v>15 dic. 20</c:v>
                </c:pt>
                <c:pt idx="1">
                  <c:v>15 mar. 21</c:v>
                </c:pt>
                <c:pt idx="2">
                  <c:v>15 giu. 21</c:v>
                </c:pt>
                <c:pt idx="3">
                  <c:v>15 set. 21</c:v>
                </c:pt>
                <c:pt idx="4">
                  <c:v>15 dic. 21</c:v>
                </c:pt>
                <c:pt idx="5">
                  <c:v>15 mar. 22</c:v>
                </c:pt>
                <c:pt idx="6">
                  <c:v>15 giu. 22</c:v>
                </c:pt>
                <c:pt idx="7">
                  <c:v>15 set. 22</c:v>
                </c:pt>
                <c:pt idx="8">
                  <c:v>15 dic. 22</c:v>
                </c:pt>
                <c:pt idx="9">
                  <c:v>15 mar. 23</c:v>
                </c:pt>
                <c:pt idx="10">
                  <c:v>15 giu. 23</c:v>
                </c:pt>
                <c:pt idx="11">
                  <c:v>30 set. 23</c:v>
                </c:pt>
                <c:pt idx="12">
                  <c:v>31 dic. 23</c:v>
                </c:pt>
                <c:pt idx="13">
                  <c:v>31 gen. 24</c:v>
                </c:pt>
                <c:pt idx="14">
                  <c:v>15 mar. 24</c:v>
                </c:pt>
                <c:pt idx="15">
                  <c:v>15 giu. 24</c:v>
                </c:pt>
              </c:strCache>
            </c:strRef>
          </c:cat>
          <c:val>
            <c:numRef>
              <c:f>Foglio2!$C$31:$C$46</c:f>
              <c:numCache>
                <c:formatCode>General</c:formatCode>
                <c:ptCount val="16"/>
                <c:pt idx="0">
                  <c:v>26</c:v>
                </c:pt>
                <c:pt idx="1">
                  <c:v>25</c:v>
                </c:pt>
                <c:pt idx="2">
                  <c:v>29</c:v>
                </c:pt>
                <c:pt idx="3">
                  <c:v>36</c:v>
                </c:pt>
                <c:pt idx="4">
                  <c:v>25</c:v>
                </c:pt>
                <c:pt idx="5">
                  <c:v>32</c:v>
                </c:pt>
                <c:pt idx="6">
                  <c:v>35</c:v>
                </c:pt>
                <c:pt idx="7">
                  <c:v>42</c:v>
                </c:pt>
                <c:pt idx="8">
                  <c:v>45</c:v>
                </c:pt>
                <c:pt idx="9">
                  <c:v>48</c:v>
                </c:pt>
                <c:pt idx="10">
                  <c:v>49</c:v>
                </c:pt>
                <c:pt idx="11">
                  <c:v>46</c:v>
                </c:pt>
                <c:pt idx="12">
                  <c:v>46</c:v>
                </c:pt>
                <c:pt idx="13">
                  <c:v>50</c:v>
                </c:pt>
                <c:pt idx="14">
                  <c:v>56</c:v>
                </c:pt>
                <c:pt idx="15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3B-489A-A874-E359635DB6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506383"/>
        <c:axId val="103506799"/>
      </c:barChart>
      <c:catAx>
        <c:axId val="103506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506799"/>
        <c:crosses val="autoZero"/>
        <c:auto val="1"/>
        <c:lblAlgn val="ctr"/>
        <c:lblOffset val="100"/>
        <c:noMultiLvlLbl val="0"/>
      </c:catAx>
      <c:valAx>
        <c:axId val="103506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5063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45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4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3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40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43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53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82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28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6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01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17DB-5140-438E-9EDE-2155F5ECC05D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60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67462" y="393192"/>
            <a:ext cx="9104480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Minorenni e giovani adulti presenti nelle strutture residenziali della Giustizia Minorile in Italia</a:t>
            </a:r>
          </a:p>
          <a:p>
            <a:pPr algn="ctr"/>
            <a:r>
              <a:rPr lang="it-IT" b="1" dirty="0" smtClean="0"/>
              <a:t>(15 giugno 2021 – 15 giugno 2024)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418911" y="6129109"/>
            <a:ext cx="6955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b="1" dirty="0"/>
              <a:t>Dipartimento per la giustizia minorile e di </a:t>
            </a:r>
            <a:r>
              <a:rPr lang="it-IT" sz="1200" b="1" dirty="0" smtClean="0"/>
              <a:t>comunità- Sezione </a:t>
            </a:r>
            <a:r>
              <a:rPr lang="it-IT" sz="1200" b="1" dirty="0"/>
              <a:t>Statistica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421867"/>
              </p:ext>
            </p:extLst>
          </p:nvPr>
        </p:nvGraphicFramePr>
        <p:xfrm>
          <a:off x="1102766" y="1295590"/>
          <a:ext cx="8233872" cy="4469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56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07831" y="393192"/>
            <a:ext cx="9223743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Minorenni e giovani adulti presenti nelle strutture residenziali della Giustizia Minorile nel Lazio</a:t>
            </a:r>
          </a:p>
          <a:p>
            <a:pPr algn="ctr"/>
            <a:r>
              <a:rPr lang="it-IT" b="1" dirty="0" smtClean="0"/>
              <a:t>(15 giugno 2021 – 15 giugno 2024)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418911" y="6129109"/>
            <a:ext cx="6955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b="1" dirty="0"/>
              <a:t>Dipartimento per la giustizia minorile e di </a:t>
            </a:r>
            <a:r>
              <a:rPr lang="it-IT" sz="1200" b="1" dirty="0" smtClean="0"/>
              <a:t>comunità- Sezione </a:t>
            </a:r>
            <a:r>
              <a:rPr lang="it-IT" sz="1200" b="1" dirty="0"/>
              <a:t>Statistica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302157"/>
              </p:ext>
            </p:extLst>
          </p:nvPr>
        </p:nvGraphicFramePr>
        <p:xfrm>
          <a:off x="2301240" y="1383030"/>
          <a:ext cx="7589520" cy="4091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31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691632" y="393192"/>
            <a:ext cx="705609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 GIOVANI PRESENTI NEGLI ISTITUTI PENALI PER I MINORENNI IN ITALIA </a:t>
            </a:r>
          </a:p>
          <a:p>
            <a:pPr algn="ctr"/>
            <a:r>
              <a:rPr lang="it-IT" b="1" dirty="0" smtClean="0"/>
              <a:t>Dal 15 dicembre 2022 al </a:t>
            </a:r>
            <a:r>
              <a:rPr lang="it-IT" b="1" dirty="0" smtClean="0"/>
              <a:t>15 giugno 2024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32947" y="5906345"/>
            <a:ext cx="6955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b="1" dirty="0"/>
              <a:t>Dipartimento per la giustizia minorile e di </a:t>
            </a:r>
            <a:r>
              <a:rPr lang="it-IT" sz="1200" b="1" dirty="0" smtClean="0"/>
              <a:t>comunità- Sezione </a:t>
            </a:r>
            <a:r>
              <a:rPr lang="it-IT" sz="1200" b="1" dirty="0"/>
              <a:t>Statistica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764263"/>
              </p:ext>
            </p:extLst>
          </p:nvPr>
        </p:nvGraphicFramePr>
        <p:xfrm>
          <a:off x="1035404" y="1229698"/>
          <a:ext cx="9466341" cy="4674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55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652079" y="393192"/>
            <a:ext cx="5135188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GIOVANI PRESENTI NELL’IPM DI CASAL DEL MARMO</a:t>
            </a:r>
          </a:p>
          <a:p>
            <a:pPr algn="ctr"/>
            <a:r>
              <a:rPr lang="it-IT" b="1" dirty="0" smtClean="0"/>
              <a:t>dal 15 dicembre 2020 al 31 </a:t>
            </a:r>
            <a:r>
              <a:rPr lang="it-IT" b="1" dirty="0" smtClean="0"/>
              <a:t>giugno 2024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622917" y="6378293"/>
            <a:ext cx="6955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b="1" dirty="0"/>
              <a:t>Dipartimento per la giustizia minorile e di </a:t>
            </a:r>
            <a:r>
              <a:rPr lang="it-IT" sz="1200" b="1" dirty="0" smtClean="0"/>
              <a:t>comunità- Sezione </a:t>
            </a:r>
            <a:r>
              <a:rPr lang="it-IT" sz="1200" b="1" dirty="0"/>
              <a:t>Statistica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513546"/>
              </p:ext>
            </p:extLst>
          </p:nvPr>
        </p:nvGraphicFramePr>
        <p:xfrm>
          <a:off x="766618" y="1229698"/>
          <a:ext cx="10464799" cy="4989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838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150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 Fanoli</cp:lastModifiedBy>
  <cp:revision>122</cp:revision>
  <dcterms:created xsi:type="dcterms:W3CDTF">2022-10-11T15:14:06Z</dcterms:created>
  <dcterms:modified xsi:type="dcterms:W3CDTF">2024-06-20T08:28:11Z</dcterms:modified>
</cp:coreProperties>
</file>