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3735" autoAdjust="0"/>
  </p:normalViewPr>
  <p:slideViewPr>
    <p:cSldViewPr>
      <p:cViewPr varScale="1">
        <p:scale>
          <a:sx n="78" d="100"/>
          <a:sy n="78" d="100"/>
        </p:scale>
        <p:origin x="6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ossier%20sucifi%2010%20giugno%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ossier%20sucifi%2010%20giugno%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ossier%20sucifi%2010%20giugno%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ossier%20sucifi%2010%20giugno%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Foglio10!$C$77</c:f>
              <c:strCache>
                <c:ptCount val="1"/>
                <c:pt idx="0">
                  <c:v>Totale Italia</c:v>
                </c:pt>
              </c:strCache>
            </c:strRef>
          </c:tx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Foglio10!$B$78:$B$82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Foglio10!$C$78:$C$82</c:f>
              <c:numCache>
                <c:formatCode>General</c:formatCode>
                <c:ptCount val="5"/>
                <c:pt idx="0">
                  <c:v>61</c:v>
                </c:pt>
                <c:pt idx="1">
                  <c:v>48</c:v>
                </c:pt>
                <c:pt idx="2">
                  <c:v>83</c:v>
                </c:pt>
                <c:pt idx="3">
                  <c:v>71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DE-48F4-B052-B64A57027AC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91560784"/>
        <c:axId val="291559120"/>
      </c:barChart>
      <c:catAx>
        <c:axId val="29156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1559120"/>
        <c:crosses val="autoZero"/>
        <c:auto val="1"/>
        <c:lblAlgn val="ctr"/>
        <c:lblOffset val="100"/>
        <c:noMultiLvlLbl val="0"/>
      </c:catAx>
      <c:valAx>
        <c:axId val="291559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156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Foglio10!$G$77</c:f>
              <c:strCache>
                <c:ptCount val="1"/>
                <c:pt idx="0">
                  <c:v>Lazio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Foglio10!$F$78:$F$82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Foglio10!$G$78:$G$82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7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5E-4209-8166-5F54CA43198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81715648"/>
        <c:axId val="281721888"/>
      </c:barChart>
      <c:catAx>
        <c:axId val="28171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1721888"/>
        <c:crosses val="autoZero"/>
        <c:auto val="1"/>
        <c:lblAlgn val="ctr"/>
        <c:lblOffset val="100"/>
        <c:noMultiLvlLbl val="0"/>
      </c:catAx>
      <c:valAx>
        <c:axId val="281721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171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Foglio10!$B$57:$B$74</c:f>
              <c:strCache>
                <c:ptCount val="18"/>
                <c:pt idx="0">
                  <c:v>Lombardia</c:v>
                </c:pt>
                <c:pt idx="1">
                  <c:v>Campania</c:v>
                </c:pt>
                <c:pt idx="2">
                  <c:v>Sicilia</c:v>
                </c:pt>
                <c:pt idx="3">
                  <c:v>Lazio</c:v>
                </c:pt>
                <c:pt idx="4">
                  <c:v>Veneto</c:v>
                </c:pt>
                <c:pt idx="5">
                  <c:v>Puglia</c:v>
                </c:pt>
                <c:pt idx="6">
                  <c:v>Piemonte</c:v>
                </c:pt>
                <c:pt idx="7">
                  <c:v>Emilia Romagna</c:v>
                </c:pt>
                <c:pt idx="8">
                  <c:v>Toscana</c:v>
                </c:pt>
                <c:pt idx="9">
                  <c:v>Abruzzo</c:v>
                </c:pt>
                <c:pt idx="10">
                  <c:v>sardegna</c:v>
                </c:pt>
                <c:pt idx="11">
                  <c:v>Calabria</c:v>
                </c:pt>
                <c:pt idx="12">
                  <c:v>Liguria</c:v>
                </c:pt>
                <c:pt idx="13">
                  <c:v>Umbria</c:v>
                </c:pt>
                <c:pt idx="14">
                  <c:v>Marche</c:v>
                </c:pt>
                <c:pt idx="15">
                  <c:v>Friuli Venezia Giulia</c:v>
                </c:pt>
                <c:pt idx="16">
                  <c:v>Trentino Alto Adige</c:v>
                </c:pt>
                <c:pt idx="17">
                  <c:v>ND</c:v>
                </c:pt>
              </c:strCache>
            </c:strRef>
          </c:cat>
          <c:val>
            <c:numRef>
              <c:f>Foglio10!$C$57:$C$74</c:f>
              <c:numCache>
                <c:formatCode>General</c:formatCode>
                <c:ptCount val="18"/>
                <c:pt idx="0">
                  <c:v>50</c:v>
                </c:pt>
                <c:pt idx="1">
                  <c:v>35</c:v>
                </c:pt>
                <c:pt idx="2">
                  <c:v>25</c:v>
                </c:pt>
                <c:pt idx="3">
                  <c:v>25</c:v>
                </c:pt>
                <c:pt idx="4">
                  <c:v>23</c:v>
                </c:pt>
                <c:pt idx="5">
                  <c:v>22</c:v>
                </c:pt>
                <c:pt idx="6">
                  <c:v>21</c:v>
                </c:pt>
                <c:pt idx="7">
                  <c:v>19</c:v>
                </c:pt>
                <c:pt idx="8">
                  <c:v>14</c:v>
                </c:pt>
                <c:pt idx="9">
                  <c:v>13</c:v>
                </c:pt>
                <c:pt idx="10">
                  <c:v>13</c:v>
                </c:pt>
                <c:pt idx="11">
                  <c:v>10</c:v>
                </c:pt>
                <c:pt idx="12">
                  <c:v>9</c:v>
                </c:pt>
                <c:pt idx="13">
                  <c:v>8</c:v>
                </c:pt>
                <c:pt idx="14">
                  <c:v>5</c:v>
                </c:pt>
                <c:pt idx="15">
                  <c:v>2</c:v>
                </c:pt>
                <c:pt idx="16">
                  <c:v>2</c:v>
                </c:pt>
                <c:pt idx="1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14-4471-9E62-7E44A36B586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09952528"/>
        <c:axId val="1109955024"/>
      </c:barChart>
      <c:catAx>
        <c:axId val="1109952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9955024"/>
        <c:crosses val="autoZero"/>
        <c:auto val="1"/>
        <c:lblAlgn val="ctr"/>
        <c:lblOffset val="100"/>
        <c:noMultiLvlLbl val="0"/>
      </c:catAx>
      <c:valAx>
        <c:axId val="1109955024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0995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Foglio10!$C$88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Foglio10!$B$89:$B$99</c:f>
              <c:strCache>
                <c:ptCount val="11"/>
                <c:pt idx="0">
                  <c:v>Roma Regina Coeli</c:v>
                </c:pt>
                <c:pt idx="1">
                  <c:v>Torino</c:v>
                </c:pt>
                <c:pt idx="2">
                  <c:v>Verona</c:v>
                </c:pt>
                <c:pt idx="3">
                  <c:v>Napoli Poggioreale</c:v>
                </c:pt>
                <c:pt idx="4">
                  <c:v>Pavia</c:v>
                </c:pt>
                <c:pt idx="5">
                  <c:v>Foggia</c:v>
                </c:pt>
                <c:pt idx="6">
                  <c:v>Milano San Vittore</c:v>
                </c:pt>
                <c:pt idx="7">
                  <c:v>Cagliari</c:v>
                </c:pt>
                <c:pt idx="8">
                  <c:v>Firenze Sollicciano</c:v>
                </c:pt>
                <c:pt idx="9">
                  <c:v>Terni</c:v>
                </c:pt>
                <c:pt idx="10">
                  <c:v>Santa Maria C.V. (Ce)</c:v>
                </c:pt>
              </c:strCache>
            </c:strRef>
          </c:cat>
          <c:val>
            <c:numRef>
              <c:f>Foglio10!$C$89:$C$99</c:f>
              <c:numCache>
                <c:formatCode>General</c:formatCode>
                <c:ptCount val="11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7">
                  <c:v>1</c:v>
                </c:pt>
                <c:pt idx="8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F-4499-9F74-918D155BDC3B}"/>
            </c:ext>
          </c:extLst>
        </c:ser>
        <c:ser>
          <c:idx val="1"/>
          <c:order val="1"/>
          <c:tx>
            <c:strRef>
              <c:f>Foglio10!$D$88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Foglio10!$B$89:$B$99</c:f>
              <c:strCache>
                <c:ptCount val="11"/>
                <c:pt idx="0">
                  <c:v>Roma Regina Coeli</c:v>
                </c:pt>
                <c:pt idx="1">
                  <c:v>Torino</c:v>
                </c:pt>
                <c:pt idx="2">
                  <c:v>Verona</c:v>
                </c:pt>
                <c:pt idx="3">
                  <c:v>Napoli Poggioreale</c:v>
                </c:pt>
                <c:pt idx="4">
                  <c:v>Pavia</c:v>
                </c:pt>
                <c:pt idx="5">
                  <c:v>Foggia</c:v>
                </c:pt>
                <c:pt idx="6">
                  <c:v>Milano San Vittore</c:v>
                </c:pt>
                <c:pt idx="7">
                  <c:v>Cagliari</c:v>
                </c:pt>
                <c:pt idx="8">
                  <c:v>Firenze Sollicciano</c:v>
                </c:pt>
                <c:pt idx="9">
                  <c:v>Terni</c:v>
                </c:pt>
                <c:pt idx="10">
                  <c:v>Santa Maria C.V. (Ce)</c:v>
                </c:pt>
              </c:strCache>
            </c:strRef>
          </c:cat>
          <c:val>
            <c:numRef>
              <c:f>Foglio10!$D$89:$D$99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7">
                  <c:v>2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AF-4499-9F74-918D155BDC3B}"/>
            </c:ext>
          </c:extLst>
        </c:ser>
        <c:ser>
          <c:idx val="2"/>
          <c:order val="2"/>
          <c:tx>
            <c:strRef>
              <c:f>Foglio10!$E$88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Foglio10!$B$89:$B$99</c:f>
              <c:strCache>
                <c:ptCount val="11"/>
                <c:pt idx="0">
                  <c:v>Roma Regina Coeli</c:v>
                </c:pt>
                <c:pt idx="1">
                  <c:v>Torino</c:v>
                </c:pt>
                <c:pt idx="2">
                  <c:v>Verona</c:v>
                </c:pt>
                <c:pt idx="3">
                  <c:v>Napoli Poggioreale</c:v>
                </c:pt>
                <c:pt idx="4">
                  <c:v>Pavia</c:v>
                </c:pt>
                <c:pt idx="5">
                  <c:v>Foggia</c:v>
                </c:pt>
                <c:pt idx="6">
                  <c:v>Milano San Vittore</c:v>
                </c:pt>
                <c:pt idx="7">
                  <c:v>Cagliari</c:v>
                </c:pt>
                <c:pt idx="8">
                  <c:v>Firenze Sollicciano</c:v>
                </c:pt>
                <c:pt idx="9">
                  <c:v>Terni</c:v>
                </c:pt>
                <c:pt idx="10">
                  <c:v>Santa Maria C.V. (Ce)</c:v>
                </c:pt>
              </c:strCache>
            </c:strRef>
          </c:cat>
          <c:val>
            <c:numRef>
              <c:f>Foglio10!$E$89:$E$99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AF-4499-9F74-918D155BDC3B}"/>
            </c:ext>
          </c:extLst>
        </c:ser>
        <c:ser>
          <c:idx val="3"/>
          <c:order val="3"/>
          <c:tx>
            <c:strRef>
              <c:f>Foglio10!$F$88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Foglio10!$B$89:$B$99</c:f>
              <c:strCache>
                <c:ptCount val="11"/>
                <c:pt idx="0">
                  <c:v>Roma Regina Coeli</c:v>
                </c:pt>
                <c:pt idx="1">
                  <c:v>Torino</c:v>
                </c:pt>
                <c:pt idx="2">
                  <c:v>Verona</c:v>
                </c:pt>
                <c:pt idx="3">
                  <c:v>Napoli Poggioreale</c:v>
                </c:pt>
                <c:pt idx="4">
                  <c:v>Pavia</c:v>
                </c:pt>
                <c:pt idx="5">
                  <c:v>Foggia</c:v>
                </c:pt>
                <c:pt idx="6">
                  <c:v>Milano San Vittore</c:v>
                </c:pt>
                <c:pt idx="7">
                  <c:v>Cagliari</c:v>
                </c:pt>
                <c:pt idx="8">
                  <c:v>Firenze Sollicciano</c:v>
                </c:pt>
                <c:pt idx="9">
                  <c:v>Terni</c:v>
                </c:pt>
                <c:pt idx="10">
                  <c:v>Santa Maria C.V. (Ce)</c:v>
                </c:pt>
              </c:strCache>
            </c:strRef>
          </c:cat>
          <c:val>
            <c:numRef>
              <c:f>Foglio10!$F$89:$F$99</c:f>
              <c:numCache>
                <c:formatCode>General</c:formatCode>
                <c:ptCount val="11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AF-4499-9F74-918D155BDC3B}"/>
            </c:ext>
          </c:extLst>
        </c:ser>
        <c:ser>
          <c:idx val="4"/>
          <c:order val="4"/>
          <c:tx>
            <c:strRef>
              <c:f>Foglio10!$G$88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Foglio10!$B$89:$B$99</c:f>
              <c:strCache>
                <c:ptCount val="11"/>
                <c:pt idx="0">
                  <c:v>Roma Regina Coeli</c:v>
                </c:pt>
                <c:pt idx="1">
                  <c:v>Torino</c:v>
                </c:pt>
                <c:pt idx="2">
                  <c:v>Verona</c:v>
                </c:pt>
                <c:pt idx="3">
                  <c:v>Napoli Poggioreale</c:v>
                </c:pt>
                <c:pt idx="4">
                  <c:v>Pavia</c:v>
                </c:pt>
                <c:pt idx="5">
                  <c:v>Foggia</c:v>
                </c:pt>
                <c:pt idx="6">
                  <c:v>Milano San Vittore</c:v>
                </c:pt>
                <c:pt idx="7">
                  <c:v>Cagliari</c:v>
                </c:pt>
                <c:pt idx="8">
                  <c:v>Firenze Sollicciano</c:v>
                </c:pt>
                <c:pt idx="9">
                  <c:v>Terni</c:v>
                </c:pt>
                <c:pt idx="10">
                  <c:v>Santa Maria C.V. (Ce)</c:v>
                </c:pt>
              </c:strCache>
            </c:strRef>
          </c:cat>
          <c:val>
            <c:numRef>
              <c:f>Foglio10!$G$89:$G$99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7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AF-4499-9F74-918D155BDC3B}"/>
            </c:ext>
          </c:extLst>
        </c:ser>
        <c:ser>
          <c:idx val="5"/>
          <c:order val="5"/>
          <c:tx>
            <c:strRef>
              <c:f>Foglio10!$H$88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Foglio10!$B$89:$B$99</c:f>
              <c:strCache>
                <c:ptCount val="11"/>
                <c:pt idx="0">
                  <c:v>Roma Regina Coeli</c:v>
                </c:pt>
                <c:pt idx="1">
                  <c:v>Torino</c:v>
                </c:pt>
                <c:pt idx="2">
                  <c:v>Verona</c:v>
                </c:pt>
                <c:pt idx="3">
                  <c:v>Napoli Poggioreale</c:v>
                </c:pt>
                <c:pt idx="4">
                  <c:v>Pavia</c:v>
                </c:pt>
                <c:pt idx="5">
                  <c:v>Foggia</c:v>
                </c:pt>
                <c:pt idx="6">
                  <c:v>Milano San Vittore</c:v>
                </c:pt>
                <c:pt idx="7">
                  <c:v>Cagliari</c:v>
                </c:pt>
                <c:pt idx="8">
                  <c:v>Firenze Sollicciano</c:v>
                </c:pt>
                <c:pt idx="9">
                  <c:v>Terni</c:v>
                </c:pt>
                <c:pt idx="10">
                  <c:v>Santa Maria C.V. (Ce)</c:v>
                </c:pt>
              </c:strCache>
            </c:strRef>
          </c:cat>
          <c:val>
            <c:numRef>
              <c:f>Foglio10!$H$89:$H$99</c:f>
              <c:numCache>
                <c:formatCode>General</c:formatCode>
                <c:ptCount val="11"/>
                <c:pt idx="0">
                  <c:v>14</c:v>
                </c:pt>
                <c:pt idx="1">
                  <c:v>12</c:v>
                </c:pt>
                <c:pt idx="2">
                  <c:v>10</c:v>
                </c:pt>
                <c:pt idx="3">
                  <c:v>9</c:v>
                </c:pt>
                <c:pt idx="4">
                  <c:v>9</c:v>
                </c:pt>
                <c:pt idx="5">
                  <c:v>8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AF-4499-9F74-918D155BDC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7947312"/>
        <c:axId val="337947728"/>
      </c:barChart>
      <c:catAx>
        <c:axId val="33794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7947728"/>
        <c:crosses val="autoZero"/>
        <c:auto val="1"/>
        <c:lblAlgn val="ctr"/>
        <c:lblOffset val="100"/>
        <c:noMultiLvlLbl val="0"/>
      </c:catAx>
      <c:valAx>
        <c:axId val="337947728"/>
        <c:scaling>
          <c:orientation val="minMax"/>
          <c:max val="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37947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17/06/2024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62325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Ristretti Orizzonti – Dossier morire di carcere</a:t>
            </a:r>
            <a:endParaRPr lang="it-IT" sz="1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284466"/>
            <a:ext cx="77048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Numero di suicidi accertati negli Istituti penitenziari in Italia e nel Lazio</a:t>
            </a:r>
          </a:p>
          <a:p>
            <a:pPr algn="ctr"/>
            <a:r>
              <a:rPr lang="it-IT" b="1" dirty="0" smtClean="0"/>
              <a:t>Dal 1 gennaio 2020 al 17 giugno 2024 </a:t>
            </a:r>
            <a:endParaRPr lang="it-IT" b="1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115366"/>
              </p:ext>
            </p:extLst>
          </p:nvPr>
        </p:nvGraphicFramePr>
        <p:xfrm>
          <a:off x="107504" y="1290836"/>
          <a:ext cx="4752528" cy="4226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906410"/>
              </p:ext>
            </p:extLst>
          </p:nvPr>
        </p:nvGraphicFramePr>
        <p:xfrm>
          <a:off x="4855707" y="1572617"/>
          <a:ext cx="4288293" cy="4226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62325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Ristretti Orizzonti – Dossier morire di carcere</a:t>
            </a:r>
            <a:endParaRPr lang="it-IT" sz="1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284466"/>
            <a:ext cx="77048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Numero complessivo di suicidi  negli Istituti Penitenziari </a:t>
            </a:r>
          </a:p>
          <a:p>
            <a:pPr algn="ctr"/>
            <a:r>
              <a:rPr lang="it-IT" b="1" dirty="0" smtClean="0"/>
              <a:t>tra il 1° gennaio 2020 e il 17  giugno 2024 per Regione </a:t>
            </a:r>
            <a:endParaRPr lang="it-IT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542629"/>
              </p:ext>
            </p:extLst>
          </p:nvPr>
        </p:nvGraphicFramePr>
        <p:xfrm>
          <a:off x="755576" y="1052736"/>
          <a:ext cx="748883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15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62325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Ristretti Orizzonti – Dossier morire di carcere</a:t>
            </a:r>
            <a:endParaRPr lang="it-IT" sz="1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284466"/>
            <a:ext cx="77048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Primi dieci istituti penitenziari in Italia per numero di sucidi </a:t>
            </a:r>
          </a:p>
          <a:p>
            <a:pPr algn="ctr"/>
            <a:r>
              <a:rPr lang="it-IT" b="1" dirty="0" smtClean="0"/>
              <a:t>tra il 1° gennaio 2020 e il 17 giugno 2024</a:t>
            </a:r>
            <a:endParaRPr lang="it-IT" b="1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07834"/>
              </p:ext>
            </p:extLst>
          </p:nvPr>
        </p:nvGraphicFramePr>
        <p:xfrm>
          <a:off x="6156176" y="1484784"/>
          <a:ext cx="2743200" cy="3240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val="1978241662"/>
                    </a:ext>
                  </a:extLst>
                </a:gridCol>
                <a:gridCol w="545378">
                  <a:extLst>
                    <a:ext uri="{9D8B030D-6E8A-4147-A177-3AD203B41FA5}">
                      <a16:colId xmlns:a16="http://schemas.microsoft.com/office/drawing/2014/main" val="2640525136"/>
                    </a:ext>
                  </a:extLst>
                </a:gridCol>
                <a:gridCol w="1016722">
                  <a:extLst>
                    <a:ext uri="{9D8B030D-6E8A-4147-A177-3AD203B41FA5}">
                      <a16:colId xmlns:a16="http://schemas.microsoft.com/office/drawing/2014/main" val="3029401433"/>
                    </a:ext>
                  </a:extLst>
                </a:gridCol>
              </a:tblGrid>
              <a:tr h="862884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Numero sucidi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Tasso affollamento effettivo al </a:t>
                      </a:r>
                      <a:r>
                        <a:rPr lang="it-IT" sz="1100" u="none" strike="noStrike" dirty="0" smtClean="0">
                          <a:effectLst/>
                        </a:rPr>
                        <a:t>30 maggio</a:t>
                      </a:r>
                      <a:r>
                        <a:rPr lang="it-IT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1100" u="none" strike="noStrike" dirty="0" smtClean="0">
                          <a:effectLst/>
                        </a:rPr>
                        <a:t>2023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54727362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Roma Regina Coeli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 smtClean="0">
                          <a:effectLst/>
                        </a:rPr>
                        <a:t>14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 smtClean="0">
                          <a:effectLst/>
                        </a:rPr>
                        <a:t>183%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5262105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Torino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 smtClean="0">
                          <a:effectLst/>
                        </a:rPr>
                        <a:t>130%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6802665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Verona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61291566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Napoli Poggioreale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2524034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Pavia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33593740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Foggia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4330422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Milano San Vittore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226%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13609351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Cagliari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116%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01568782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Firenze Sollicciano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43363964"/>
                  </a:ext>
                </a:extLst>
              </a:tr>
              <a:tr h="2002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Terni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77239666"/>
                  </a:ext>
                </a:extLst>
              </a:tr>
              <a:tr h="37539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Santa Maria C.V.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134%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73961406"/>
                  </a:ext>
                </a:extLst>
              </a:tr>
            </a:tbl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595675"/>
              </p:ext>
            </p:extLst>
          </p:nvPr>
        </p:nvGraphicFramePr>
        <p:xfrm>
          <a:off x="107504" y="1628800"/>
          <a:ext cx="604867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31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6862</TotalTime>
  <Words>162</Words>
  <Application>Microsoft Office PowerPoint</Application>
  <PresentationFormat>Presentazione su schermo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503</cp:revision>
  <dcterms:created xsi:type="dcterms:W3CDTF">2020-06-03T15:49:37Z</dcterms:created>
  <dcterms:modified xsi:type="dcterms:W3CDTF">2024-06-17T16:07:38Z</dcterms:modified>
</cp:coreProperties>
</file>