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57" r:id="rId4"/>
    <p:sldId id="258" r:id="rId5"/>
    <p:sldId id="269" r:id="rId6"/>
    <p:sldId id="271" r:id="rId7"/>
    <p:sldId id="270" r:id="rId8"/>
    <p:sldId id="259" r:id="rId9"/>
    <p:sldId id="264" r:id="rId10"/>
    <p:sldId id="261" r:id="rId11"/>
    <p:sldId id="260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5274" autoAdjust="0"/>
  </p:normalViewPr>
  <p:slideViewPr>
    <p:cSldViewPr>
      <p:cViewPr>
        <p:scale>
          <a:sx n="75" d="100"/>
          <a:sy n="75" d="100"/>
        </p:scale>
        <p:origin x="1421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12%20giugno%20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12%20giugn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12%20giugno%202024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12%20giugno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12%20giugno%20202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12%20giugno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'tasso affolamento ordinato'!$B$3</c:f>
              <c:strCache>
                <c:ptCount val="1"/>
                <c:pt idx="0">
                  <c:v>% DETENUTI SU POSTI EFFETTIVAMENTRE DISPONIBILI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E6E-466F-9D86-1BC1F50F609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6E6E-466F-9D86-1BC1F50F609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6E6E-466F-9D86-1BC1F50F609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6E6E-466F-9D86-1BC1F50F609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6E6E-466F-9D86-1BC1F50F6090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6E6E-466F-9D86-1BC1F50F609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6E6E-466F-9D86-1BC1F50F609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6E6E-466F-9D86-1BC1F50F609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1-6E6E-466F-9D86-1BC1F50F609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3-6E6E-466F-9D86-1BC1F50F609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5-6E6E-466F-9D86-1BC1F50F609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7-6E6E-466F-9D86-1BC1F50F609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9-6E6E-466F-9D86-1BC1F50F609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B-6E6E-466F-9D86-1BC1F50F609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D-6E6E-466F-9D86-1BC1F50F6090}"/>
              </c:ext>
            </c:extLst>
          </c:dPt>
          <c:dPt>
            <c:idx val="15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1F-6E6E-466F-9D86-1BC1F50F60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'tasso affolamento ordinato'!$A$4:$A$19</c:f>
              <c:strCache>
                <c:ptCount val="16"/>
                <c:pt idx="0">
                  <c:v>PALIANO</c:v>
                </c:pt>
                <c:pt idx="1">
                  <c:v>CIVITAVECCHIA "G. PASSERINI"</c:v>
                </c:pt>
                <c:pt idx="2">
                  <c:v>ROMA "REBIBBIA TERZA CASA"</c:v>
                </c:pt>
                <c:pt idx="3">
                  <c:v>ROMA "REBIBBIA" C.R.</c:v>
                </c:pt>
                <c:pt idx="4">
                  <c:v>FROSINONE "G. PAGLIEI"</c:v>
                </c:pt>
                <c:pt idx="5">
                  <c:v>ROMA "G.STEFANINI" REBIBBIA FEMM.</c:v>
                </c:pt>
                <c:pt idx="6">
                  <c:v>VELLETRI</c:v>
                </c:pt>
                <c:pt idx="7">
                  <c:v>ROMA REBIBBIA "RAFFAELE CINOTTI" </c:v>
                </c:pt>
                <c:pt idx="8">
                  <c:v>CASSINO</c:v>
                </c:pt>
                <c:pt idx="9">
                  <c:v>LATINA</c:v>
                </c:pt>
                <c:pt idx="10">
                  <c:v>VITERBO "N.C."</c:v>
                </c:pt>
                <c:pt idx="11">
                  <c:v>CIVITAVECCHIA "N.C."</c:v>
                </c:pt>
                <c:pt idx="12">
                  <c:v>RIETI "N.C."</c:v>
                </c:pt>
                <c:pt idx="13">
                  <c:v>ROMA "REGINA COELI"</c:v>
                </c:pt>
                <c:pt idx="14">
                  <c:v>TOTALE LAZIO</c:v>
                </c:pt>
                <c:pt idx="15">
                  <c:v>TOTALE ITALIA </c:v>
                </c:pt>
              </c:strCache>
            </c:strRef>
          </c:cat>
          <c:val>
            <c:numRef>
              <c:f>'tasso affolamento ordinato'!$B$4:$B$19</c:f>
              <c:numCache>
                <c:formatCode>0%</c:formatCode>
                <c:ptCount val="16"/>
                <c:pt idx="0">
                  <c:v>0.37908496732026142</c:v>
                </c:pt>
                <c:pt idx="1">
                  <c:v>0.4861111111111111</c:v>
                </c:pt>
                <c:pt idx="2">
                  <c:v>0.58333333333333337</c:v>
                </c:pt>
                <c:pt idx="3">
                  <c:v>0.89589905362776023</c:v>
                </c:pt>
                <c:pt idx="4">
                  <c:v>1.2535787321063394</c:v>
                </c:pt>
                <c:pt idx="5">
                  <c:v>1.3547169811320754</c:v>
                </c:pt>
                <c:pt idx="6">
                  <c:v>1.4344660194174756</c:v>
                </c:pt>
                <c:pt idx="7">
                  <c:v>1.4657919400187442</c:v>
                </c:pt>
                <c:pt idx="8">
                  <c:v>1.6141732283464567</c:v>
                </c:pt>
                <c:pt idx="9">
                  <c:v>1.6447368421052631</c:v>
                </c:pt>
                <c:pt idx="10">
                  <c:v>1.6469135802469135</c:v>
                </c:pt>
                <c:pt idx="11">
                  <c:v>1.6945337620578778</c:v>
                </c:pt>
                <c:pt idx="12">
                  <c:v>1.7024221453287198</c:v>
                </c:pt>
                <c:pt idx="13">
                  <c:v>1.8264331210191083</c:v>
                </c:pt>
                <c:pt idx="14">
                  <c:v>1.4295655841417123</c:v>
                </c:pt>
                <c:pt idx="15">
                  <c:v>1.2934117894294421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6E6E-466F-9D86-1BC1F50F60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443904"/>
        <c:axId val="66449792"/>
      </c:barChart>
      <c:catAx>
        <c:axId val="664439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66449792"/>
        <c:crosses val="autoZero"/>
        <c:auto val="1"/>
        <c:lblAlgn val="ctr"/>
        <c:lblOffset val="100"/>
        <c:noMultiLvlLbl val="0"/>
      </c:catAx>
      <c:valAx>
        <c:axId val="664497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66443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 b="1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70057739343372E-2"/>
          <c:y val="3.875866172785881E-3"/>
          <c:w val="0.93799445557470995"/>
          <c:h val="0.815166429884337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07-4CEF-93BE-7B126646AF36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07-4CEF-93BE-7B126646AF3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07-4CEF-93BE-7B126646AF3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907-4CEF-93BE-7B126646AF36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907-4CEF-93BE-7B126646AF36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907-4CEF-93BE-7B126646AF3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907-4CEF-93BE-7B126646AF36}"/>
              </c:ext>
            </c:extLst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907-4CEF-93BE-7B126646AF36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907-4CEF-93BE-7B126646AF36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907-4CEF-93BE-7B126646AF36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907-4CEF-93BE-7B126646AF36}"/>
              </c:ext>
            </c:extLst>
          </c:dPt>
          <c:dLbls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'variazioni regionali'!$J$2:$J$21</c:f>
              <c:strCache>
                <c:ptCount val="20"/>
                <c:pt idx="0">
                  <c:v>CAMPANIA</c:v>
                </c:pt>
                <c:pt idx="1">
                  <c:v>SICILIA</c:v>
                </c:pt>
                <c:pt idx="2">
                  <c:v>BASILICATA</c:v>
                </c:pt>
                <c:pt idx="3">
                  <c:v>LIGURIA</c:v>
                </c:pt>
                <c:pt idx="4">
                  <c:v>SARDEGNA</c:v>
                </c:pt>
                <c:pt idx="5">
                  <c:v>VENETO</c:v>
                </c:pt>
                <c:pt idx="6">
                  <c:v>PUGLIA</c:v>
                </c:pt>
                <c:pt idx="7">
                  <c:v>TOSCANA</c:v>
                </c:pt>
                <c:pt idx="8">
                  <c:v>TRENTINO ALTO ADIGE</c:v>
                </c:pt>
                <c:pt idx="9">
                  <c:v>VALLE D'AOSTA</c:v>
                </c:pt>
                <c:pt idx="10">
                  <c:v>UMBRIA</c:v>
                </c:pt>
                <c:pt idx="11">
                  <c:v>FRIULI VENEZIA GIULIA</c:v>
                </c:pt>
                <c:pt idx="12">
                  <c:v>LAZIO</c:v>
                </c:pt>
                <c:pt idx="13">
                  <c:v>EMILIA ROMAGNA</c:v>
                </c:pt>
                <c:pt idx="14">
                  <c:v>MOLISE</c:v>
                </c:pt>
                <c:pt idx="15">
                  <c:v>ABRUZZO</c:v>
                </c:pt>
                <c:pt idx="16">
                  <c:v>MARCHE</c:v>
                </c:pt>
                <c:pt idx="17">
                  <c:v>LOMBARDIA</c:v>
                </c:pt>
                <c:pt idx="18">
                  <c:v>CALABRIA</c:v>
                </c:pt>
                <c:pt idx="19">
                  <c:v>PIEMONTE</c:v>
                </c:pt>
              </c:strCache>
            </c:strRef>
          </c:cat>
          <c:val>
            <c:numRef>
              <c:f>'variazioni regionali'!$K$2:$K$21</c:f>
              <c:numCache>
                <c:formatCode>General</c:formatCode>
                <c:ptCount val="20"/>
                <c:pt idx="0">
                  <c:v>-44</c:v>
                </c:pt>
                <c:pt idx="1">
                  <c:v>-23</c:v>
                </c:pt>
                <c:pt idx="2">
                  <c:v>-5</c:v>
                </c:pt>
                <c:pt idx="3">
                  <c:v>-5</c:v>
                </c:pt>
                <c:pt idx="4">
                  <c:v>-4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7</c:v>
                </c:pt>
                <c:pt idx="10">
                  <c:v>12</c:v>
                </c:pt>
                <c:pt idx="11">
                  <c:v>13</c:v>
                </c:pt>
                <c:pt idx="12">
                  <c:v>15</c:v>
                </c:pt>
                <c:pt idx="13">
                  <c:v>16</c:v>
                </c:pt>
                <c:pt idx="14">
                  <c:v>19</c:v>
                </c:pt>
                <c:pt idx="15">
                  <c:v>30</c:v>
                </c:pt>
                <c:pt idx="16">
                  <c:v>36</c:v>
                </c:pt>
                <c:pt idx="17">
                  <c:v>53</c:v>
                </c:pt>
                <c:pt idx="18">
                  <c:v>55</c:v>
                </c:pt>
                <c:pt idx="19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907-4CEF-93BE-7B126646AF3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9660192"/>
        <c:axId val="1869663936"/>
      </c:barChart>
      <c:catAx>
        <c:axId val="18696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9663936"/>
        <c:crosses val="autoZero"/>
        <c:auto val="1"/>
        <c:lblAlgn val="ctr"/>
        <c:lblOffset val="100"/>
        <c:noMultiLvlLbl val="0"/>
      </c:catAx>
      <c:valAx>
        <c:axId val="18696639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6966019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16.521610857058562</c:v>
                </c:pt>
                <c:pt idx="1">
                  <c:v>15.243634945651291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79-4C4D-B8E7-A23B359B4527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12.996017111668387</c:v>
                </c:pt>
                <c:pt idx="1">
                  <c:v>10.117471200870879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79-4C4D-B8E7-A23B359B4527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70.246349019029353</c:v>
                </c:pt>
                <c:pt idx="1">
                  <c:v>74.026353843404223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79-4C4D-B8E7-A23B359B4527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0.23602301224369379</c:v>
                </c:pt>
                <c:pt idx="1">
                  <c:v>0.61254001007360237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79-4C4D-B8E7-A23B359B45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35016835016835E-2"/>
                  <c:y val="-3.500269251480893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8F9-4FC0-A348-22A0D87BBC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trend'!$A$171:$A$220</c:f>
              <c:strCache>
                <c:ptCount val="50"/>
                <c:pt idx="0">
                  <c:v>mag. 24</c:v>
                </c:pt>
                <c:pt idx="2">
                  <c:v>mar. 24</c:v>
                </c:pt>
                <c:pt idx="5">
                  <c:v>dic. 23</c:v>
                </c:pt>
                <c:pt idx="8">
                  <c:v>set. 23</c:v>
                </c:pt>
                <c:pt idx="11">
                  <c:v>giu. 23</c:v>
                </c:pt>
                <c:pt idx="14">
                  <c:v>mar. 23</c:v>
                </c:pt>
                <c:pt idx="17">
                  <c:v>dic.22</c:v>
                </c:pt>
                <c:pt idx="20">
                  <c:v>set. 22</c:v>
                </c:pt>
                <c:pt idx="23">
                  <c:v>giu. 22</c:v>
                </c:pt>
                <c:pt idx="26">
                  <c:v>mar. 22</c:v>
                </c:pt>
                <c:pt idx="29">
                  <c:v>dic. 21</c:v>
                </c:pt>
                <c:pt idx="33">
                  <c:v>giu 21</c:v>
                </c:pt>
                <c:pt idx="37">
                  <c:v>dic 20</c:v>
                </c:pt>
                <c:pt idx="41">
                  <c:v>giu 20</c:v>
                </c:pt>
                <c:pt idx="45">
                  <c:v>dic 19</c:v>
                </c:pt>
                <c:pt idx="49">
                  <c:v>giu 19</c:v>
                </c:pt>
              </c:strCache>
            </c:strRef>
          </c:cat>
          <c:val>
            <c:numRef>
              <c:f>'in attesa di giudizio trend'!$B$171:$B$220</c:f>
              <c:numCache>
                <c:formatCode>0.0%</c:formatCode>
                <c:ptCount val="50"/>
                <c:pt idx="0">
                  <c:v>0.253</c:v>
                </c:pt>
                <c:pt idx="1">
                  <c:v>0.255</c:v>
                </c:pt>
                <c:pt idx="2">
                  <c:v>0.25800000000000001</c:v>
                </c:pt>
                <c:pt idx="3">
                  <c:v>0.26</c:v>
                </c:pt>
                <c:pt idx="4">
                  <c:v>0.25900000000000001</c:v>
                </c:pt>
                <c:pt idx="5" formatCode="0%">
                  <c:v>0.26</c:v>
                </c:pt>
                <c:pt idx="6" formatCode="0%">
                  <c:v>0.26300000000000001</c:v>
                </c:pt>
                <c:pt idx="7" formatCode="0%">
                  <c:v>0.26600000000000001</c:v>
                </c:pt>
                <c:pt idx="8" formatCode="0%">
                  <c:v>0.26500000000000001</c:v>
                </c:pt>
                <c:pt idx="9" formatCode="0%">
                  <c:v>0.25900000000000001</c:v>
                </c:pt>
                <c:pt idx="10" formatCode="0%">
                  <c:v>0.252</c:v>
                </c:pt>
                <c:pt idx="11" formatCode="0%">
                  <c:v>0.254</c:v>
                </c:pt>
                <c:pt idx="12" formatCode="0%">
                  <c:v>0.25</c:v>
                </c:pt>
                <c:pt idx="13" formatCode="0%">
                  <c:v>0.25900000000000001</c:v>
                </c:pt>
                <c:pt idx="14" formatCode="0%">
                  <c:v>0.26200000000000001</c:v>
                </c:pt>
                <c:pt idx="15" formatCode="0%">
                  <c:v>0.26900000000000002</c:v>
                </c:pt>
                <c:pt idx="16" formatCode="0%">
                  <c:v>0.27500000000000002</c:v>
                </c:pt>
                <c:pt idx="17" formatCode="0%">
                  <c:v>0.27800000000000002</c:v>
                </c:pt>
                <c:pt idx="18" formatCode="0%">
                  <c:v>0.28399999999999997</c:v>
                </c:pt>
                <c:pt idx="19" formatCode="0%">
                  <c:v>0.28799999999999998</c:v>
                </c:pt>
                <c:pt idx="20" formatCode="0%">
                  <c:v>0.28799999999999998</c:v>
                </c:pt>
                <c:pt idx="21" formatCode="0%">
                  <c:v>0.28499999999999998</c:v>
                </c:pt>
                <c:pt idx="22" formatCode="0%">
                  <c:v>0.27800000000000002</c:v>
                </c:pt>
                <c:pt idx="23" formatCode="0%">
                  <c:v>0.28399999999999997</c:v>
                </c:pt>
                <c:pt idx="24" formatCode="0%">
                  <c:v>0.28499999999999998</c:v>
                </c:pt>
                <c:pt idx="25" formatCode="0%">
                  <c:v>0.28899999999999998</c:v>
                </c:pt>
                <c:pt idx="26" formatCode="0%">
                  <c:v>0.29299999999999998</c:v>
                </c:pt>
                <c:pt idx="27" formatCode="0%">
                  <c:v>0.29799999999999999</c:v>
                </c:pt>
                <c:pt idx="28" formatCode="0%">
                  <c:v>0.3</c:v>
                </c:pt>
                <c:pt idx="29" formatCode="0%">
                  <c:v>0.27800000000000002</c:v>
                </c:pt>
                <c:pt idx="33" formatCode="0%">
                  <c:v>0.3</c:v>
                </c:pt>
                <c:pt idx="37" formatCode="0%">
                  <c:v>0.315</c:v>
                </c:pt>
                <c:pt idx="41" formatCode="0%">
                  <c:v>0.32400000000000001</c:v>
                </c:pt>
                <c:pt idx="45" formatCode="0%">
                  <c:v>0.31</c:v>
                </c:pt>
                <c:pt idx="49" formatCode="0%">
                  <c:v>0.315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F9-4FC0-A348-22A0D87BBC32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35016835016835E-2"/>
                  <c:y val="-3.2310177705977383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8F9-4FC0-A348-22A0D87BBC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trend'!$A$171:$A$220</c:f>
              <c:strCache>
                <c:ptCount val="50"/>
                <c:pt idx="0">
                  <c:v>mag. 24</c:v>
                </c:pt>
                <c:pt idx="2">
                  <c:v>mar. 24</c:v>
                </c:pt>
                <c:pt idx="5">
                  <c:v>dic. 23</c:v>
                </c:pt>
                <c:pt idx="8">
                  <c:v>set. 23</c:v>
                </c:pt>
                <c:pt idx="11">
                  <c:v>giu. 23</c:v>
                </c:pt>
                <c:pt idx="14">
                  <c:v>mar. 23</c:v>
                </c:pt>
                <c:pt idx="17">
                  <c:v>dic.22</c:v>
                </c:pt>
                <c:pt idx="20">
                  <c:v>set. 22</c:v>
                </c:pt>
                <c:pt idx="23">
                  <c:v>giu. 22</c:v>
                </c:pt>
                <c:pt idx="26">
                  <c:v>mar. 22</c:v>
                </c:pt>
                <c:pt idx="29">
                  <c:v>dic. 21</c:v>
                </c:pt>
                <c:pt idx="33">
                  <c:v>giu 21</c:v>
                </c:pt>
                <c:pt idx="37">
                  <c:v>dic 20</c:v>
                </c:pt>
                <c:pt idx="41">
                  <c:v>giu 20</c:v>
                </c:pt>
                <c:pt idx="45">
                  <c:v>dic 19</c:v>
                </c:pt>
                <c:pt idx="49">
                  <c:v>giu 19</c:v>
                </c:pt>
              </c:strCache>
            </c:strRef>
          </c:cat>
          <c:val>
            <c:numRef>
              <c:f>'in attesa di giudizio trend'!$C$171:$C$220</c:f>
              <c:numCache>
                <c:formatCode>0.0%</c:formatCode>
                <c:ptCount val="50"/>
                <c:pt idx="0">
                  <c:v>0.29499999999999998</c:v>
                </c:pt>
                <c:pt idx="1">
                  <c:v>0.30099999999999999</c:v>
                </c:pt>
                <c:pt idx="2">
                  <c:v>0.30299999999999999</c:v>
                </c:pt>
                <c:pt idx="3">
                  <c:v>0.30099999999999999</c:v>
                </c:pt>
                <c:pt idx="4">
                  <c:v>0.29499999999999998</c:v>
                </c:pt>
                <c:pt idx="5" formatCode="0%">
                  <c:v>0.29399999999999998</c:v>
                </c:pt>
                <c:pt idx="6" formatCode="0%">
                  <c:v>0.29199999999999998</c:v>
                </c:pt>
                <c:pt idx="7" formatCode="0%">
                  <c:v>0.29100000000000004</c:v>
                </c:pt>
                <c:pt idx="8" formatCode="0%">
                  <c:v>0.28400000000000003</c:v>
                </c:pt>
                <c:pt idx="9" formatCode="0%">
                  <c:v>0.27200000000000002</c:v>
                </c:pt>
                <c:pt idx="10" formatCode="0%">
                  <c:v>0.26</c:v>
                </c:pt>
                <c:pt idx="11" formatCode="0%">
                  <c:v>0.26800000000000002</c:v>
                </c:pt>
                <c:pt idx="12" formatCode="0%">
                  <c:v>0.27900000000000003</c:v>
                </c:pt>
                <c:pt idx="13" formatCode="0%">
                  <c:v>0.27700000000000002</c:v>
                </c:pt>
                <c:pt idx="14" formatCode="0%">
                  <c:v>0.28100000000000003</c:v>
                </c:pt>
                <c:pt idx="15" formatCode="0%">
                  <c:v>0.28399999999999997</c:v>
                </c:pt>
                <c:pt idx="16" formatCode="0%">
                  <c:v>0.29399999999999998</c:v>
                </c:pt>
                <c:pt idx="17" formatCode="0%">
                  <c:v>0.29799999999999999</c:v>
                </c:pt>
                <c:pt idx="18" formatCode="0%">
                  <c:v>0.30299999999999999</c:v>
                </c:pt>
                <c:pt idx="19" formatCode="0%">
                  <c:v>0.309</c:v>
                </c:pt>
                <c:pt idx="20" formatCode="0%">
                  <c:v>0.309</c:v>
                </c:pt>
                <c:pt idx="21" formatCode="0%">
                  <c:v>0.30499999999999999</c:v>
                </c:pt>
                <c:pt idx="22" formatCode="0%">
                  <c:v>0.30199999999999999</c:v>
                </c:pt>
                <c:pt idx="23" formatCode="0%">
                  <c:v>0.30499999999999999</c:v>
                </c:pt>
                <c:pt idx="24" formatCode="0%">
                  <c:v>0.30599999999999999</c:v>
                </c:pt>
                <c:pt idx="25" formatCode="0%">
                  <c:v>0.30499999999999999</c:v>
                </c:pt>
                <c:pt idx="26" formatCode="0%">
                  <c:v>0.307</c:v>
                </c:pt>
                <c:pt idx="27" formatCode="0%">
                  <c:v>0.315</c:v>
                </c:pt>
                <c:pt idx="28" formatCode="0%">
                  <c:v>0.314</c:v>
                </c:pt>
                <c:pt idx="29" formatCode="0%">
                  <c:v>0.29799999999999999</c:v>
                </c:pt>
                <c:pt idx="33" formatCode="0%">
                  <c:v>0.312</c:v>
                </c:pt>
                <c:pt idx="37" formatCode="0%">
                  <c:v>0.34899999999999998</c:v>
                </c:pt>
                <c:pt idx="41" formatCode="0%">
                  <c:v>0.38500000000000001</c:v>
                </c:pt>
                <c:pt idx="45" formatCode="0%">
                  <c:v>0.37</c:v>
                </c:pt>
                <c:pt idx="49" formatCode="0%">
                  <c:v>0.372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F9-4FC0-A348-22A0D87BB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23231"/>
        <c:axId val="197731967"/>
      </c:lineChart>
      <c:catAx>
        <c:axId val="19772323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731967"/>
        <c:crosses val="autoZero"/>
        <c:auto val="1"/>
        <c:lblAlgn val="ctr"/>
        <c:lblOffset val="100"/>
        <c:noMultiLvlLbl val="0"/>
      </c:catAx>
      <c:valAx>
        <c:axId val="197731967"/>
        <c:scaling>
          <c:orientation val="minMax"/>
          <c:min val="0.2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97723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62.38383242366131</c:v>
                </c:pt>
                <c:pt idx="1">
                  <c:v>68.708466700245339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CD-4D30-B698-ED33C87FD800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37.616167576338697</c:v>
                </c:pt>
                <c:pt idx="1">
                  <c:v>31.291533299754658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CD-4D30-B698-ED33C87FD8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93.509367163298421</c:v>
                </c:pt>
                <c:pt idx="1">
                  <c:v>95.85682486554991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72-42DA-B89E-B6590578CC2F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6.490632836701578</c:v>
                </c:pt>
                <c:pt idx="1">
                  <c:v>4.1431751344500949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72-42DA-B89E-B6590578CC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0.02882</cdr:x>
      <cdr:y>0.14658</cdr:y>
    </cdr:from>
    <cdr:to>
      <cdr:x>0.10859</cdr:x>
      <cdr:y>0.15347</cdr:y>
    </cdr:to>
    <cdr:cxnSp macro="">
      <cdr:nvCxnSpPr>
        <cdr:cNvPr id="3" name="Connettore diritto 2"/>
        <cdr:cNvCxnSpPr/>
      </cdr:nvCxnSpPr>
      <cdr:spPr>
        <a:xfrm xmlns:a="http://schemas.openxmlformats.org/drawingml/2006/main">
          <a:off x="260933" y="691365"/>
          <a:ext cx="722047" cy="3253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0.11401</cdr:x>
      <cdr:y>0.09066</cdr:y>
    </cdr:from>
    <cdr:to>
      <cdr:x>0.18519</cdr:x>
      <cdr:y>0.14937</cdr:y>
    </cdr:to>
    <cdr:cxnSp macro="">
      <cdr:nvCxnSpPr>
        <cdr:cNvPr id="5" name="Connettore diritto 4"/>
        <cdr:cNvCxnSpPr/>
      </cdr:nvCxnSpPr>
      <cdr:spPr>
        <a:xfrm xmlns:a="http://schemas.openxmlformats.org/drawingml/2006/main" flipV="1">
          <a:off x="1032082" y="510540"/>
          <a:ext cx="644318" cy="33058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0.1835</cdr:x>
      <cdr:y>0.09183</cdr:y>
    </cdr:from>
    <cdr:to>
      <cdr:x>0.25864</cdr:x>
      <cdr:y>0.23732</cdr:y>
    </cdr:to>
    <cdr:cxnSp macro="">
      <cdr:nvCxnSpPr>
        <cdr:cNvPr id="7" name="Connettore diritto 6"/>
        <cdr:cNvCxnSpPr/>
      </cdr:nvCxnSpPr>
      <cdr:spPr>
        <a:xfrm xmlns:a="http://schemas.openxmlformats.org/drawingml/2006/main">
          <a:off x="1583740" y="443705"/>
          <a:ext cx="648508" cy="70296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0.25926</cdr:x>
      <cdr:y>0.25</cdr:y>
    </cdr:from>
    <cdr:to>
      <cdr:x>0.33417</cdr:x>
      <cdr:y>0.39635</cdr:y>
    </cdr:to>
    <cdr:cxnSp macro="">
      <cdr:nvCxnSpPr>
        <cdr:cNvPr id="9" name="Connettore diritto 8"/>
        <cdr:cNvCxnSpPr/>
      </cdr:nvCxnSpPr>
      <cdr:spPr>
        <a:xfrm xmlns:a="http://schemas.openxmlformats.org/drawingml/2006/main">
          <a:off x="2346985" y="1407777"/>
          <a:ext cx="678127" cy="824123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0.33334</cdr:x>
      <cdr:y>0.39769</cdr:y>
    </cdr:from>
    <cdr:to>
      <cdr:x>0.40882</cdr:x>
      <cdr:y>0.44596</cdr:y>
    </cdr:to>
    <cdr:cxnSp macro="">
      <cdr:nvCxnSpPr>
        <cdr:cNvPr id="11" name="Connettore diritto 10"/>
        <cdr:cNvCxnSpPr/>
      </cdr:nvCxnSpPr>
      <cdr:spPr>
        <a:xfrm xmlns:a="http://schemas.openxmlformats.org/drawingml/2006/main">
          <a:off x="2876970" y="1921564"/>
          <a:ext cx="651422" cy="233222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0.03367</cdr:x>
      <cdr:y>0.38836</cdr:y>
    </cdr:from>
    <cdr:to>
      <cdr:x>0.10774</cdr:x>
      <cdr:y>0.40731</cdr:y>
    </cdr:to>
    <cdr:cxnSp macro="">
      <cdr:nvCxnSpPr>
        <cdr:cNvPr id="13" name="Connettore diritto 12"/>
        <cdr:cNvCxnSpPr/>
      </cdr:nvCxnSpPr>
      <cdr:spPr>
        <a:xfrm xmlns:a="http://schemas.openxmlformats.org/drawingml/2006/main">
          <a:off x="304800" y="2186940"/>
          <a:ext cx="670560" cy="10668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0.10994</cdr:x>
      <cdr:y>0.36536</cdr:y>
    </cdr:from>
    <cdr:to>
      <cdr:x>0.1835</cdr:x>
      <cdr:y>0.41222</cdr:y>
    </cdr:to>
    <cdr:cxnSp macro="">
      <cdr:nvCxnSpPr>
        <cdr:cNvPr id="15" name="Connettore diritto 14"/>
        <cdr:cNvCxnSpPr/>
      </cdr:nvCxnSpPr>
      <cdr:spPr>
        <a:xfrm xmlns:a="http://schemas.openxmlformats.org/drawingml/2006/main" flipV="1">
          <a:off x="995270" y="2057400"/>
          <a:ext cx="665890" cy="26385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0.18939</cdr:x>
      <cdr:y>0.35453</cdr:y>
    </cdr:from>
    <cdr:to>
      <cdr:x>0.26431</cdr:x>
      <cdr:y>0.39321</cdr:y>
    </cdr:to>
    <cdr:cxnSp macro="">
      <cdr:nvCxnSpPr>
        <cdr:cNvPr id="17" name="Connettore diritto 16"/>
        <cdr:cNvCxnSpPr/>
      </cdr:nvCxnSpPr>
      <cdr:spPr>
        <a:xfrm xmlns:a="http://schemas.openxmlformats.org/drawingml/2006/main">
          <a:off x="1714500" y="1996440"/>
          <a:ext cx="678150" cy="21778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0.26515</cdr:x>
      <cdr:y>0.38972</cdr:y>
    </cdr:from>
    <cdr:to>
      <cdr:x>0.33501</cdr:x>
      <cdr:y>0.45694</cdr:y>
    </cdr:to>
    <cdr:cxnSp macro="">
      <cdr:nvCxnSpPr>
        <cdr:cNvPr id="20" name="Connettore diritto 19"/>
        <cdr:cNvCxnSpPr/>
      </cdr:nvCxnSpPr>
      <cdr:spPr>
        <a:xfrm xmlns:a="http://schemas.openxmlformats.org/drawingml/2006/main">
          <a:off x="2400300" y="2194560"/>
          <a:ext cx="632425" cy="378544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0.33624</cdr:x>
      <cdr:y>0.45517</cdr:y>
    </cdr:from>
    <cdr:to>
      <cdr:x>0.40909</cdr:x>
      <cdr:y>0.54812</cdr:y>
    </cdr:to>
    <cdr:cxnSp macro="">
      <cdr:nvCxnSpPr>
        <cdr:cNvPr id="22" name="Connettore diritto 21"/>
        <cdr:cNvCxnSpPr/>
      </cdr:nvCxnSpPr>
      <cdr:spPr>
        <a:xfrm xmlns:a="http://schemas.openxmlformats.org/drawingml/2006/main">
          <a:off x="3043851" y="2563142"/>
          <a:ext cx="659479" cy="523418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13/06/2024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575551"/>
            <a:ext cx="8411116" cy="5422912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31 maggio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936741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31 maggio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30932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162054"/>
              </p:ext>
            </p:extLst>
          </p:nvPr>
        </p:nvGraphicFramePr>
        <p:xfrm>
          <a:off x="248268" y="1340768"/>
          <a:ext cx="873228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31 maggio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90174"/>
              </p:ext>
            </p:extLst>
          </p:nvPr>
        </p:nvGraphicFramePr>
        <p:xfrm>
          <a:off x="113738" y="1268760"/>
          <a:ext cx="8229270" cy="4897089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53435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907381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8318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54006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8561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7416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924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16045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BOLLATE"II C.R."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SICILIA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MESSINA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1375176"/>
                  </a:ext>
                </a:extLst>
              </a:tr>
              <a:tr h="3968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7" y="836712"/>
            <a:ext cx="9142860" cy="547260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 smtClean="0">
                <a:solidFill>
                  <a:srgbClr val="002060"/>
                </a:solidFill>
              </a:rPr>
              <a:t>Mag.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31/05/2024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33148"/>
              </p:ext>
            </p:extLst>
          </p:nvPr>
        </p:nvGraphicFramePr>
        <p:xfrm>
          <a:off x="575556" y="426305"/>
          <a:ext cx="7920880" cy="58369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31 maggio </a:t>
                      </a:r>
                      <a:r>
                        <a:rPr lang="it-IT" sz="1400" b="1" u="none" strike="noStrike" baseline="0" dirty="0" smtClean="0">
                          <a:effectLst/>
                        </a:rPr>
                        <a:t>2024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359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120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1.564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5.208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4.742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6.779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440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2.550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</a:t>
            </a:r>
            <a:r>
              <a:rPr lang="it-IT" b="1" dirty="0" smtClean="0"/>
              <a:t>31 maggio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575610"/>
              </p:ext>
            </p:extLst>
          </p:nvPr>
        </p:nvGraphicFramePr>
        <p:xfrm>
          <a:off x="92085" y="822468"/>
          <a:ext cx="8927177" cy="5414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2059" y="1171033"/>
            <a:ext cx="5890770" cy="480101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31 maggio </a:t>
            </a:r>
            <a:r>
              <a:rPr lang="it-IT" sz="2000" b="1" dirty="0" smtClean="0"/>
              <a:t>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776470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Variazione del numero di detenuti presenti per Regione tra il </a:t>
            </a:r>
            <a:r>
              <a:rPr lang="it-IT" sz="2400" b="1" dirty="0" smtClean="0">
                <a:solidFill>
                  <a:srgbClr val="002060"/>
                </a:solidFill>
              </a:rPr>
              <a:t>30 aprile 2024 </a:t>
            </a:r>
            <a:r>
              <a:rPr lang="it-IT" sz="2400" b="1" dirty="0" smtClean="0">
                <a:solidFill>
                  <a:srgbClr val="002060"/>
                </a:solidFill>
              </a:rPr>
              <a:t>e il </a:t>
            </a:r>
            <a:r>
              <a:rPr lang="it-IT" sz="2400" b="1" dirty="0" smtClean="0">
                <a:solidFill>
                  <a:srgbClr val="002060"/>
                </a:solidFill>
              </a:rPr>
              <a:t>31 maggio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054609"/>
              </p:ext>
            </p:extLst>
          </p:nvPr>
        </p:nvGraphicFramePr>
        <p:xfrm>
          <a:off x="404001" y="1022439"/>
          <a:ext cx="7370018" cy="5239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08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31 </a:t>
            </a:r>
            <a:r>
              <a:rPr lang="it-IT" sz="2000" b="1" dirty="0" smtClean="0"/>
              <a:t>maggio </a:t>
            </a:r>
            <a:r>
              <a:rPr lang="it-IT" sz="2000" b="1" dirty="0" smtClean="0"/>
              <a:t>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0424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931705"/>
              </p:ext>
            </p:extLst>
          </p:nvPr>
        </p:nvGraphicFramePr>
        <p:xfrm>
          <a:off x="24552" y="1052736"/>
          <a:ext cx="8812481" cy="45791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68066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84962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13602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499522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13602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784962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999043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1070403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78319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PORDENONE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1.150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CASTROVILLARI "R. SISCA"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VARESE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BUSTO ARSIZIO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PESARO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TARANTO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VASTO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 "MONTORIO"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 "VERZIANO"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1.147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570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183%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183%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GENOVA "PONTEDECIMO"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 "R. D'AMATO"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31 maggio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538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1542639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</a:t>
            </a:r>
            <a:r>
              <a:rPr lang="en-US" sz="2400" b="1" dirty="0" smtClean="0"/>
              <a:t>di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 </a:t>
            </a:r>
            <a:r>
              <a:rPr lang="en-US" sz="2400" b="1" dirty="0" err="1" smtClean="0"/>
              <a:t>tra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2019 e </a:t>
            </a:r>
            <a:r>
              <a:rPr lang="en-US" sz="2400" b="1" dirty="0" err="1"/>
              <a:t>m</a:t>
            </a:r>
            <a:r>
              <a:rPr lang="en-US" sz="2400" b="1" dirty="0" err="1" smtClean="0"/>
              <a:t>aggio</a:t>
            </a:r>
            <a:r>
              <a:rPr lang="en-US" sz="2400" b="1" dirty="0" smtClean="0"/>
              <a:t> 2024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23846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555762"/>
              </p:ext>
            </p:extLst>
          </p:nvPr>
        </p:nvGraphicFramePr>
        <p:xfrm>
          <a:off x="251520" y="1418230"/>
          <a:ext cx="8630736" cy="483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7181</TotalTime>
  <Words>899</Words>
  <Application>Microsoft Office PowerPoint</Application>
  <PresentationFormat>Presentazione su schermo (4:3)</PresentationFormat>
  <Paragraphs>423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maggio 2024</vt:lpstr>
      <vt:lpstr>Presentazione standard di PowerPoint</vt:lpstr>
      <vt:lpstr>Primi venti istituti penitenziari in Italia per tasso di affollamento su posti effettivamente disponibili al 31 maggio 2024</vt:lpstr>
      <vt:lpstr>Detenuti per Posizione Giuridica  In Italia e nel Lazio al 31 maggio 2024</vt:lpstr>
      <vt:lpstr>Percentuali di detenuti in attesa di giudizio  in Italia e nel Lazio tra giugno 2019 e maggio 2024</vt:lpstr>
      <vt:lpstr>Detenuti per Nazionalità In Italia e nel Lazio al 31 maggio 2024 </vt:lpstr>
      <vt:lpstr>Detenuti per Genere in Italia e nel Lazio al 31 maggio 2024 </vt:lpstr>
      <vt:lpstr>Detenute madri con figli al seguito presenti negli Istituti penitenziari in Italia  al 31 maggio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559</cp:revision>
  <dcterms:created xsi:type="dcterms:W3CDTF">2020-06-03T15:49:37Z</dcterms:created>
  <dcterms:modified xsi:type="dcterms:W3CDTF">2024-06-13T07:48:12Z</dcterms:modified>
</cp:coreProperties>
</file>