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59" r:id="rId4"/>
    <p:sldId id="269" r:id="rId5"/>
    <p:sldId id="256" r:id="rId6"/>
    <p:sldId id="257" r:id="rId7"/>
    <p:sldId id="27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RIEPILOGO%20DATI%20DAP%20Giugno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RIEPILOGO%20DATI%20DAP%20Giugno%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RIEPILOGO%20DATI%20DAP%20Giugno%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RIEPILOGO%20DATI%20DAP%20Giugno%2024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oren\Dropbox\GARANTE%20DETENUTI\Elaborazioni\ELABORAZIONI%202024\RIEPILOGO%20DATI%20DAP%20Giugno%2024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ATI%20SEMESTRALI%20GIUGNO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in 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'grafico lazio ingressi in carce'!$C$23</c:f>
              <c:strCache>
                <c:ptCount val="1"/>
                <c:pt idx="0">
                  <c:v>ingressi dalla libertà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carce'!$B$24:$B$31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'grafico lazio ingressi in carce'!$C$24:$C$31</c:f>
              <c:numCache>
                <c:formatCode>_-* #,##0_-;\-* #,##0_-;_-* "-"??_-;_-@_-</c:formatCode>
                <c:ptCount val="8"/>
                <c:pt idx="0" formatCode="#,##0">
                  <c:v>23442</c:v>
                </c:pt>
                <c:pt idx="1">
                  <c:v>22759</c:v>
                </c:pt>
                <c:pt idx="2" formatCode="#,##0">
                  <c:v>17199</c:v>
                </c:pt>
                <c:pt idx="3">
                  <c:v>18081</c:v>
                </c:pt>
                <c:pt idx="4" formatCode="#,##0">
                  <c:v>18628</c:v>
                </c:pt>
                <c:pt idx="5">
                  <c:v>17911</c:v>
                </c:pt>
                <c:pt idx="6" formatCode="#,##0">
                  <c:v>18588</c:v>
                </c:pt>
                <c:pt idx="7">
                  <c:v>19537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ED-4BD6-87A5-FBB50EBB3D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nel Lazio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carce'!$B$3:$B$13</c:f>
              <c:strCache>
                <c:ptCount val="11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  <c:pt idx="9">
                  <c:v>II sem 2023</c:v>
                </c:pt>
                <c:pt idx="10">
                  <c:v>II sem 2024</c:v>
                </c:pt>
              </c:strCache>
            </c:strRef>
          </c:cat>
          <c:val>
            <c:numRef>
              <c:f>'grafico lazio ingressi in carce'!$C$3:$C$13</c:f>
              <c:numCache>
                <c:formatCode>_-* #,##0_-;\-* #,##0_-;_-* "-"??_-;_-@_-</c:formatCode>
                <c:ptCount val="11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  <c:pt idx="7">
                  <c:v>2056</c:v>
                </c:pt>
                <c:pt idx="8">
                  <c:v>2106</c:v>
                </c:pt>
                <c:pt idx="9">
                  <c:v>2412</c:v>
                </c:pt>
                <c:pt idx="10">
                  <c:v>2480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71-4A03-80AA-FE4B24B4B2B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inflitta'!$C$8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inflitta'!$C$9:$C$10</c:f>
              <c:numCache>
                <c:formatCode>0.0%</c:formatCode>
                <c:ptCount val="2"/>
                <c:pt idx="0">
                  <c:v>0.29655274012964056</c:v>
                </c:pt>
                <c:pt idx="1">
                  <c:v>0.2507156798959011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9-4320-BD3C-FDD38C492DB6}"/>
            </c:ext>
          </c:extLst>
        </c:ser>
        <c:ser>
          <c:idx val="1"/>
          <c:order val="1"/>
          <c:tx>
            <c:strRef>
              <c:f>'garfico pena inflitta'!$D$8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inflitta'!$D$9:$D$10</c:f>
              <c:numCache>
                <c:formatCode>0.0%</c:formatCode>
                <c:ptCount val="2"/>
                <c:pt idx="0">
                  <c:v>8.6918090748379487E-2</c:v>
                </c:pt>
                <c:pt idx="1">
                  <c:v>7.3080676642810677E-2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89-4320-BD3C-FDD38C492DB6}"/>
            </c:ext>
          </c:extLst>
        </c:ser>
        <c:ser>
          <c:idx val="2"/>
          <c:order val="2"/>
          <c:tx>
            <c:strRef>
              <c:f>'garfico pena inflitta'!$E$8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inflitta'!$E$9:$E$10</c:f>
              <c:numCache>
                <c:formatCode>0.0%</c:formatCode>
                <c:ptCount val="2"/>
                <c:pt idx="0">
                  <c:v>0.27121390689451974</c:v>
                </c:pt>
                <c:pt idx="1">
                  <c:v>0.24821080026024722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89-4320-BD3C-FDD38C492DB6}"/>
            </c:ext>
          </c:extLst>
        </c:ser>
        <c:ser>
          <c:idx val="3"/>
          <c:order val="3"/>
          <c:tx>
            <c:strRef>
              <c:f>'garfico pena inflitta'!$F$8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inflitta'!$F$9:$F$10</c:f>
              <c:numCache>
                <c:formatCode>0.0%</c:formatCode>
                <c:ptCount val="2"/>
                <c:pt idx="0">
                  <c:v>0.21022392457277547</c:v>
                </c:pt>
                <c:pt idx="1">
                  <c:v>0.22291802212101497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89-4320-BD3C-FDD38C492DB6}"/>
            </c:ext>
          </c:extLst>
        </c:ser>
        <c:ser>
          <c:idx val="4"/>
          <c:order val="4"/>
          <c:tx>
            <c:strRef>
              <c:f>'garfico pena inflitta'!$G$8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inflitta'!$G$9:$G$10</c:f>
              <c:numCache>
                <c:formatCode>0.0%</c:formatCode>
                <c:ptCount val="2"/>
                <c:pt idx="0">
                  <c:v>8.7212728344136708E-2</c:v>
                </c:pt>
                <c:pt idx="1">
                  <c:v>0.12236499674690957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89-4320-BD3C-FDD38C492DB6}"/>
            </c:ext>
          </c:extLst>
        </c:ser>
        <c:ser>
          <c:idx val="5"/>
          <c:order val="5"/>
          <c:tx>
            <c:strRef>
              <c:f>'garfico pena inflitta'!$H$8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inflitta'!$H$9:$H$10</c:f>
              <c:numCache>
                <c:formatCode>0.0%</c:formatCode>
                <c:ptCount val="2"/>
                <c:pt idx="0">
                  <c:v>4.6258102533883322E-2</c:v>
                </c:pt>
                <c:pt idx="1">
                  <c:v>7.6772934287573188E-2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89-4320-BD3C-FDD38C492DB6}"/>
            </c:ext>
          </c:extLst>
        </c:ser>
        <c:ser>
          <c:idx val="6"/>
          <c:order val="6"/>
          <c:tx>
            <c:strRef>
              <c:f>'garfico pena inflitta'!$I$8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4694469519536142E-18"/>
                  <c:y val="-0.10770975056689341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777341561237426E-2"/>
                      <c:h val="9.61073318216175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089-4320-BD3C-FDD38C492DB6}"/>
                </c:ext>
              </c:extLst>
            </c:dLbl>
            <c:dLbl>
              <c:idx val="1"/>
              <c:layout>
                <c:manualLayout>
                  <c:x val="0"/>
                  <c:y val="-7.1806500377928961E-2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89-4320-BD3C-FDD38C492DB6}"/>
                </c:ext>
              </c:extLst>
            </c:dLbl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inflitta'!$I$9:$I$10</c:f>
              <c:numCache>
                <c:formatCode>0.0%</c:formatCode>
                <c:ptCount val="2"/>
                <c:pt idx="0">
                  <c:v>1.6205067766647025E-3</c:v>
                </c:pt>
                <c:pt idx="1">
                  <c:v>5.9368900455432664E-3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089-4320-BD3C-FDD38C492DB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'graf pena residua (2)'!$O$186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(2)'!$O$187:$O$188</c:f>
              <c:numCache>
                <c:formatCode>0.0%</c:formatCode>
                <c:ptCount val="2"/>
                <c:pt idx="0">
                  <c:v>0.29655274012964056</c:v>
                </c:pt>
                <c:pt idx="1">
                  <c:v>0.2507156798959011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8-4288-8F12-1C6D94B23C88}"/>
            </c:ext>
          </c:extLst>
        </c:ser>
        <c:ser>
          <c:idx val="1"/>
          <c:order val="1"/>
          <c:tx>
            <c:strRef>
              <c:f>'graf pena residua (2)'!$P$186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(2)'!$P$187:$P$188</c:f>
              <c:numCache>
                <c:formatCode>0.0%</c:formatCode>
                <c:ptCount val="2"/>
                <c:pt idx="0">
                  <c:v>0.29684737772539777</c:v>
                </c:pt>
                <c:pt idx="1">
                  <c:v>0.26478529603122969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28-4288-8F12-1C6D94B23C88}"/>
            </c:ext>
          </c:extLst>
        </c:ser>
        <c:ser>
          <c:idx val="2"/>
          <c:order val="2"/>
          <c:tx>
            <c:strRef>
              <c:f>'graf pena residua (2)'!$Q$186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(2)'!$Q$187:$Q$188</c:f>
              <c:numCache>
                <c:formatCode>0.0%</c:formatCode>
                <c:ptCount val="2"/>
                <c:pt idx="0">
                  <c:v>0.25147318797878609</c:v>
                </c:pt>
                <c:pt idx="1">
                  <c:v>0.27086857514638907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28-4288-8F12-1C6D94B23C88}"/>
            </c:ext>
          </c:extLst>
        </c:ser>
        <c:ser>
          <c:idx val="3"/>
          <c:order val="3"/>
          <c:tx>
            <c:strRef>
              <c:f>'graf pena residua (2)'!$R$186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(2)'!$R$187:$R$188</c:f>
              <c:numCache>
                <c:formatCode>0.0%</c:formatCode>
                <c:ptCount val="2"/>
                <c:pt idx="0">
                  <c:v>9.9734826163818499E-2</c:v>
                </c:pt>
                <c:pt idx="1">
                  <c:v>0.12324333116460638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28-4288-8F12-1C6D94B23C88}"/>
            </c:ext>
          </c:extLst>
        </c:ser>
        <c:ser>
          <c:idx val="4"/>
          <c:order val="4"/>
          <c:tx>
            <c:strRef>
              <c:f>'graf pena residua (2)'!$S$186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(2)'!$S$187:$S$188</c:f>
              <c:numCache>
                <c:formatCode>0.0%</c:formatCode>
                <c:ptCount val="2"/>
                <c:pt idx="0">
                  <c:v>3.1084266352386564E-2</c:v>
                </c:pt>
                <c:pt idx="1">
                  <c:v>4.5738451528952506E-2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28-4288-8F12-1C6D94B23C88}"/>
            </c:ext>
          </c:extLst>
        </c:ser>
        <c:ser>
          <c:idx val="5"/>
          <c:order val="5"/>
          <c:tx>
            <c:strRef>
              <c:f>'graf pena residua (2)'!$T$186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237113402061857E-3"/>
                  <c:y val="-5.92592592592592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28-4288-8F12-1C6D94B23C88}"/>
                </c:ext>
              </c:extLst>
            </c:dLbl>
            <c:dLbl>
              <c:idx val="1"/>
              <c:layout>
                <c:manualLayout>
                  <c:x val="4.1237113402061857E-3"/>
                  <c:y val="-2.96296296296296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28-4288-8F12-1C6D94B23C88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(2)'!$T$187:$T$188</c:f>
              <c:numCache>
                <c:formatCode>0.0%</c:formatCode>
                <c:ptCount val="2"/>
                <c:pt idx="0">
                  <c:v>2.2687094873305835E-2</c:v>
                </c:pt>
                <c:pt idx="1">
                  <c:v>3.8711776187378012E-2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28-4288-8F12-1C6D94B23C88}"/>
            </c:ext>
          </c:extLst>
        </c:ser>
        <c:ser>
          <c:idx val="6"/>
          <c:order val="6"/>
          <c:tx>
            <c:strRef>
              <c:f>'graf pena residua (2)'!$U$186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'graf pena residua (2)'!$N$187:$N$188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 pena residua (2)'!$U$187:$U$188</c:f>
              <c:numCache>
                <c:formatCode>0.0%</c:formatCode>
                <c:ptCount val="2"/>
                <c:pt idx="0">
                  <c:v>1.6205067766647025E-3</c:v>
                </c:pt>
                <c:pt idx="1">
                  <c:v>5.9368900455432664E-3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28-4288-8F12-1C6D94B23C8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32753279"/>
        <c:axId val="1832753759"/>
      </c:barChart>
      <c:catAx>
        <c:axId val="183275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753759"/>
        <c:crosses val="autoZero"/>
        <c:auto val="1"/>
        <c:lblAlgn val="ctr"/>
        <c:lblOffset val="100"/>
        <c:noMultiLvlLbl val="0"/>
      </c:catAx>
      <c:valAx>
        <c:axId val="1832753759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832753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residua'!$V$25</c:f>
              <c:strCache>
                <c:ptCount val="1"/>
                <c:pt idx="0">
                  <c:v>capienza regolamentare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residua'!$W$25:$X$25</c:f>
              <c:numCache>
                <c:formatCode>General</c:formatCode>
                <c:ptCount val="2"/>
                <c:pt idx="0" formatCode="#,##0">
                  <c:v>47578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1F-438E-89A3-E0F9ADFAEB30}"/>
            </c:ext>
          </c:extLst>
        </c:ser>
        <c:ser>
          <c:idx val="1"/>
          <c:order val="1"/>
          <c:tx>
            <c:strRef>
              <c:f>'graf pena residua'!$V$26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residua'!$W$26:$X$26</c:f>
              <c:numCache>
                <c:formatCode>#,##0</c:formatCode>
                <c:ptCount val="2"/>
                <c:pt idx="1">
                  <c:v>9213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1F-438E-89A3-E0F9ADFAEB30}"/>
            </c:ext>
          </c:extLst>
        </c:ser>
        <c:ser>
          <c:idx val="2"/>
          <c:order val="2"/>
          <c:tx>
            <c:strRef>
              <c:f>'graf pena residua'!$V$27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residua'!$W$27:$X$27</c:f>
              <c:numCache>
                <c:formatCode>#,##0</c:formatCode>
                <c:ptCount val="2"/>
                <c:pt idx="1">
                  <c:v>6202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1F-438E-89A3-E0F9ADFAEB30}"/>
            </c:ext>
          </c:extLst>
        </c:ser>
        <c:ser>
          <c:idx val="3"/>
          <c:order val="3"/>
          <c:tx>
            <c:strRef>
              <c:f>'graf pena residua'!$V$28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residua'!$W$28:$X$28</c:f>
              <c:numCache>
                <c:formatCode>#,##0</c:formatCode>
                <c:ptCount val="2"/>
                <c:pt idx="1">
                  <c:v>29422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1F-438E-89A3-E0F9ADFAEB30}"/>
            </c:ext>
          </c:extLst>
        </c:ser>
        <c:ser>
          <c:idx val="4"/>
          <c:order val="4"/>
          <c:tx>
            <c:strRef>
              <c:f>'graf pena residua'!$V$29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residua'!$W$29:$X$29</c:f>
              <c:numCache>
                <c:formatCode>#,##0</c:formatCode>
                <c:ptCount val="2"/>
                <c:pt idx="1">
                  <c:v>8317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1F-438E-89A3-E0F9ADFAEB30}"/>
            </c:ext>
          </c:extLst>
        </c:ser>
        <c:ser>
          <c:idx val="5"/>
          <c:order val="5"/>
          <c:tx>
            <c:strRef>
              <c:f>'graf pena residua'!$V$30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residua'!$W$30:$X$30</c:f>
              <c:numCache>
                <c:formatCode>#,##0</c:formatCode>
                <c:ptCount val="2"/>
                <c:pt idx="1">
                  <c:v>7962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1F-438E-89A3-E0F9ADFAEB30}"/>
            </c:ext>
          </c:extLst>
        </c:ser>
        <c:ser>
          <c:idx val="6"/>
          <c:order val="6"/>
          <c:tx>
            <c:strRef>
              <c:f>'graf pena residua'!$V$31</c:f>
              <c:strCache>
                <c:ptCount val="1"/>
                <c:pt idx="0">
                  <c:v>internati, in colonie agricole, altro</c:v>
                </c:pt>
              </c:strCache>
            </c:strRef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.11917659804983742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21F-438E-89A3-E0F9ADFAEB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residua'!$W$31:$X$31</c:f>
              <c:numCache>
                <c:formatCode>General</c:formatCode>
                <c:ptCount val="2"/>
                <c:pt idx="1">
                  <c:v>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1F-438E-89A3-E0F9ADFAEB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olidFill>
          <a:schemeClr val="bg1"/>
        </a:solidFill>
        <a:ln>
          <a:noFill/>
        </a:ln>
        <a:effectLst/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79200871167699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residua'!$R$23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residua'!$S$23:$T$23</c:f>
              <c:numCache>
                <c:formatCode>General</c:formatCode>
                <c:ptCount val="2"/>
                <c:pt idx="0" formatCode="#,##0">
                  <c:v>4742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78-4171-A298-282137C9BEB1}"/>
            </c:ext>
          </c:extLst>
        </c:ser>
        <c:ser>
          <c:idx val="1"/>
          <c:order val="1"/>
          <c:tx>
            <c:strRef>
              <c:f>'graf pena residua'!$R$24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residua'!$S$24:$T$24</c:f>
              <c:numCache>
                <c:formatCode>#,##0</c:formatCode>
                <c:ptCount val="2"/>
                <c:pt idx="1">
                  <c:v>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78-4171-A298-282137C9BEB1}"/>
            </c:ext>
          </c:extLst>
        </c:ser>
        <c:ser>
          <c:idx val="2"/>
          <c:order val="2"/>
          <c:tx>
            <c:strRef>
              <c:f>'graf pena residua'!$R$25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residua'!$S$25:$T$25</c:f>
              <c:numCache>
                <c:formatCode>#,##0</c:formatCode>
                <c:ptCount val="2"/>
                <c:pt idx="1">
                  <c:v>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78-4171-A298-282137C9BEB1}"/>
            </c:ext>
          </c:extLst>
        </c:ser>
        <c:ser>
          <c:idx val="3"/>
          <c:order val="3"/>
          <c:tx>
            <c:strRef>
              <c:f>'graf pena residua'!$R$26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residua'!$S$26:$T$26</c:f>
              <c:numCache>
                <c:formatCode>#,##0</c:formatCode>
                <c:ptCount val="2"/>
                <c:pt idx="1">
                  <c:v>2749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78-4171-A298-282137C9BEB1}"/>
            </c:ext>
          </c:extLst>
        </c:ser>
        <c:ser>
          <c:idx val="4"/>
          <c:order val="4"/>
          <c:tx>
            <c:strRef>
              <c:f>'graf pena residua'!$R$30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residua'!$S$30:$T$30</c:f>
              <c:numCache>
                <c:formatCode>#,##0</c:formatCode>
                <c:ptCount val="2"/>
                <c:pt idx="1">
                  <c:v>1036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78-4171-A298-282137C9BEB1}"/>
            </c:ext>
          </c:extLst>
        </c:ser>
        <c:ser>
          <c:idx val="5"/>
          <c:order val="5"/>
          <c:tx>
            <c:strRef>
              <c:f>'graf pena residua'!$R$31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residua'!$S$31:$T$31</c:f>
              <c:numCache>
                <c:formatCode>#,##0</c:formatCode>
                <c:ptCount val="2"/>
                <c:pt idx="1">
                  <c:v>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78-4171-A298-282137C9BE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ETA!$S$12</c:f>
              <c:strCache>
                <c:ptCount val="1"/>
                <c:pt idx="0">
                  <c:v>da 18 a 24 anni</c:v>
                </c:pt>
              </c:strCache>
            </c:strRef>
          </c:tx>
          <c:spPr>
            <a:solidFill>
              <a:schemeClr val="accent2">
                <a:tint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ETA!$R$13:$R$14</c:f>
              <c:strCache>
                <c:ptCount val="2"/>
                <c:pt idx="0">
                  <c:v>Italia</c:v>
                </c:pt>
                <c:pt idx="1">
                  <c:v>Lazio</c:v>
                </c:pt>
              </c:strCache>
            </c:strRef>
          </c:cat>
          <c:val>
            <c:numRef>
              <c:f>ETA!$S$13:$S$14</c:f>
              <c:numCache>
                <c:formatCode>0%</c:formatCode>
                <c:ptCount val="2"/>
                <c:pt idx="0">
                  <c:v>6.2252948352989022E-2</c:v>
                </c:pt>
                <c:pt idx="1">
                  <c:v>5.657875349933697E-2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2-45A0-AD71-5D49BA6807D4}"/>
            </c:ext>
          </c:extLst>
        </c:ser>
        <c:ser>
          <c:idx val="1"/>
          <c:order val="1"/>
          <c:tx>
            <c:strRef>
              <c:f>ETA!$T$12</c:f>
              <c:strCache>
                <c:ptCount val="1"/>
                <c:pt idx="0">
                  <c:v>da 25 a 34 anni</c:v>
                </c:pt>
              </c:strCache>
            </c:strRef>
          </c:tx>
          <c:spPr>
            <a:solidFill>
              <a:schemeClr val="accent2">
                <a:tint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ETA!$R$13:$R$14</c:f>
              <c:strCache>
                <c:ptCount val="2"/>
                <c:pt idx="0">
                  <c:v>Italia</c:v>
                </c:pt>
                <c:pt idx="1">
                  <c:v>Lazio</c:v>
                </c:pt>
              </c:strCache>
            </c:strRef>
          </c:cat>
          <c:val>
            <c:numRef>
              <c:f>ETA!$T$13:$T$14</c:f>
              <c:numCache>
                <c:formatCode>0%</c:formatCode>
                <c:ptCount val="2"/>
                <c:pt idx="0">
                  <c:v>0.23399755998373323</c:v>
                </c:pt>
                <c:pt idx="1">
                  <c:v>0.22793575954029763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2-45A0-AD71-5D49BA6807D4}"/>
            </c:ext>
          </c:extLst>
        </c:ser>
        <c:ser>
          <c:idx val="2"/>
          <c:order val="2"/>
          <c:tx>
            <c:strRef>
              <c:f>ETA!$U$12</c:f>
              <c:strCache>
                <c:ptCount val="1"/>
                <c:pt idx="0">
                  <c:v>da 35 a 44 anni</c:v>
                </c:pt>
              </c:strCache>
            </c:strRef>
          </c:tx>
          <c:spPr>
            <a:solidFill>
              <a:schemeClr val="accent2">
                <a:tint val="9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ETA!$R$13:$R$14</c:f>
              <c:strCache>
                <c:ptCount val="2"/>
                <c:pt idx="0">
                  <c:v>Italia</c:v>
                </c:pt>
                <c:pt idx="1">
                  <c:v>Lazio</c:v>
                </c:pt>
              </c:strCache>
            </c:strRef>
          </c:cat>
          <c:val>
            <c:numRef>
              <c:f>ETA!$U$13:$U$14</c:f>
              <c:numCache>
                <c:formatCode>0%</c:formatCode>
                <c:ptCount val="2"/>
                <c:pt idx="0">
                  <c:v>0.28169174461163077</c:v>
                </c:pt>
                <c:pt idx="1">
                  <c:v>0.29055547369972007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B2-45A0-AD71-5D49BA6807D4}"/>
            </c:ext>
          </c:extLst>
        </c:ser>
        <c:ser>
          <c:idx val="3"/>
          <c:order val="3"/>
          <c:tx>
            <c:strRef>
              <c:f>ETA!$V$12</c:f>
              <c:strCache>
                <c:ptCount val="1"/>
                <c:pt idx="0">
                  <c:v>da 45 a 59 anni</c:v>
                </c:pt>
              </c:strCache>
            </c:strRef>
          </c:tx>
          <c:spPr>
            <a:solidFill>
              <a:schemeClr val="accent2">
                <a:shade val="9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ETA!$R$13:$R$14</c:f>
              <c:strCache>
                <c:ptCount val="2"/>
                <c:pt idx="0">
                  <c:v>Italia</c:v>
                </c:pt>
                <c:pt idx="1">
                  <c:v>Lazio</c:v>
                </c:pt>
              </c:strCache>
            </c:strRef>
          </c:cat>
          <c:val>
            <c:numRef>
              <c:f>ETA!$V$13:$V$14</c:f>
              <c:numCache>
                <c:formatCode>0%</c:formatCode>
                <c:ptCount val="2"/>
                <c:pt idx="0">
                  <c:v>0.32013013420089464</c:v>
                </c:pt>
                <c:pt idx="1">
                  <c:v>0.32429644909385591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B2-45A0-AD71-5D49BA6807D4}"/>
            </c:ext>
          </c:extLst>
        </c:ser>
        <c:ser>
          <c:idx val="4"/>
          <c:order val="4"/>
          <c:tx>
            <c:strRef>
              <c:f>ETA!$W$12</c:f>
              <c:strCache>
                <c:ptCount val="1"/>
                <c:pt idx="0">
                  <c:v>da 60 a 69 anni</c:v>
                </c:pt>
              </c:strCache>
            </c:strRef>
          </c:tx>
          <c:spPr>
            <a:solidFill>
              <a:schemeClr val="accent2">
                <a:shade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ETA!$R$13:$R$14</c:f>
              <c:strCache>
                <c:ptCount val="2"/>
                <c:pt idx="0">
                  <c:v>Italia</c:v>
                </c:pt>
                <c:pt idx="1">
                  <c:v>Lazio</c:v>
                </c:pt>
              </c:strCache>
            </c:strRef>
          </c:cat>
          <c:val>
            <c:numRef>
              <c:f>ETA!$W$13:$W$14</c:f>
              <c:numCache>
                <c:formatCode>0%</c:formatCode>
                <c:ptCount val="2"/>
                <c:pt idx="0">
                  <c:v>8.1691744611630743E-2</c:v>
                </c:pt>
                <c:pt idx="1">
                  <c:v>8.1037277147487846E-2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B2-45A0-AD71-5D49BA6807D4}"/>
            </c:ext>
          </c:extLst>
        </c:ser>
        <c:ser>
          <c:idx val="5"/>
          <c:order val="5"/>
          <c:tx>
            <c:strRef>
              <c:f>ETA!$X$12</c:f>
              <c:strCache>
                <c:ptCount val="1"/>
                <c:pt idx="0">
                  <c:v>70 e oltre</c:v>
                </c:pt>
              </c:strCache>
            </c:strRef>
          </c:tx>
          <c:spPr>
            <a:solidFill>
              <a:schemeClr val="accent2">
                <a:shade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 w="1905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ETA!$R$13:$R$14</c:f>
              <c:strCache>
                <c:ptCount val="2"/>
                <c:pt idx="0">
                  <c:v>Italia</c:v>
                </c:pt>
                <c:pt idx="1">
                  <c:v>Lazio</c:v>
                </c:pt>
              </c:strCache>
            </c:strRef>
          </c:cat>
          <c:val>
            <c:numRef>
              <c:f>ETA!$X$13:$X$14</c:f>
              <c:numCache>
                <c:formatCode>0%</c:formatCode>
                <c:ptCount val="2"/>
                <c:pt idx="0">
                  <c:v>2.0235868239121595E-2</c:v>
                </c:pt>
                <c:pt idx="1">
                  <c:v>1.9596287019301606E-2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B2-45A0-AD71-5D49BA6807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832738879"/>
        <c:axId val="1832741759"/>
        <c:axId val="0"/>
      </c:bar3DChart>
      <c:catAx>
        <c:axId val="183273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2741759"/>
        <c:crosses val="autoZero"/>
        <c:auto val="1"/>
        <c:lblAlgn val="ctr"/>
        <c:lblOffset val="100"/>
        <c:noMultiLvlLbl val="0"/>
      </c:catAx>
      <c:valAx>
        <c:axId val="1832741759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83273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0.2568</cdr:x>
      <cdr:y>0.31211</cdr:y>
    </cdr:from>
    <cdr:to>
      <cdr:x>0.39643</cdr:x>
      <cdr:y>0.31376</cdr:y>
    </cdr:to>
    <cdr:sp macro="" textlink="">
      <cdr:nvSpPr>
        <cdr:cNvPr id="5" name="Connettore 1 4"/>
        <cdr:cNvSpPr/>
      </cdr:nvSpPr>
      <cdr:spPr>
        <a:xfrm xmlns:a="http://schemas.openxmlformats.org/drawingml/2006/main" flipV="1">
          <a:off x="1752312" y="1428750"/>
          <a:ext cx="952788" cy="7563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ash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0.2523</cdr:x>
      <cdr:y>0.36092</cdr:y>
    </cdr:from>
    <cdr:to>
      <cdr:x>0.3973</cdr:x>
      <cdr:y>0.36205</cdr:y>
    </cdr:to>
    <cdr:sp macro="" textlink="">
      <cdr:nvSpPr>
        <cdr:cNvPr id="5" name="Connettore 1 4"/>
        <cdr:cNvSpPr/>
      </cdr:nvSpPr>
      <cdr:spPr>
        <a:xfrm xmlns:a="http://schemas.openxmlformats.org/drawingml/2006/main" flipV="1">
          <a:off x="1721650" y="1652205"/>
          <a:ext cx="989438" cy="5172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18/07/2024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/>
              <a:t>Andamento temporale degli ingressi in carcere dalla libertà negli Istituti penitenziari in Italia tra il I° semestre 2019 e il I° semestre 2024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469670"/>
              </p:ext>
            </p:extLst>
          </p:nvPr>
        </p:nvGraphicFramePr>
        <p:xfrm>
          <a:off x="1975104" y="1362456"/>
          <a:ext cx="8083296" cy="458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73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/>
              <a:t>Andamento temporale degli ingressi in carcere dalla libertà negli Istituti penitenziari del Lazio tra il I° semestre 2019 e il I° semestre 2024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908437"/>
              </p:ext>
            </p:extLst>
          </p:nvPr>
        </p:nvGraphicFramePr>
        <p:xfrm>
          <a:off x="1906087" y="1602589"/>
          <a:ext cx="7368541" cy="4423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Ripartizione percentuale delle persone detenute negli IIPP del Lazio e in Italia in base alla posizione giuridica e alla durata della pena inflitta al 30.06.2024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534012"/>
              </p:ext>
            </p:extLst>
          </p:nvPr>
        </p:nvGraphicFramePr>
        <p:xfrm>
          <a:off x="418011" y="1282103"/>
          <a:ext cx="11295018" cy="428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20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Ripartizione percentuale delle persone detenute negli IIPP del Lazio e in Italia in base alla posizione giuridica e alla durata della pena residua al 30.06.2024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2B61671A-5D9E-B3C6-2EFE-E2BD14F262CD}"/>
              </a:ext>
            </a:extLst>
          </p:cNvPr>
          <p:cNvGraphicFramePr>
            <a:graphicFrameLocks/>
          </p:cNvGraphicFramePr>
          <p:nvPr/>
        </p:nvGraphicFramePr>
        <p:xfrm>
          <a:off x="1476375" y="1214437"/>
          <a:ext cx="9239250" cy="442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315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Persone detenute negli IIPP in Italia al 30.06.2024 in base alla posizione giuridica e alla durata della pena residua e </a:t>
            </a:r>
          </a:p>
          <a:p>
            <a:pPr algn="ctr"/>
            <a:r>
              <a:rPr lang="it-IT" b="1" dirty="0"/>
              <a:t>confronto con la capienza regolamentare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702AF460-E709-4D05-B2B8-19D7C27323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811321"/>
              </p:ext>
            </p:extLst>
          </p:nvPr>
        </p:nvGraphicFramePr>
        <p:xfrm>
          <a:off x="2333896" y="1059416"/>
          <a:ext cx="7541623" cy="5083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Persone detenute negli IIPP del Lazio al 30.06.2024 in base alla posizione giuridica e alla durata della pena residua e </a:t>
            </a:r>
          </a:p>
          <a:p>
            <a:pPr algn="ctr"/>
            <a:r>
              <a:rPr lang="it-IT" b="1" dirty="0"/>
              <a:t>confronto con i posti effettivamente disponibili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2660" y="5951172"/>
            <a:ext cx="9200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74301" y="6412837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40CEDAB7-DD1B-494D-9D4A-7A8710711B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613748"/>
              </p:ext>
            </p:extLst>
          </p:nvPr>
        </p:nvGraphicFramePr>
        <p:xfrm>
          <a:off x="2455817" y="930010"/>
          <a:ext cx="7052038" cy="478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2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Ripartizione percentuale delle persone detenute per classi di età in Italia e nel Lazio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174301" y="6412837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45D2D8C7-9BD4-FC4F-CA79-70A9FB7B2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750984"/>
              </p:ext>
            </p:extLst>
          </p:nvPr>
        </p:nvGraphicFramePr>
        <p:xfrm>
          <a:off x="1597891" y="1207008"/>
          <a:ext cx="8179521" cy="4072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0589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304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Andamento temporale degli ingressi in carcere dalla libertà negli Istituti penitenziari in Italia tra il I° semestre 2019 e il I° semestre 2024</vt:lpstr>
      <vt:lpstr>Andamento temporale degli ingressi in carcere dalla libertà negli Istituti penitenziari del Lazio tra il I° semestre 2019 e il I° semestre 2024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</cp:lastModifiedBy>
  <cp:revision>95</cp:revision>
  <dcterms:created xsi:type="dcterms:W3CDTF">2022-01-16T14:08:51Z</dcterms:created>
  <dcterms:modified xsi:type="dcterms:W3CDTF">2024-07-18T13:40:35Z</dcterms:modified>
</cp:coreProperties>
</file>